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62"/>
  </p:notesMasterIdLst>
  <p:handoutMasterIdLst>
    <p:handoutMasterId r:id="rId63"/>
  </p:handoutMasterIdLst>
  <p:sldIdLst>
    <p:sldId id="444" r:id="rId6"/>
    <p:sldId id="374" r:id="rId7"/>
    <p:sldId id="387" r:id="rId8"/>
    <p:sldId id="542" r:id="rId9"/>
    <p:sldId id="471" r:id="rId10"/>
    <p:sldId id="447" r:id="rId11"/>
    <p:sldId id="479" r:id="rId12"/>
    <p:sldId id="480" r:id="rId13"/>
    <p:sldId id="481" r:id="rId14"/>
    <p:sldId id="482" r:id="rId15"/>
    <p:sldId id="478" r:id="rId16"/>
    <p:sldId id="448" r:id="rId17"/>
    <p:sldId id="449" r:id="rId18"/>
    <p:sldId id="450" r:id="rId19"/>
    <p:sldId id="451" r:id="rId20"/>
    <p:sldId id="452" r:id="rId21"/>
    <p:sldId id="453" r:id="rId22"/>
    <p:sldId id="517" r:id="rId23"/>
    <p:sldId id="454" r:id="rId24"/>
    <p:sldId id="455" r:id="rId25"/>
    <p:sldId id="456" r:id="rId26"/>
    <p:sldId id="518" r:id="rId27"/>
    <p:sldId id="457" r:id="rId28"/>
    <p:sldId id="458" r:id="rId29"/>
    <p:sldId id="459" r:id="rId30"/>
    <p:sldId id="519" r:id="rId31"/>
    <p:sldId id="460" r:id="rId32"/>
    <p:sldId id="520" r:id="rId33"/>
    <p:sldId id="461" r:id="rId34"/>
    <p:sldId id="521" r:id="rId35"/>
    <p:sldId id="463" r:id="rId36"/>
    <p:sldId id="522" r:id="rId37"/>
    <p:sldId id="464" r:id="rId38"/>
    <p:sldId id="523" r:id="rId39"/>
    <p:sldId id="465" r:id="rId40"/>
    <p:sldId id="524" r:id="rId41"/>
    <p:sldId id="467" r:id="rId42"/>
    <p:sldId id="514" r:id="rId43"/>
    <p:sldId id="515" r:id="rId44"/>
    <p:sldId id="513" r:id="rId45"/>
    <p:sldId id="528" r:id="rId46"/>
    <p:sldId id="529" r:id="rId47"/>
    <p:sldId id="530" r:id="rId48"/>
    <p:sldId id="531" r:id="rId49"/>
    <p:sldId id="532" r:id="rId50"/>
    <p:sldId id="525" r:id="rId51"/>
    <p:sldId id="526" r:id="rId52"/>
    <p:sldId id="527" r:id="rId53"/>
    <p:sldId id="533" r:id="rId54"/>
    <p:sldId id="534" r:id="rId55"/>
    <p:sldId id="535" r:id="rId56"/>
    <p:sldId id="536" r:id="rId57"/>
    <p:sldId id="537" r:id="rId58"/>
    <p:sldId id="538" r:id="rId59"/>
    <p:sldId id="541" r:id="rId60"/>
    <p:sldId id="472" r:id="rId61"/>
  </p:sldIdLst>
  <p:sldSz cx="9906000" cy="6858000" type="A4"/>
  <p:notesSz cx="6858000" cy="9144000"/>
  <p:embeddedFontLst>
    <p:embeddedFont>
      <p:font typeface="ABeeZee" panose="020B0604020202020204" charset="0"/>
      <p:regular r:id="rId64"/>
      <p:bold r:id="rId65"/>
      <p:italic r:id="rId66"/>
      <p:boldItalic r:id="rId67"/>
    </p:embeddedFont>
    <p:embeddedFont>
      <p:font typeface="Roboto" panose="02000000000000000000" pitchFamily="2" charset="0"/>
      <p:regular r:id="rId68"/>
      <p:bold r:id="rId69"/>
      <p:italic r:id="rId70"/>
      <p:boldItalic r:id="rId71"/>
    </p:embeddedFont>
    <p:embeddedFont>
      <p:font typeface="United Curriculum" panose="020B0604020202020204" charset="0"/>
      <p:regular r:id="rId7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44"/>
          </p14:sldIdLst>
        </p14:section>
        <p14:section name="Intent" id="{88D6213F-0903-447C-9C64-F591F3A6444B}">
          <p14:sldIdLst>
            <p14:sldId id="374"/>
            <p14:sldId id="387"/>
            <p14:sldId id="542"/>
            <p14:sldId id="471"/>
            <p14:sldId id="447"/>
            <p14:sldId id="479"/>
            <p14:sldId id="480"/>
            <p14:sldId id="481"/>
            <p14:sldId id="482"/>
            <p14:sldId id="478"/>
            <p14:sldId id="448"/>
            <p14:sldId id="449"/>
            <p14:sldId id="450"/>
            <p14:sldId id="451"/>
            <p14:sldId id="452"/>
            <p14:sldId id="453"/>
            <p14:sldId id="517"/>
            <p14:sldId id="454"/>
            <p14:sldId id="455"/>
            <p14:sldId id="456"/>
            <p14:sldId id="518"/>
            <p14:sldId id="457"/>
            <p14:sldId id="458"/>
            <p14:sldId id="459"/>
            <p14:sldId id="519"/>
            <p14:sldId id="460"/>
            <p14:sldId id="520"/>
            <p14:sldId id="461"/>
            <p14:sldId id="521"/>
            <p14:sldId id="463"/>
            <p14:sldId id="522"/>
            <p14:sldId id="464"/>
            <p14:sldId id="523"/>
            <p14:sldId id="465"/>
            <p14:sldId id="524"/>
          </p14:sldIdLst>
        </p14:section>
        <p14:section name="Vertical concepts" id="{446E501B-9A1D-4D01-9F79-3F10A458C07D}">
          <p14:sldIdLst>
            <p14:sldId id="467"/>
            <p14:sldId id="514"/>
            <p14:sldId id="515"/>
            <p14:sldId id="513"/>
            <p14:sldId id="528"/>
            <p14:sldId id="529"/>
            <p14:sldId id="530"/>
            <p14:sldId id="531"/>
            <p14:sldId id="532"/>
          </p14:sldIdLst>
        </p14:section>
        <p14:section name="Disciplinary knowledege" id="{AE2D3CAB-B824-4E76-9C7B-D0B07B73EDF5}">
          <p14:sldIdLst>
            <p14:sldId id="525"/>
            <p14:sldId id="526"/>
            <p14:sldId id="527"/>
            <p14:sldId id="533"/>
            <p14:sldId id="534"/>
            <p14:sldId id="535"/>
            <p14:sldId id="536"/>
            <p14:sldId id="537"/>
            <p14:sldId id="538"/>
          </p14:sldIdLst>
        </p14:section>
        <p14:section name="Implementation" id="{E5975C56-B42F-45BB-B884-B50662641646}">
          <p14:sldIdLst>
            <p14:sldId id="541"/>
          </p14:sldIdLst>
        </p14:section>
        <p14:section name="Impact" id="{148EBCE6-395E-4809-B5AF-5278FFBE709C}">
          <p14:sldIdLst>
            <p14:sldId id="4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7A9426-8E71-580F-A5B8-2EE4FF047C8C}" name="Lucy Hawker" initials="LH" userId="S::Lucy.Hawker@unitedlearning.org.uk::1ef25c0a-c1f6-440b-b33b-783bdcbee9d5" providerId="AD"/>
  <p188:author id="{6C9BADAA-4940-520A-5319-8E8EA85EDB29}" name="Charlie Cutler" initials="CC" userId="S::charlie.cutler@unitedlearning.org.uk::c5b094de-3707-4aae-994d-70175e9a1467" providerId="AD"/>
  <p188:author id="{C1970DAF-E6A3-64D7-9804-F7D68B8409F0}" name="Sally McCartney" initials="SM" userId="S::sally.mccartney@unitedlearning.org.uk::1b5c1c85-70fd-40d9-aba5-bb5ae0d377f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A1CA"/>
    <a:srgbClr val="463359"/>
    <a:srgbClr val="48355B"/>
    <a:srgbClr val="F3DEE9"/>
    <a:srgbClr val="FFFFFF"/>
    <a:srgbClr val="BBBBBB"/>
    <a:srgbClr val="D55D5D"/>
    <a:srgbClr val="DB7474"/>
    <a:srgbClr val="0033CC"/>
    <a:srgbClr val="D9E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0C2E8-D45C-4296-B023-204C378B97C0}" v="1" dt="2023-12-07T10:47:47.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8" d="100"/>
          <a:sy n="68" d="100"/>
        </p:scale>
        <p:origin x="1314"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3.fntdata"/><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14/01/2024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14/01/2024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11</a:t>
            </a:fld>
            <a:endParaRPr lang="en-GB"/>
          </a:p>
        </p:txBody>
      </p:sp>
    </p:spTree>
    <p:extLst>
      <p:ext uri="{BB962C8B-B14F-4D97-AF65-F5344CB8AC3E}">
        <p14:creationId xmlns:p14="http://schemas.microsoft.com/office/powerpoint/2010/main" val="3459820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For Teachers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665209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History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317322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History</a:t>
            </a:r>
            <a:endParaRPr lang="en-GB" sz="3200" b="0">
              <a:solidFill>
                <a:schemeClr val="tx1"/>
              </a:solidFill>
            </a:endParaRPr>
          </a:p>
        </p:txBody>
      </p:sp>
      <p:pic>
        <p:nvPicPr>
          <p:cNvPr id="4" name="Picture 3" descr="Icon&#10;&#10;Description automatically generated">
            <a:extLst>
              <a:ext uri="{FF2B5EF4-FFF2-40B4-BE49-F238E27FC236}">
                <a16:creationId xmlns:a16="http://schemas.microsoft.com/office/drawing/2014/main" id="{47908EDA-5E6D-40CB-9BE2-A574FC46A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79" y="2345530"/>
            <a:ext cx="2977646" cy="3978467"/>
          </a:xfrm>
          <a:prstGeom prst="rect">
            <a:avLst/>
          </a:prstGeom>
        </p:spPr>
      </p:pic>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Reception: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Reception: Summer</a:t>
            </a:r>
            <a:endParaRPr lang="en-GB"/>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953230055"/>
              </p:ext>
            </p:extLst>
          </p:nvPr>
        </p:nvGraphicFramePr>
        <p:xfrm>
          <a:off x="232410" y="908815"/>
          <a:ext cx="9180000" cy="405696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087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Building on prior understanding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Pupils should be exposed to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91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The place where we live looked different at different times in history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Our homes are made of lots of different materials. They have lots of different features (Y1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Homes look different at different times in history, including in living memory (Y1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Local history of my community (Y2)</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8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Over time, some things about a person (me or a hero) stay the same and some things change (N3-4 Aut1)</a:t>
                      </a:r>
                      <a:endPar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Historians can describe changes that have happened over time (Rec </a:t>
                      </a:r>
                      <a:r>
                        <a:rPr lang="en-US"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Look at photographs and images to see how life was different in the past (Rec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latin typeface="Roboto" panose="02000000000000000000" pitchFamily="2" charset="0"/>
                          <a:ea typeface="Roboto" panose="02000000000000000000" pitchFamily="2" charset="0"/>
                        </a:rPr>
                        <a:t>Over time, some things about a place stay the same and some things stay the same</a:t>
                      </a: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Some changes happen more quickly than others. The world is changing more quickly in more recent history (Y1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 (Y1 </a:t>
                      </a:r>
                      <a:r>
                        <a:rPr lang="en-GB"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4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 (N3-4 </a:t>
                      </a:r>
                      <a:r>
                        <a:rPr lang="en-GB"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5" name="Rectangle 4">
            <a:extLst>
              <a:ext uri="{FF2B5EF4-FFF2-40B4-BE49-F238E27FC236}">
                <a16:creationId xmlns:a16="http://schemas.microsoft.com/office/drawing/2014/main" id="{5DB371B0-33B1-4EA4-A3E9-31CFE7F44F4E}"/>
              </a:ext>
            </a:extLst>
          </p:cNvPr>
          <p:cNvSpPr/>
          <p:nvPr/>
        </p:nvSpPr>
        <p:spPr>
          <a:xfrm>
            <a:off x="4833908" y="5321276"/>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Early Learning Goals </a:t>
            </a:r>
            <a:r>
              <a:rPr lang="en-GB" sz="1000">
                <a:latin typeface="Roboto" panose="02000000000000000000" pitchFamily="2" charset="0"/>
                <a:ea typeface="Roboto" panose="02000000000000000000" pitchFamily="2" charset="0"/>
              </a:rPr>
              <a:t>(for end of Reception):</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Understand the past through settings, characters and events encountered in books read in class and storytelling.</a:t>
            </a:r>
          </a:p>
          <a:p>
            <a:pPr marL="285750" indent="-285750">
              <a:buFont typeface="Arial" panose="020B0604020202020204" pitchFamily="34" charset="0"/>
              <a:buChar char="•"/>
            </a:pP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47533C99-4D24-4D17-9268-7CE429818588}"/>
              </a:ext>
            </a:extLst>
          </p:cNvPr>
          <p:cNvSpPr/>
          <p:nvPr/>
        </p:nvSpPr>
        <p:spPr>
          <a:xfrm>
            <a:off x="203201" y="5321277"/>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(Reception)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Comment on images of familiar situations in the past.</a:t>
            </a: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8460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1: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 2</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My Family History</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556076216"/>
              </p:ext>
            </p:extLst>
          </p:nvPr>
        </p:nvGraphicFramePr>
        <p:xfrm>
          <a:off x="232410" y="908814"/>
          <a:ext cx="9180000" cy="524653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Say who lives in their house, and name their immediate and extended family (N3-4)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accent2"/>
                          </a:solidFill>
                          <a:latin typeface="Roboto" panose="02000000000000000000" pitchFamily="2" charset="0"/>
                          <a:ea typeface="Roboto" panose="02000000000000000000" pitchFamily="2" charset="0"/>
                        </a:rPr>
                        <a:t>Science: </a:t>
                      </a:r>
                      <a:r>
                        <a:rPr lang="en-US" sz="900">
                          <a:solidFill>
                            <a:schemeClr val="bg1"/>
                          </a:solidFill>
                          <a:latin typeface="Roboto" panose="02000000000000000000" pitchFamily="2" charset="0"/>
                          <a:ea typeface="Roboto" panose="02000000000000000000" pitchFamily="2" charset="0"/>
                        </a:rPr>
                        <a:t>Trees are a type of plant that have a tall stem made of wood, and lots of leaves and branches (Y1)</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Living memory</a:t>
                      </a:r>
                      <a:r>
                        <a:rPr lang="en-US" sz="900" b="0">
                          <a:solidFill>
                            <a:schemeClr val="bg1"/>
                          </a:solidFill>
                          <a:latin typeface="Roboto" panose="02000000000000000000" pitchFamily="2" charset="0"/>
                          <a:ea typeface="Roboto" panose="02000000000000000000" pitchFamily="2" charset="0"/>
                        </a:rPr>
                        <a:t> is the time that can be remembered by people who are alive today</a:t>
                      </a:r>
                      <a:endParaRPr lang="en-US" sz="9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A </a:t>
                      </a:r>
                      <a:r>
                        <a:rPr lang="en-US" sz="900" b="1">
                          <a:solidFill>
                            <a:schemeClr val="bg1"/>
                          </a:solidFill>
                          <a:latin typeface="Roboto" panose="02000000000000000000" pitchFamily="2" charset="0"/>
                          <a:ea typeface="Roboto" panose="02000000000000000000" pitchFamily="2" charset="0"/>
                        </a:rPr>
                        <a:t>family tree </a:t>
                      </a:r>
                      <a:r>
                        <a:rPr lang="en-US" sz="900" b="0">
                          <a:solidFill>
                            <a:schemeClr val="bg1"/>
                          </a:solidFill>
                          <a:latin typeface="Roboto" panose="02000000000000000000" pitchFamily="2" charset="0"/>
                          <a:ea typeface="Roboto" panose="02000000000000000000" pitchFamily="2" charset="0"/>
                        </a:rPr>
                        <a:t>shows the relationships between different </a:t>
                      </a:r>
                      <a:r>
                        <a:rPr lang="en-US" sz="900" b="1">
                          <a:solidFill>
                            <a:schemeClr val="bg1"/>
                          </a:solidFill>
                          <a:latin typeface="Roboto" panose="02000000000000000000" pitchFamily="2" charset="0"/>
                          <a:ea typeface="Roboto" panose="02000000000000000000" pitchFamily="2" charset="0"/>
                        </a:rPr>
                        <a:t>generations</a:t>
                      </a:r>
                      <a:r>
                        <a:rPr lang="en-US" sz="900" b="0">
                          <a:solidFill>
                            <a:schemeClr val="bg1"/>
                          </a:solidFill>
                          <a:latin typeface="Roboto" panose="02000000000000000000" pitchFamily="2" charset="0"/>
                          <a:ea typeface="Roboto" panose="02000000000000000000" pitchFamily="2" charset="0"/>
                        </a:rPr>
                        <a:t> in a family</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Some things in communication / toys / schools have changed in living memory (the past)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Transport has changed across history so that people can travel further (between and across continents) today than they could before (Y1 </a:t>
                      </a:r>
                      <a:r>
                        <a:rPr lang="en-US" sz="900" err="1">
                          <a:solidFill>
                            <a:schemeClr val="bg1"/>
                          </a:solidFill>
                          <a:latin typeface="Roboto" panose="02000000000000000000" pitchFamily="2" charset="0"/>
                          <a:ea typeface="Roboto" panose="02000000000000000000" pitchFamily="2" charset="0"/>
                        </a:rPr>
                        <a:t>Spr</a:t>
                      </a:r>
                      <a:r>
                        <a:rPr lang="en-US" sz="90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Homes reflect the times in which they were built, and so look different at different times in history (Y1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356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latin typeface="Roboto" panose="02000000000000000000" pitchFamily="2" charset="0"/>
                          <a:ea typeface="Roboto" panose="02000000000000000000" pitchFamily="2" charset="0"/>
                        </a:rPr>
                        <a:t>Over time, some things about a place/person stay the same and some things stay the same (Rec Sum)</a:t>
                      </a:r>
                    </a:p>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Look at photographs and images to see how life was different in the past (Rec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Use vocabulary like now, then, before, after, and a long time ago (Rec </a:t>
                      </a:r>
                      <a:r>
                        <a:rPr lang="en-US"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describe changes that have happened over time</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History is the study of humans who lived in the past</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learn about the past by interpreting sources  </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place events in the order in which they happened</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Decide whether a source shows life in the past or in the present</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Place events in pupils’ days in order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latin typeface="Roboto" panose="02000000000000000000" pitchFamily="2" charset="0"/>
                          <a:ea typeface="Roboto" panose="02000000000000000000" pitchFamily="2" charset="0"/>
                        </a:rPr>
                        <a:t>Some changes happen more quickly than others. The world is changing more quickly in more recent history (Y1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endParaRPr lang="en-US" sz="9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Primary sources are sources that were created by someone who experienced the event firsthand. Secondary sources are written about primary sources (Y2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 </a:t>
                      </a:r>
                      <a:r>
                        <a:rPr lang="en-US" sz="900" b="0">
                          <a:solidFill>
                            <a:schemeClr val="bg1"/>
                          </a:solidFill>
                          <a:latin typeface="Roboto" panose="02000000000000000000" pitchFamily="2" charset="0"/>
                          <a:ea typeface="Roboto" panose="02000000000000000000" pitchFamily="2" charset="0"/>
                        </a:rPr>
                        <a:t>State, with reasons, whether one source shows life in a more or less recent time than another (Y1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973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 (N3-4)</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My local community was different for families at different times in history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the past, communities were smaller because people could not travel so far (Y1 </a:t>
                      </a:r>
                      <a:r>
                        <a:rPr lang="en-GB"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People in history lived in communities that look different to ours today (Y2 Sum)</a:t>
                      </a: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16154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How did people travel in the past?</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2598938250"/>
              </p:ext>
            </p:extLst>
          </p:nvPr>
        </p:nvGraphicFramePr>
        <p:xfrm>
          <a:off x="232410" y="908816"/>
          <a:ext cx="9180000" cy="538284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798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374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Show an interest in occupations linked to </a:t>
                      </a:r>
                      <a:r>
                        <a:rPr lang="en-US" sz="900" b="1">
                          <a:solidFill>
                            <a:schemeClr val="bg1"/>
                          </a:solidFill>
                          <a:latin typeface="Roboto" panose="02000000000000000000" pitchFamily="2" charset="0"/>
                          <a:ea typeface="Roboto" panose="02000000000000000000" pitchFamily="2" charset="0"/>
                        </a:rPr>
                        <a:t>transport</a:t>
                      </a:r>
                      <a:r>
                        <a:rPr lang="en-US" sz="900" b="0">
                          <a:solidFill>
                            <a:schemeClr val="bg1"/>
                          </a:solidFill>
                          <a:latin typeface="Roboto" panose="02000000000000000000" pitchFamily="2" charset="0"/>
                          <a:ea typeface="Roboto" panose="02000000000000000000" pitchFamily="2" charset="0"/>
                        </a:rPr>
                        <a:t> (and farms) (N3-4 Spr1)</a:t>
                      </a:r>
                      <a:endParaRPr lang="en-US" sz="9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Living memory</a:t>
                      </a:r>
                      <a:r>
                        <a:rPr lang="en-US" sz="900" b="0">
                          <a:solidFill>
                            <a:schemeClr val="bg1"/>
                          </a:solidFill>
                          <a:latin typeface="Roboto" panose="02000000000000000000" pitchFamily="2" charset="0"/>
                          <a:ea typeface="Roboto" panose="02000000000000000000" pitchFamily="2" charset="0"/>
                        </a:rPr>
                        <a:t> is the time that can be remembered by people who are alive today (Y1 Aut)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We can </a:t>
                      </a:r>
                      <a:r>
                        <a:rPr lang="en-US" sz="900" b="1">
                          <a:solidFill>
                            <a:schemeClr val="bg1"/>
                          </a:solidFill>
                          <a:latin typeface="Roboto" panose="02000000000000000000" pitchFamily="2" charset="0"/>
                          <a:ea typeface="Roboto" panose="02000000000000000000" pitchFamily="2" charset="0"/>
                        </a:rPr>
                        <a:t>travel</a:t>
                      </a:r>
                      <a:r>
                        <a:rPr lang="en-US" sz="900">
                          <a:solidFill>
                            <a:schemeClr val="bg1"/>
                          </a:solidFill>
                          <a:latin typeface="Roboto" panose="02000000000000000000" pitchFamily="2" charset="0"/>
                          <a:ea typeface="Roboto" panose="02000000000000000000" pitchFamily="2" charset="0"/>
                        </a:rPr>
                        <a:t> in many ways today</a:t>
                      </a: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Transport</a:t>
                      </a:r>
                      <a:r>
                        <a:rPr lang="en-US" sz="900">
                          <a:solidFill>
                            <a:schemeClr val="bg1"/>
                          </a:solidFill>
                          <a:latin typeface="Roboto" panose="02000000000000000000" pitchFamily="2" charset="0"/>
                          <a:ea typeface="Roboto" panose="02000000000000000000" pitchFamily="2" charset="0"/>
                        </a:rPr>
                        <a:t> options have changed in living memory</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Apollo 11 was the mission that sent two men to walk on the Moon for the first time</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t>
                      </a:r>
                      <a:r>
                        <a:rPr lang="en-US" sz="900" b="1">
                          <a:solidFill>
                            <a:schemeClr val="bg1"/>
                          </a:solidFill>
                          <a:latin typeface="Roboto" panose="02000000000000000000" pitchFamily="2" charset="0"/>
                          <a:ea typeface="Roboto" panose="02000000000000000000" pitchFamily="2" charset="0"/>
                        </a:rPr>
                        <a:t>Wright</a:t>
                      </a:r>
                      <a:r>
                        <a:rPr lang="en-US" sz="900">
                          <a:solidFill>
                            <a:schemeClr val="bg1"/>
                          </a:solidFill>
                          <a:latin typeface="Roboto" panose="02000000000000000000" pitchFamily="2" charset="0"/>
                          <a:ea typeface="Roboto" panose="02000000000000000000" pitchFamily="2" charset="0"/>
                        </a:rPr>
                        <a:t> brothers invented the </a:t>
                      </a:r>
                      <a:r>
                        <a:rPr lang="en-US" sz="900" b="1" err="1">
                          <a:solidFill>
                            <a:schemeClr val="bg1"/>
                          </a:solidFill>
                          <a:latin typeface="Roboto" panose="02000000000000000000" pitchFamily="2" charset="0"/>
                          <a:ea typeface="Roboto" panose="02000000000000000000" pitchFamily="2" charset="0"/>
                        </a:rPr>
                        <a:t>aeroplane</a:t>
                      </a:r>
                      <a:r>
                        <a:rPr lang="en-US" sz="900">
                          <a:solidFill>
                            <a:schemeClr val="bg1"/>
                          </a:solidFill>
                          <a:latin typeface="Roboto" panose="02000000000000000000" pitchFamily="2" charset="0"/>
                          <a:ea typeface="Roboto" panose="02000000000000000000" pitchFamily="2" charset="0"/>
                        </a:rPr>
                        <a:t> and Bessie Coleman was the first black woman to gain her pilot’s </a:t>
                      </a:r>
                      <a:r>
                        <a:rPr lang="en-US" sz="900" err="1">
                          <a:solidFill>
                            <a:schemeClr val="bg1"/>
                          </a:solidFill>
                          <a:latin typeface="Roboto" panose="02000000000000000000" pitchFamily="2" charset="0"/>
                          <a:ea typeface="Roboto" panose="02000000000000000000" pitchFamily="2" charset="0"/>
                        </a:rPr>
                        <a:t>licence</a:t>
                      </a:r>
                      <a:endParaRPr lang="en-US" sz="900">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Robert and George Stephenson developed the ‘Rocket’, one of the first </a:t>
                      </a:r>
                      <a:r>
                        <a:rPr lang="en-US" sz="900" b="1">
                          <a:solidFill>
                            <a:schemeClr val="bg1"/>
                          </a:solidFill>
                          <a:latin typeface="Roboto" panose="02000000000000000000" pitchFamily="2" charset="0"/>
                          <a:ea typeface="Roboto" panose="02000000000000000000" pitchFamily="2" charset="0"/>
                        </a:rPr>
                        <a:t>locomotives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Karl Benz invented the first car, and Henry Ford developed the </a:t>
                      </a:r>
                      <a:r>
                        <a:rPr lang="en-US" sz="900" b="1">
                          <a:solidFill>
                            <a:schemeClr val="bg1"/>
                          </a:solidFill>
                          <a:latin typeface="Roboto" panose="02000000000000000000" pitchFamily="2" charset="0"/>
                          <a:ea typeface="Roboto" panose="02000000000000000000" pitchFamily="2" charset="0"/>
                        </a:rPr>
                        <a:t>assembly line</a:t>
                      </a:r>
                      <a:r>
                        <a:rPr lang="en-US" sz="900">
                          <a:solidFill>
                            <a:schemeClr val="bg1"/>
                          </a:solidFill>
                          <a:latin typeface="Roboto" panose="02000000000000000000" pitchFamily="2" charset="0"/>
                          <a:ea typeface="Roboto" panose="02000000000000000000" pitchFamily="2" charset="0"/>
                        </a:rPr>
                        <a:t>, which was a new way of making cars that made them affordable for everyone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Options to travel in space, in the air, by car or by train have changed over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People in the past could travel less far than we can today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Michael Collins was one of the first men to travel in space to the Moon (Y2 Sum)</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Quest for knowledge (Y5); considering how knowledge spread and developed as people travelled further across the globe at different times in history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2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Historians can describe changes that have happened over time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History is the study of humans who lived in the past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Historians learn about the past by interpreting sources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 </a:t>
                      </a:r>
                      <a:r>
                        <a:rPr lang="en-US" sz="900" b="0">
                          <a:solidFill>
                            <a:schemeClr val="bg1"/>
                          </a:solidFill>
                          <a:latin typeface="Roboto" panose="02000000000000000000" pitchFamily="2" charset="0"/>
                          <a:ea typeface="Roboto" panose="02000000000000000000" pitchFamily="2" charset="0"/>
                        </a:rPr>
                        <a:t>Use vocabulary like now, before, after, and a long time ago (Rec Spring)</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Decide whether a source shows life in the past or in the present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Place events in pupils’ days in order (Y1 </a:t>
                      </a:r>
                      <a:r>
                        <a:rPr lang="en-US"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Change &amp; continuity: </a:t>
                      </a:r>
                      <a:r>
                        <a:rPr lang="en-US" sz="900" b="0" dirty="0">
                          <a:solidFill>
                            <a:schemeClr val="bg1"/>
                          </a:solidFill>
                          <a:latin typeface="Roboto" panose="02000000000000000000" pitchFamily="2" charset="0"/>
                          <a:ea typeface="Roboto" panose="02000000000000000000" pitchFamily="2" charset="0"/>
                        </a:rPr>
                        <a:t>Some changes happen more quickly than others. The world is changing more quickly in more recent history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Chronology</a:t>
                      </a:r>
                      <a:r>
                        <a:rPr lang="en-US" sz="900" b="0" dirty="0">
                          <a:solidFill>
                            <a:schemeClr val="bg1"/>
                          </a:solidFill>
                          <a:latin typeface="Roboto" panose="02000000000000000000" pitchFamily="2" charset="0"/>
                          <a:ea typeface="Roboto" panose="02000000000000000000" pitchFamily="2" charset="0"/>
                        </a:rPr>
                        <a:t>: </a:t>
                      </a:r>
                      <a:r>
                        <a:rPr lang="en-US" sz="900" b="0" dirty="0" err="1">
                          <a:solidFill>
                            <a:schemeClr val="bg1"/>
                          </a:solidFill>
                          <a:latin typeface="Roboto" panose="02000000000000000000" pitchFamily="2" charset="0"/>
                          <a:ea typeface="Roboto" panose="02000000000000000000" pitchFamily="2" charset="0"/>
                        </a:rPr>
                        <a:t>Recognise</a:t>
                      </a:r>
                      <a:r>
                        <a:rPr lang="en-US" sz="900" b="0" dirty="0">
                          <a:solidFill>
                            <a:schemeClr val="bg1"/>
                          </a:solidFill>
                          <a:latin typeface="Roboto" panose="02000000000000000000" pitchFamily="2" charset="0"/>
                          <a:ea typeface="Roboto" panose="02000000000000000000" pitchFamily="2" charset="0"/>
                        </a:rPr>
                        <a:t> historical periods or events using arrows on a blank timeline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Historical significance</a:t>
                      </a:r>
                      <a:r>
                        <a:rPr lang="en-US" sz="900" b="0" dirty="0">
                          <a:solidFill>
                            <a:schemeClr val="bg1"/>
                          </a:solidFill>
                          <a:latin typeface="Roboto" panose="02000000000000000000" pitchFamily="2" charset="0"/>
                          <a:ea typeface="Roboto" panose="02000000000000000000" pitchFamily="2" charset="0"/>
                        </a:rPr>
                        <a:t>: Historians choose to study people or events in the past because they resulted in change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Similarity &amp; difference:</a:t>
                      </a:r>
                      <a:r>
                        <a:rPr lang="en-US" sz="900" b="0" dirty="0">
                          <a:solidFill>
                            <a:schemeClr val="bg1"/>
                          </a:solidFill>
                          <a:latin typeface="Roboto" panose="02000000000000000000" pitchFamily="2" charset="0"/>
                          <a:ea typeface="Roboto" panose="02000000000000000000" pitchFamily="2" charset="0"/>
                        </a:rPr>
                        <a:t> Historians study the way things were different in the past.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(Y2 </a:t>
                      </a:r>
                      <a:r>
                        <a:rPr lang="en-GB" sz="900" b="0"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0" dirty="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Change &amp; continuity: </a:t>
                      </a:r>
                      <a:r>
                        <a:rPr lang="en-US" sz="900" b="0" dirty="0">
                          <a:solidFill>
                            <a:schemeClr val="bg1"/>
                          </a:solidFill>
                          <a:latin typeface="Roboto" panose="02000000000000000000" pitchFamily="2" charset="0"/>
                          <a:ea typeface="Roboto" panose="02000000000000000000" pitchFamily="2" charset="0"/>
                        </a:rPr>
                        <a:t>Changes do not follow one trajectory (Y5)</a:t>
                      </a:r>
                      <a:endParaRPr lang="en-US" sz="900" b="1" dirty="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Chronology: </a:t>
                      </a:r>
                      <a:r>
                        <a:rPr lang="en-US" sz="900" b="0" dirty="0">
                          <a:solidFill>
                            <a:schemeClr val="bg1"/>
                          </a:solidFill>
                          <a:latin typeface="Roboto" panose="02000000000000000000" pitchFamily="2" charset="0"/>
                          <a:ea typeface="Roboto" panose="02000000000000000000" pitchFamily="2" charset="0"/>
                        </a:rPr>
                        <a:t>Place a small selection of sources in chronological order (Y2 </a:t>
                      </a:r>
                      <a:r>
                        <a:rPr lang="en-US" sz="900" b="0" dirty="0" err="1">
                          <a:solidFill>
                            <a:schemeClr val="bg1"/>
                          </a:solidFill>
                          <a:latin typeface="Roboto" panose="02000000000000000000" pitchFamily="2" charset="0"/>
                          <a:ea typeface="Roboto" panose="02000000000000000000" pitchFamily="2" charset="0"/>
                        </a:rPr>
                        <a:t>Aut</a:t>
                      </a:r>
                      <a:r>
                        <a:rPr lang="en-US" sz="900" b="0" dirty="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Historical significance: </a:t>
                      </a:r>
                      <a:r>
                        <a:rPr lang="en-US" sz="900" b="0" dirty="0">
                          <a:solidFill>
                            <a:schemeClr val="bg1"/>
                          </a:solidFill>
                          <a:latin typeface="Roboto" panose="02000000000000000000" pitchFamily="2" charset="0"/>
                          <a:ea typeface="Roboto" panose="02000000000000000000" pitchFamily="2" charset="0"/>
                        </a:rPr>
                        <a:t>Historians choose to study people or events from the past  because they were important to people at the time and/or are remembered today (Y2 </a:t>
                      </a:r>
                      <a:r>
                        <a:rPr lang="en-US" sz="900" b="0" dirty="0" err="1">
                          <a:solidFill>
                            <a:schemeClr val="bg1"/>
                          </a:solidFill>
                          <a:latin typeface="Roboto" panose="02000000000000000000" pitchFamily="2" charset="0"/>
                          <a:ea typeface="Roboto" panose="02000000000000000000" pitchFamily="2" charset="0"/>
                        </a:rPr>
                        <a:t>Spr</a:t>
                      </a:r>
                      <a:r>
                        <a:rPr lang="en-US" sz="900" b="0" dirty="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691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dirty="0">
                          <a:solidFill>
                            <a:schemeClr val="bg1"/>
                          </a:solidFill>
                          <a:latin typeface="Roboto" panose="02000000000000000000" pitchFamily="2" charset="0"/>
                          <a:ea typeface="Roboto" panose="02000000000000000000" pitchFamily="2" charset="0"/>
                        </a:rPr>
                        <a:t>Community &amp; family: </a:t>
                      </a:r>
                      <a:r>
                        <a:rPr lang="en-US" sz="900" b="0" dirty="0">
                          <a:solidFill>
                            <a:schemeClr val="bg1"/>
                          </a:solidFill>
                          <a:latin typeface="Roboto" panose="02000000000000000000" pitchFamily="2" charset="0"/>
                          <a:ea typeface="Roboto" panose="02000000000000000000" pitchFamily="2" charset="0"/>
                        </a:rPr>
                        <a:t>My local community was different for families at different times in history</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(Y1 </a:t>
                      </a:r>
                      <a:r>
                        <a:rPr lang="en-GB" sz="900" b="0"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0" dirty="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the past, communities were smaller because people could not travel so far</a:t>
                      </a:r>
                      <a:endPar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GB" sz="9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communities in the past, different people often had very defined roles. In the earliest communities families had to be self-sufficient, and did everything (hunt, cook, clean, build, heal) themselves (Y3 </a:t>
                      </a:r>
                      <a:r>
                        <a:rPr lang="en-GB" sz="900" b="0"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9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GB" sz="9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13154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Where did people live in the past?</a:t>
            </a:r>
            <a:endParaRPr lang="en-GB" sz="1600">
              <a:ln w="12700">
                <a:solidFill>
                  <a:schemeClr val="accent1"/>
                </a:solidFill>
              </a:ln>
              <a:solidFill>
                <a:schemeClr val="accent1"/>
              </a:solidFill>
              <a:latin typeface="United Curriculum" pitchFamily="2" charset="0"/>
            </a:endParaRPr>
          </a:p>
        </p:txBody>
      </p:sp>
      <p:graphicFrame>
        <p:nvGraphicFramePr>
          <p:cNvPr id="8" name="Table 25">
            <a:extLst>
              <a:ext uri="{FF2B5EF4-FFF2-40B4-BE49-F238E27FC236}">
                <a16:creationId xmlns:a16="http://schemas.microsoft.com/office/drawing/2014/main" id="{6EFD56AD-8737-476A-A31A-1EA4C5C8F987}"/>
              </a:ext>
            </a:extLst>
          </p:cNvPr>
          <p:cNvGraphicFramePr>
            <a:graphicFrameLocks noGrp="1"/>
          </p:cNvGraphicFramePr>
          <p:nvPr>
            <p:extLst>
              <p:ext uri="{D42A27DB-BD31-4B8C-83A1-F6EECF244321}">
                <p14:modId xmlns:p14="http://schemas.microsoft.com/office/powerpoint/2010/main" val="265579035"/>
              </p:ext>
            </p:extLst>
          </p:nvPr>
        </p:nvGraphicFramePr>
        <p:xfrm>
          <a:off x="232410" y="881655"/>
          <a:ext cx="9180000" cy="5044430"/>
        </p:xfrm>
        <a:graphic>
          <a:graphicData uri="http://schemas.openxmlformats.org/drawingml/2006/table">
            <a:tbl>
              <a:tblPr firstRow="1" bandRow="1">
                <a:tableStyleId>{5940675A-B579-460E-94D1-54222C63F5DA}</a:tableStyleId>
              </a:tblPr>
              <a:tblGrid>
                <a:gridCol w="357137">
                  <a:extLst>
                    <a:ext uri="{9D8B030D-6E8A-4147-A177-3AD203B41FA5}">
                      <a16:colId xmlns:a16="http://schemas.microsoft.com/office/drawing/2014/main" val="1014669821"/>
                    </a:ext>
                  </a:extLst>
                </a:gridCol>
                <a:gridCol w="2141621">
                  <a:extLst>
                    <a:ext uri="{9D8B030D-6E8A-4147-A177-3AD203B41FA5}">
                      <a16:colId xmlns:a16="http://schemas.microsoft.com/office/drawing/2014/main" val="247776695"/>
                    </a:ext>
                  </a:extLst>
                </a:gridCol>
                <a:gridCol w="4535906">
                  <a:extLst>
                    <a:ext uri="{9D8B030D-6E8A-4147-A177-3AD203B41FA5}">
                      <a16:colId xmlns:a16="http://schemas.microsoft.com/office/drawing/2014/main" val="3380293508"/>
                    </a:ext>
                  </a:extLst>
                </a:gridCol>
                <a:gridCol w="2145336">
                  <a:extLst>
                    <a:ext uri="{9D8B030D-6E8A-4147-A177-3AD203B41FA5}">
                      <a16:colId xmlns:a16="http://schemas.microsoft.com/office/drawing/2014/main" val="2902844172"/>
                    </a:ext>
                  </a:extLst>
                </a:gridCol>
              </a:tblGrid>
              <a:tr h="100925">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717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0" u="none">
                          <a:solidFill>
                            <a:schemeClr val="bg1"/>
                          </a:solidFill>
                          <a:latin typeface="Roboto" panose="02000000000000000000" pitchFamily="2" charset="0"/>
                          <a:ea typeface="Roboto" panose="02000000000000000000" pitchFamily="2" charset="0"/>
                        </a:rPr>
                        <a:t>Many people lived and worked in castles in the past (Rec </a:t>
                      </a:r>
                      <a:r>
                        <a:rPr lang="en-US" sz="840" b="0" u="none" err="1">
                          <a:solidFill>
                            <a:schemeClr val="bg1"/>
                          </a:solidFill>
                          <a:latin typeface="Roboto" panose="02000000000000000000" pitchFamily="2" charset="0"/>
                          <a:ea typeface="Roboto" panose="02000000000000000000" pitchFamily="2" charset="0"/>
                        </a:rPr>
                        <a:t>Spr</a:t>
                      </a:r>
                      <a:r>
                        <a:rPr lang="en-US" sz="840" b="0" u="none">
                          <a:solidFill>
                            <a:schemeClr val="bg1"/>
                          </a:solidFill>
                          <a:latin typeface="Roboto" panose="02000000000000000000" pitchFamily="2" charset="0"/>
                          <a:ea typeface="Roboto" panose="02000000000000000000" pitchFamily="2" charset="0"/>
                        </a:rPr>
                        <a:t>)</a:t>
                      </a:r>
                      <a:endParaRPr lang="en-US" sz="840" b="1" u="none">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u="none">
                          <a:solidFill>
                            <a:schemeClr val="accent1"/>
                          </a:solidFill>
                          <a:latin typeface="Roboto" panose="02000000000000000000" pitchFamily="2" charset="0"/>
                          <a:ea typeface="Roboto" panose="02000000000000000000" pitchFamily="2" charset="0"/>
                        </a:rPr>
                        <a:t>Geography</a:t>
                      </a:r>
                      <a:r>
                        <a:rPr lang="en-US" sz="840" b="0" u="none">
                          <a:solidFill>
                            <a:schemeClr val="accent1"/>
                          </a:solidFill>
                          <a:latin typeface="Roboto" panose="02000000000000000000" pitchFamily="2" charset="0"/>
                          <a:ea typeface="Roboto" panose="02000000000000000000" pitchFamily="2" charset="0"/>
                        </a:rPr>
                        <a:t>: </a:t>
                      </a:r>
                      <a:r>
                        <a:rPr lang="en-US" sz="840" b="0" u="none">
                          <a:solidFill>
                            <a:schemeClr val="bg1"/>
                          </a:solidFill>
                          <a:latin typeface="Roboto" panose="02000000000000000000" pitchFamily="2" charset="0"/>
                          <a:ea typeface="Roboto" panose="02000000000000000000" pitchFamily="2" charset="0"/>
                        </a:rPr>
                        <a:t>Human settlements can be a city, town or village, depending on their size (Y1)</a:t>
                      </a:r>
                      <a:endParaRPr lang="en-US" sz="840" b="0">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840" b="1" u="none">
                          <a:solidFill>
                            <a:schemeClr val="accent1"/>
                          </a:solidFill>
                          <a:latin typeface="Roboto" panose="02000000000000000000" pitchFamily="2" charset="0"/>
                          <a:ea typeface="Roboto" panose="02000000000000000000" pitchFamily="2" charset="0"/>
                        </a:rPr>
                        <a:t>Geography: </a:t>
                      </a:r>
                      <a:r>
                        <a:rPr lang="en-US" sz="840" b="0" u="none">
                          <a:solidFill>
                            <a:schemeClr val="bg1"/>
                          </a:solidFill>
                          <a:latin typeface="Roboto" panose="02000000000000000000" pitchFamily="2" charset="0"/>
                          <a:ea typeface="Roboto" panose="02000000000000000000" pitchFamily="2" charset="0"/>
                        </a:rPr>
                        <a:t>Rural means countryside; urban means towns and cities (Y1)</a:t>
                      </a:r>
                    </a:p>
                    <a:p>
                      <a:pPr marL="72000" indent="-72000">
                        <a:lnSpc>
                          <a:spcPct val="100000"/>
                        </a:lnSpc>
                        <a:spcAft>
                          <a:spcPts val="200"/>
                        </a:spcAft>
                        <a:buFont typeface="Arial" panose="020B0604020202020204" pitchFamily="34" charset="0"/>
                        <a:buChar char="•"/>
                      </a:pPr>
                      <a:r>
                        <a:rPr lang="en-US" sz="840" b="1" u="none">
                          <a:solidFill>
                            <a:schemeClr val="accent2"/>
                          </a:solidFill>
                          <a:latin typeface="Roboto" panose="02000000000000000000" pitchFamily="2" charset="0"/>
                          <a:ea typeface="Roboto" panose="02000000000000000000" pitchFamily="2" charset="0"/>
                        </a:rPr>
                        <a:t>Science: </a:t>
                      </a:r>
                      <a:r>
                        <a:rPr lang="en-US" sz="840" b="0" u="none">
                          <a:solidFill>
                            <a:schemeClr val="bg1"/>
                          </a:solidFill>
                          <a:latin typeface="Roboto" panose="02000000000000000000" pitchFamily="2" charset="0"/>
                          <a:ea typeface="Roboto" panose="02000000000000000000" pitchFamily="2" charset="0"/>
                        </a:rPr>
                        <a:t>The material is what an object is made of, e.g. a cup can be made of paper or plastic (Y1)</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Different people live in lots of different types of home!</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Our homes are made of lots of different </a:t>
                      </a:r>
                      <a:r>
                        <a:rPr lang="en-US" sz="840" b="1">
                          <a:solidFill>
                            <a:schemeClr val="bg1"/>
                          </a:solidFill>
                          <a:latin typeface="Roboto" panose="02000000000000000000" pitchFamily="2" charset="0"/>
                          <a:ea typeface="Roboto" panose="02000000000000000000" pitchFamily="2" charset="0"/>
                        </a:rPr>
                        <a:t>materials </a:t>
                      </a:r>
                      <a:r>
                        <a:rPr lang="en-US" sz="840" b="0">
                          <a:solidFill>
                            <a:schemeClr val="bg1"/>
                          </a:solidFill>
                          <a:latin typeface="Roboto" panose="02000000000000000000" pitchFamily="2" charset="0"/>
                          <a:ea typeface="Roboto" panose="02000000000000000000" pitchFamily="2" charset="0"/>
                        </a:rPr>
                        <a:t>like bricks and glass</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Our homes have lots of different features that help us do tasks like cook food, stay warm, and go to the toilet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Homes look different at different times in history, including in living memory</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In the Victorian period (before living memory), people lived in cramped houses like </a:t>
                      </a:r>
                      <a:r>
                        <a:rPr lang="en-US" sz="840" b="1">
                          <a:solidFill>
                            <a:schemeClr val="bg1"/>
                          </a:solidFill>
                          <a:latin typeface="Roboto" panose="02000000000000000000" pitchFamily="2" charset="0"/>
                          <a:ea typeface="Roboto" panose="02000000000000000000" pitchFamily="2" charset="0"/>
                        </a:rPr>
                        <a:t>back-to-back </a:t>
                      </a:r>
                      <a:r>
                        <a:rPr lang="en-US" sz="840">
                          <a:solidFill>
                            <a:schemeClr val="bg1"/>
                          </a:solidFill>
                          <a:latin typeface="Roboto" panose="02000000000000000000" pitchFamily="2" charset="0"/>
                          <a:ea typeface="Roboto" panose="02000000000000000000" pitchFamily="2" charset="0"/>
                        </a:rPr>
                        <a:t>houses. </a:t>
                      </a:r>
                      <a:r>
                        <a:rPr lang="en-US" sz="840" b="0">
                          <a:solidFill>
                            <a:schemeClr val="bg1"/>
                          </a:solidFill>
                          <a:latin typeface="Roboto" panose="02000000000000000000" pitchFamily="2" charset="0"/>
                          <a:ea typeface="Roboto" panose="02000000000000000000" pitchFamily="2" charset="0"/>
                        </a:rPr>
                        <a:t>Houses were made of bricks and glass</a:t>
                      </a:r>
                    </a:p>
                    <a:p>
                      <a:pPr marL="72000" indent="-72000">
                        <a:lnSpc>
                          <a:spcPct val="100000"/>
                        </a:lnSpc>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Features of homes meant that Victorians did everyday tasks differently than we do today</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In the Tudor period (before the Victorians) </a:t>
                      </a:r>
                      <a:r>
                        <a:rPr lang="en-US" sz="840" b="0">
                          <a:solidFill>
                            <a:schemeClr val="bg1"/>
                          </a:solidFill>
                          <a:latin typeface="Roboto" panose="02000000000000000000" pitchFamily="2" charset="0"/>
                          <a:ea typeface="Roboto" panose="02000000000000000000" pitchFamily="2" charset="0"/>
                        </a:rPr>
                        <a:t>most </a:t>
                      </a:r>
                      <a:r>
                        <a:rPr lang="en-US" sz="840">
                          <a:solidFill>
                            <a:schemeClr val="bg1"/>
                          </a:solidFill>
                          <a:latin typeface="Roboto" panose="02000000000000000000" pitchFamily="2" charset="0"/>
                          <a:ea typeface="Roboto" panose="02000000000000000000" pitchFamily="2" charset="0"/>
                        </a:rPr>
                        <a:t>people lived in </a:t>
                      </a:r>
                      <a:r>
                        <a:rPr lang="en-US" sz="840" b="1">
                          <a:solidFill>
                            <a:schemeClr val="bg1"/>
                          </a:solidFill>
                          <a:latin typeface="Roboto" panose="02000000000000000000" pitchFamily="2" charset="0"/>
                          <a:ea typeface="Roboto" panose="02000000000000000000" pitchFamily="2" charset="0"/>
                        </a:rPr>
                        <a:t>rural </a:t>
                      </a:r>
                      <a:r>
                        <a:rPr lang="en-US" sz="840" b="0">
                          <a:solidFill>
                            <a:schemeClr val="bg1"/>
                          </a:solidFill>
                          <a:latin typeface="Roboto" panose="02000000000000000000" pitchFamily="2" charset="0"/>
                          <a:ea typeface="Roboto" panose="02000000000000000000" pitchFamily="2" charset="0"/>
                        </a:rPr>
                        <a:t>areas</a:t>
                      </a:r>
                      <a:endParaRPr lang="en-US" sz="84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Houses were made of wood and </a:t>
                      </a:r>
                      <a:r>
                        <a:rPr lang="en-US" sz="840" b="1">
                          <a:solidFill>
                            <a:schemeClr val="bg1"/>
                          </a:solidFill>
                          <a:latin typeface="Roboto" panose="02000000000000000000" pitchFamily="2" charset="0"/>
                          <a:ea typeface="Roboto" panose="02000000000000000000" pitchFamily="2" charset="0"/>
                        </a:rPr>
                        <a:t>wattle and daub</a:t>
                      </a:r>
                      <a:r>
                        <a:rPr lang="en-US" sz="840">
                          <a:solidFill>
                            <a:schemeClr val="bg1"/>
                          </a:solidFill>
                          <a:latin typeface="Roboto" panose="02000000000000000000" pitchFamily="2" charset="0"/>
                          <a:ea typeface="Roboto" panose="02000000000000000000" pitchFamily="2" charset="0"/>
                        </a:rPr>
                        <a:t>. In the </a:t>
                      </a:r>
                      <a:r>
                        <a:rPr lang="en-US" sz="840" b="1">
                          <a:solidFill>
                            <a:schemeClr val="bg1"/>
                          </a:solidFill>
                          <a:latin typeface="Roboto" panose="02000000000000000000" pitchFamily="2" charset="0"/>
                          <a:ea typeface="Roboto" panose="02000000000000000000" pitchFamily="2" charset="0"/>
                        </a:rPr>
                        <a:t>urban</a:t>
                      </a:r>
                      <a:r>
                        <a:rPr lang="en-US" sz="840">
                          <a:solidFill>
                            <a:schemeClr val="bg1"/>
                          </a:solidFill>
                          <a:latin typeface="Roboto" panose="02000000000000000000" pitchFamily="2" charset="0"/>
                          <a:ea typeface="Roboto" panose="02000000000000000000" pitchFamily="2" charset="0"/>
                        </a:rPr>
                        <a:t> areas, </a:t>
                      </a:r>
                      <a:r>
                        <a:rPr lang="en-US" sz="840" b="1">
                          <a:solidFill>
                            <a:schemeClr val="bg1"/>
                          </a:solidFill>
                          <a:latin typeface="Roboto" panose="02000000000000000000" pitchFamily="2" charset="0"/>
                          <a:ea typeface="Roboto" panose="02000000000000000000" pitchFamily="2" charset="0"/>
                        </a:rPr>
                        <a:t>jettying</a:t>
                      </a:r>
                      <a:r>
                        <a:rPr lang="en-US" sz="840">
                          <a:solidFill>
                            <a:schemeClr val="bg1"/>
                          </a:solidFill>
                          <a:latin typeface="Roboto" panose="02000000000000000000" pitchFamily="2" charset="0"/>
                          <a:ea typeface="Roboto" panose="02000000000000000000" pitchFamily="2" charset="0"/>
                        </a:rPr>
                        <a:t> was used to give people more space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Features of homes meant that Tudors did everyday tasks differently than we do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In the medieval period (before the Tudors), </a:t>
                      </a:r>
                      <a:r>
                        <a:rPr lang="en-US" sz="840" b="1">
                          <a:solidFill>
                            <a:schemeClr val="bg1"/>
                          </a:solidFill>
                          <a:latin typeface="Roboto" panose="02000000000000000000" pitchFamily="2" charset="0"/>
                          <a:ea typeface="Roboto" panose="02000000000000000000" pitchFamily="2" charset="0"/>
                        </a:rPr>
                        <a:t>motte-and-bailey castles </a:t>
                      </a:r>
                      <a:r>
                        <a:rPr lang="en-US" sz="840">
                          <a:solidFill>
                            <a:schemeClr val="bg1"/>
                          </a:solidFill>
                          <a:latin typeface="Roboto" panose="02000000000000000000" pitchFamily="2" charset="0"/>
                          <a:ea typeface="Roboto" panose="02000000000000000000" pitchFamily="2" charset="0"/>
                        </a:rPr>
                        <a:t>were built to protect people. Features included </a:t>
                      </a:r>
                      <a:r>
                        <a:rPr lang="en-US" sz="840" b="1">
                          <a:solidFill>
                            <a:schemeClr val="bg1"/>
                          </a:solidFill>
                          <a:latin typeface="Roboto" panose="02000000000000000000" pitchFamily="2" charset="0"/>
                          <a:ea typeface="Roboto" panose="02000000000000000000" pitchFamily="2" charset="0"/>
                        </a:rPr>
                        <a:t>keep</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motte</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bailey</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palisade</a:t>
                      </a:r>
                      <a:r>
                        <a:rPr lang="en-US" sz="840">
                          <a:solidFill>
                            <a:schemeClr val="bg1"/>
                          </a:solidFill>
                          <a:latin typeface="Roboto" panose="02000000000000000000" pitchFamily="2" charset="0"/>
                          <a:ea typeface="Roboto" panose="02000000000000000000" pitchFamily="2" charset="0"/>
                        </a:rPr>
                        <a:t> and </a:t>
                      </a:r>
                      <a:r>
                        <a:rPr lang="en-US" sz="840" b="1">
                          <a:solidFill>
                            <a:schemeClr val="bg1"/>
                          </a:solidFill>
                          <a:latin typeface="Roboto" panose="02000000000000000000" pitchFamily="2" charset="0"/>
                          <a:ea typeface="Roboto" panose="02000000000000000000" pitchFamily="2" charset="0"/>
                        </a:rPr>
                        <a:t>gatehouse</a:t>
                      </a:r>
                      <a:endParaRPr lang="en-US" sz="84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Motte-and-bailey castles were made of wood and </a:t>
                      </a:r>
                      <a:r>
                        <a:rPr lang="en-US" sz="840" b="1">
                          <a:solidFill>
                            <a:schemeClr val="bg1"/>
                          </a:solidFill>
                          <a:latin typeface="Roboto" panose="02000000000000000000" pitchFamily="2" charset="0"/>
                          <a:ea typeface="Roboto" panose="02000000000000000000" pitchFamily="2" charset="0"/>
                        </a:rPr>
                        <a:t>wattle and daub</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A very long time ago, in the prehistoric period, people lived in small </a:t>
                      </a:r>
                      <a:r>
                        <a:rPr lang="en-US" sz="840" b="1">
                          <a:solidFill>
                            <a:schemeClr val="bg1"/>
                          </a:solidFill>
                          <a:latin typeface="Roboto" panose="02000000000000000000" pitchFamily="2" charset="0"/>
                          <a:ea typeface="Roboto" panose="02000000000000000000" pitchFamily="2" charset="0"/>
                        </a:rPr>
                        <a:t>villages</a:t>
                      </a:r>
                      <a:r>
                        <a:rPr lang="en-US" sz="840">
                          <a:solidFill>
                            <a:schemeClr val="bg1"/>
                          </a:solidFill>
                          <a:latin typeface="Roboto" panose="02000000000000000000" pitchFamily="2" charset="0"/>
                          <a:ea typeface="Roboto" panose="02000000000000000000" pitchFamily="2" charset="0"/>
                        </a:rPr>
                        <a:t>, in </a:t>
                      </a:r>
                      <a:r>
                        <a:rPr lang="en-US" sz="840" b="1">
                          <a:solidFill>
                            <a:schemeClr val="bg1"/>
                          </a:solidFill>
                          <a:latin typeface="Roboto" panose="02000000000000000000" pitchFamily="2" charset="0"/>
                          <a:ea typeface="Roboto" panose="02000000000000000000" pitchFamily="2" charset="0"/>
                        </a:rPr>
                        <a:t>roundhouses</a:t>
                      </a:r>
                      <a:r>
                        <a:rPr lang="en-US" sz="840">
                          <a:solidFill>
                            <a:schemeClr val="bg1"/>
                          </a:solidFill>
                          <a:latin typeface="Roboto" panose="02000000000000000000" pitchFamily="2" charset="0"/>
                          <a:ea typeface="Roboto" panose="02000000000000000000" pitchFamily="2" charset="0"/>
                        </a:rPr>
                        <a:t> with just one room. They were made of wood and wattle and daub</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Jettying and the fact that houses were built very close together was one of the reasons why the Great Fire of London could spread so quickly (Y2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Homes became more sophisticated through the Paleolithic, Mesolithic, Neolithic, Bronze Age and Iron Age (Y3)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18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History is the study of humans who lived in the past (Y1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indent="-72000">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learn about the past by interpreting sources (Y1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Use vocabulary like now, before, after, and a long time ago (Y1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indent="-72000">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Decide whether a source shows life in the past or in the present (Y1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State whether a source shows life in a more or less recent time than another</a:t>
                      </a:r>
                      <a:endParaRPr lang="en-US" sz="84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Causation</a:t>
                      </a:r>
                      <a:r>
                        <a:rPr lang="en-US" sz="840" b="0">
                          <a:solidFill>
                            <a:schemeClr val="bg1"/>
                          </a:solidFill>
                          <a:latin typeface="Roboto" panose="02000000000000000000" pitchFamily="2" charset="0"/>
                          <a:ea typeface="Roboto" panose="02000000000000000000" pitchFamily="2" charset="0"/>
                        </a:rPr>
                        <a:t>: Things happen because something causes them to happen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 </a:t>
                      </a:r>
                      <a:r>
                        <a:rPr lang="en-US" sz="840" b="0">
                          <a:solidFill>
                            <a:schemeClr val="bg1"/>
                          </a:solidFill>
                          <a:latin typeface="Roboto" panose="02000000000000000000" pitchFamily="2" charset="0"/>
                          <a:ea typeface="Roboto" panose="02000000000000000000" pitchFamily="2" charset="0"/>
                        </a:rPr>
                        <a:t>Place a small selection of sources in order, from most to least recent (Y2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Causation: </a:t>
                      </a:r>
                      <a:r>
                        <a:rPr lang="en-US" sz="840" b="0">
                          <a:solidFill>
                            <a:schemeClr val="bg1"/>
                          </a:solidFill>
                          <a:latin typeface="Roboto" panose="02000000000000000000" pitchFamily="2" charset="0"/>
                          <a:ea typeface="Roboto" panose="02000000000000000000" pitchFamily="2" charset="0"/>
                        </a:rPr>
                        <a:t>Some things have lots of causes (Y2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My local community was different for families at different times in history (Y1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It took a long time for the knowledge that we have today to develop</a:t>
                      </a:r>
                    </a:p>
                    <a:p>
                      <a:pPr marL="72000" indent="-72000" algn="l">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and family: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Homes and the things we use in our homes have changed during the lives of the people in our community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it was the contributions of important individuals that were important in advancing our knowledge (Y2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67081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2: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Local history</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167034273"/>
              </p:ext>
            </p:extLst>
          </p:nvPr>
        </p:nvGraphicFramePr>
        <p:xfrm>
          <a:off x="232410" y="908814"/>
          <a:ext cx="9180000" cy="533450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place where we live looked different at different times in history (Rec)</a:t>
                      </a:r>
                      <a:endParaRPr lang="en-GB" sz="9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GB" sz="900" b="1">
                          <a:solidFill>
                            <a:schemeClr val="accent1"/>
                          </a:solidFill>
                          <a:latin typeface="Roboto" panose="02000000000000000000" pitchFamily="2" charset="0"/>
                          <a:ea typeface="Roboto" panose="02000000000000000000" pitchFamily="2" charset="0"/>
                        </a:rPr>
                        <a:t>Geography: </a:t>
                      </a:r>
                      <a:r>
                        <a:rPr lang="en-GB" sz="900">
                          <a:solidFill>
                            <a:schemeClr val="bg1"/>
                          </a:solidFill>
                          <a:latin typeface="Roboto" panose="02000000000000000000" pitchFamily="2" charset="0"/>
                          <a:ea typeface="Roboto" panose="02000000000000000000" pitchFamily="2" charset="0"/>
                        </a:rPr>
                        <a:t>The school and community are at the local scale; countries are at the national scale; continents are at the global scale (Y1)</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(Varies by school)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local history unit in Year 4 allows pupils to further build on their knowledge of their local area. They will focus on the significance of an individual, a local feature, or migration in their local community (</a:t>
                      </a:r>
                      <a:r>
                        <a:rPr lang="en-US" sz="900" b="0">
                          <a:solidFill>
                            <a:schemeClr val="bg1"/>
                          </a:solidFill>
                          <a:latin typeface="Roboto" panose="02000000000000000000" pitchFamily="2" charset="0"/>
                          <a:ea typeface="Roboto" panose="02000000000000000000" pitchFamily="2" charset="0"/>
                        </a:rPr>
                        <a:t>Y4 Sum)</a:t>
                      </a:r>
                    </a:p>
                    <a:p>
                      <a:pPr marL="0" indent="0">
                        <a:spcAft>
                          <a:spcPts val="200"/>
                        </a:spcAft>
                        <a:buFont typeface="Arial" panose="020B0604020202020204" pitchFamily="34" charset="0"/>
                        <a:buNone/>
                      </a:pPr>
                      <a:endParaRPr lang="en-US" sz="900" b="0">
                        <a:solidFill>
                          <a:schemeClr val="bg1"/>
                        </a:solidFill>
                        <a:latin typeface="Roboto" panose="02000000000000000000" pitchFamily="2" charset="0"/>
                        <a:ea typeface="Roboto" panose="02000000000000000000" pitchFamily="2" charset="0"/>
                      </a:endParaRPr>
                    </a:p>
                    <a:p>
                      <a:pPr marL="0" indent="0">
                        <a:spcAft>
                          <a:spcPts val="200"/>
                        </a:spcAft>
                        <a:buFont typeface="Arial" panose="020B0604020202020204" pitchFamily="34" charset="0"/>
                        <a:buNone/>
                      </a:pPr>
                      <a:r>
                        <a:rPr lang="en-US" sz="900" b="0" i="0">
                          <a:solidFill>
                            <a:schemeClr val="accent1"/>
                          </a:solidFill>
                          <a:latin typeface="Roboto" panose="02000000000000000000" pitchFamily="2" charset="0"/>
                          <a:ea typeface="Roboto" panose="02000000000000000000" pitchFamily="2" charset="0"/>
                        </a:rPr>
                        <a:t>Year 2 teachers should liaise with their history lead and/or Year 4 teacher to ensure that there is no accidental duplication.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356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 (Y1 </a:t>
                      </a:r>
                      <a:r>
                        <a:rPr lang="en-GB"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History is the study of humans who lived in the past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Historians learn about the past by interpreting sources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Recognise historical periods or events using arrows on a blank timeline (Y1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place events in the order in which they happened (Y1 </a:t>
                      </a:r>
                      <a:r>
                        <a:rPr lang="en-US"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Decide whether a source shows life in a more or less recent time than another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Over time, some things about a place stay the same and some things stay the same (Rec)</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Primary sources are sources that were created by someone who experienced the event firsthand. Secondary sources are about primary sources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 </a:t>
                      </a:r>
                      <a:r>
                        <a:rPr lang="en-US" sz="900" b="0">
                          <a:solidFill>
                            <a:schemeClr val="bg1"/>
                          </a:solidFill>
                          <a:latin typeface="Roboto" panose="02000000000000000000" pitchFamily="2" charset="0"/>
                          <a:ea typeface="Roboto" panose="02000000000000000000" pitchFamily="2" charset="0"/>
                        </a:rPr>
                        <a:t>Place a small selection of sources in order, from most to least recent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There are limits to what historians can learn from any collection of sources (Y3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Use vocabulary like decade and century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973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My local community was different for families at different times in history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Some aspects of life in my own community have changed over time and others have stayed the same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People in history lived in communities that look different to ours today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There are many factors which can cause communities to change over time (Y3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71150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Great Fire of London</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877101472"/>
              </p:ext>
            </p:extLst>
          </p:nvPr>
        </p:nvGraphicFramePr>
        <p:xfrm>
          <a:off x="203201" y="812561"/>
          <a:ext cx="9180000" cy="547375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197158">
                  <a:extLst>
                    <a:ext uri="{9D8B030D-6E8A-4147-A177-3AD203B41FA5}">
                      <a16:colId xmlns:a16="http://schemas.microsoft.com/office/drawing/2014/main" val="247776695"/>
                    </a:ext>
                  </a:extLst>
                </a:gridCol>
                <a:gridCol w="3395312">
                  <a:extLst>
                    <a:ext uri="{9D8B030D-6E8A-4147-A177-3AD203B41FA5}">
                      <a16:colId xmlns:a16="http://schemas.microsoft.com/office/drawing/2014/main" val="3380293508"/>
                    </a:ext>
                  </a:extLst>
                </a:gridCol>
                <a:gridCol w="237153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1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Monarchs (kings and queens) are important people who help rule a country (Rec)</a:t>
                      </a:r>
                      <a:endParaRPr lang="en-US" sz="8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rPr>
                        <a:t>Geography: </a:t>
                      </a:r>
                      <a:r>
                        <a:rPr lang="en-US" sz="800" b="0">
                          <a:solidFill>
                            <a:schemeClr val="bg1"/>
                          </a:solidFill>
                          <a:latin typeface="Roboto" panose="02000000000000000000" pitchFamily="2" charset="0"/>
                          <a:ea typeface="Roboto" panose="02000000000000000000" pitchFamily="2" charset="0"/>
                        </a:rPr>
                        <a:t>The capital city of England is London (Y1)</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Before factories, most people lived in the countryside in cottages with two or three rooms. In small towns, homes were cramped and jettying was used to give people more space (Y1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1660s London was dirty, busy, cramped, and homes were made of wood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The </a:t>
                      </a:r>
                      <a:r>
                        <a:rPr lang="en-US" sz="800" b="1" dirty="0">
                          <a:solidFill>
                            <a:schemeClr val="bg1"/>
                          </a:solidFill>
                          <a:latin typeface="Roboto" panose="02000000000000000000" pitchFamily="2" charset="0"/>
                          <a:ea typeface="Roboto" panose="02000000000000000000" pitchFamily="2" charset="0"/>
                        </a:rPr>
                        <a:t>Great Plague </a:t>
                      </a:r>
                      <a:r>
                        <a:rPr lang="en-US" sz="800" dirty="0">
                          <a:solidFill>
                            <a:schemeClr val="bg1"/>
                          </a:solidFill>
                          <a:latin typeface="Roboto" panose="02000000000000000000" pitchFamily="2" charset="0"/>
                          <a:ea typeface="Roboto" panose="02000000000000000000" pitchFamily="2" charset="0"/>
                        </a:rPr>
                        <a:t>of 1666 meant that people lived in a locked down city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The </a:t>
                      </a:r>
                      <a:r>
                        <a:rPr lang="en-US" sz="800" b="1" dirty="0">
                          <a:solidFill>
                            <a:schemeClr val="bg1"/>
                          </a:solidFill>
                          <a:latin typeface="Roboto" panose="02000000000000000000" pitchFamily="2" charset="0"/>
                          <a:ea typeface="Roboto" panose="02000000000000000000" pitchFamily="2" charset="0"/>
                        </a:rPr>
                        <a:t>Great Fire of London </a:t>
                      </a:r>
                      <a:r>
                        <a:rPr lang="en-US" sz="800" dirty="0">
                          <a:solidFill>
                            <a:schemeClr val="bg1"/>
                          </a:solidFill>
                          <a:latin typeface="Roboto" panose="02000000000000000000" pitchFamily="2" charset="0"/>
                          <a:ea typeface="Roboto" panose="02000000000000000000" pitchFamily="2" charset="0"/>
                        </a:rPr>
                        <a:t>started in a bakery in </a:t>
                      </a:r>
                      <a:r>
                        <a:rPr lang="en-US" sz="800" b="1" dirty="0">
                          <a:solidFill>
                            <a:schemeClr val="bg1"/>
                          </a:solidFill>
                          <a:latin typeface="Roboto" panose="02000000000000000000" pitchFamily="2" charset="0"/>
                          <a:ea typeface="Roboto" panose="02000000000000000000" pitchFamily="2" charset="0"/>
                        </a:rPr>
                        <a:t>Pudding Lane and spread quickly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People only had basic equipment like </a:t>
                      </a:r>
                      <a:r>
                        <a:rPr lang="en-US" sz="800" b="1" dirty="0">
                          <a:solidFill>
                            <a:schemeClr val="bg1"/>
                          </a:solidFill>
                          <a:latin typeface="Roboto" panose="02000000000000000000" pitchFamily="2" charset="0"/>
                          <a:ea typeface="Roboto" panose="02000000000000000000" pitchFamily="2" charset="0"/>
                        </a:rPr>
                        <a:t>fire squirts</a:t>
                      </a:r>
                      <a:r>
                        <a:rPr lang="en-US" sz="800" dirty="0">
                          <a:solidFill>
                            <a:schemeClr val="bg1"/>
                          </a:solidFill>
                          <a:latin typeface="Roboto" panose="02000000000000000000" pitchFamily="2" charset="0"/>
                          <a:ea typeface="Roboto" panose="02000000000000000000" pitchFamily="2" charset="0"/>
                        </a:rPr>
                        <a:t>, </a:t>
                      </a:r>
                      <a:r>
                        <a:rPr lang="en-US" sz="800" b="1" dirty="0">
                          <a:solidFill>
                            <a:schemeClr val="bg1"/>
                          </a:solidFill>
                          <a:latin typeface="Roboto" panose="02000000000000000000" pitchFamily="2" charset="0"/>
                          <a:ea typeface="Roboto" panose="02000000000000000000" pitchFamily="2" charset="0"/>
                        </a:rPr>
                        <a:t>buckets</a:t>
                      </a:r>
                      <a:r>
                        <a:rPr lang="en-US" sz="800" dirty="0">
                          <a:solidFill>
                            <a:schemeClr val="bg1"/>
                          </a:solidFill>
                          <a:latin typeface="Roboto" panose="02000000000000000000" pitchFamily="2" charset="0"/>
                          <a:ea typeface="Roboto" panose="02000000000000000000" pitchFamily="2" charset="0"/>
                        </a:rPr>
                        <a:t> and </a:t>
                      </a:r>
                      <a:r>
                        <a:rPr lang="en-US" sz="800" b="1" dirty="0">
                          <a:solidFill>
                            <a:schemeClr val="bg1"/>
                          </a:solidFill>
                          <a:latin typeface="Roboto" panose="02000000000000000000" pitchFamily="2" charset="0"/>
                          <a:ea typeface="Roboto" panose="02000000000000000000" pitchFamily="2" charset="0"/>
                        </a:rPr>
                        <a:t>fire hooks </a:t>
                      </a:r>
                      <a:r>
                        <a:rPr lang="en-US" sz="800" b="0" dirty="0">
                          <a:solidFill>
                            <a:schemeClr val="bg1"/>
                          </a:solidFill>
                          <a:latin typeface="Roboto" panose="02000000000000000000" pitchFamily="2" charset="0"/>
                          <a:ea typeface="Roboto" panose="02000000000000000000" pitchFamily="2" charset="0"/>
                        </a:rPr>
                        <a:t>to help them try and put it out</a:t>
                      </a:r>
                      <a:endParaRPr lang="en-US" sz="800" b="1" dirty="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It lasted just under five days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Primary and secondary sources like </a:t>
                      </a:r>
                      <a:r>
                        <a:rPr lang="en-US" sz="800" b="1" dirty="0">
                          <a:solidFill>
                            <a:schemeClr val="bg1"/>
                          </a:solidFill>
                          <a:latin typeface="Roboto" panose="02000000000000000000" pitchFamily="2" charset="0"/>
                          <a:ea typeface="Roboto" panose="02000000000000000000" pitchFamily="2" charset="0"/>
                        </a:rPr>
                        <a:t>artefacts</a:t>
                      </a:r>
                      <a:r>
                        <a:rPr lang="en-US" sz="800" dirty="0">
                          <a:solidFill>
                            <a:schemeClr val="bg1"/>
                          </a:solidFill>
                          <a:latin typeface="Roboto" panose="02000000000000000000" pitchFamily="2" charset="0"/>
                          <a:ea typeface="Roboto" panose="02000000000000000000" pitchFamily="2" charset="0"/>
                        </a:rPr>
                        <a:t>, </a:t>
                      </a:r>
                      <a:r>
                        <a:rPr lang="en-US" sz="800" b="1" dirty="0">
                          <a:solidFill>
                            <a:schemeClr val="bg1"/>
                          </a:solidFill>
                          <a:latin typeface="Roboto" panose="02000000000000000000" pitchFamily="2" charset="0"/>
                          <a:ea typeface="Roboto" panose="02000000000000000000" pitchFamily="2" charset="0"/>
                        </a:rPr>
                        <a:t>images</a:t>
                      </a:r>
                      <a:r>
                        <a:rPr lang="en-US" sz="800" dirty="0">
                          <a:solidFill>
                            <a:schemeClr val="bg1"/>
                          </a:solidFill>
                          <a:latin typeface="Roboto" panose="02000000000000000000" pitchFamily="2" charset="0"/>
                          <a:ea typeface="Roboto" panose="02000000000000000000" pitchFamily="2" charset="0"/>
                        </a:rPr>
                        <a:t> and </a:t>
                      </a:r>
                      <a:r>
                        <a:rPr lang="en-US" sz="800" b="1" dirty="0">
                          <a:solidFill>
                            <a:schemeClr val="bg1"/>
                          </a:solidFill>
                          <a:latin typeface="Roboto" panose="02000000000000000000" pitchFamily="2" charset="0"/>
                          <a:ea typeface="Roboto" panose="02000000000000000000" pitchFamily="2" charset="0"/>
                        </a:rPr>
                        <a:t>texts</a:t>
                      </a:r>
                      <a:r>
                        <a:rPr lang="en-US" sz="800" dirty="0">
                          <a:solidFill>
                            <a:schemeClr val="bg1"/>
                          </a:solidFill>
                          <a:latin typeface="Roboto" panose="02000000000000000000" pitchFamily="2" charset="0"/>
                          <a:ea typeface="Roboto" panose="02000000000000000000" pitchFamily="2" charset="0"/>
                        </a:rPr>
                        <a:t> – such as </a:t>
                      </a:r>
                      <a:r>
                        <a:rPr lang="en-US" sz="800" b="1" dirty="0">
                          <a:solidFill>
                            <a:schemeClr val="bg1"/>
                          </a:solidFill>
                          <a:latin typeface="Roboto" panose="02000000000000000000" pitchFamily="2" charset="0"/>
                          <a:ea typeface="Roboto" panose="02000000000000000000" pitchFamily="2" charset="0"/>
                        </a:rPr>
                        <a:t>Samuel Pepys’ diary </a:t>
                      </a:r>
                      <a:r>
                        <a:rPr lang="en-US" sz="800" dirty="0">
                          <a:solidFill>
                            <a:schemeClr val="bg1"/>
                          </a:solidFill>
                          <a:latin typeface="Roboto" panose="02000000000000000000" pitchFamily="2" charset="0"/>
                          <a:ea typeface="Roboto" panose="02000000000000000000" pitchFamily="2" charset="0"/>
                        </a:rPr>
                        <a:t>– can tell us about the fire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dirty="0">
                          <a:solidFill>
                            <a:schemeClr val="bg1"/>
                          </a:solidFill>
                          <a:latin typeface="Roboto" panose="02000000000000000000" pitchFamily="2" charset="0"/>
                          <a:ea typeface="Roboto" panose="02000000000000000000" pitchFamily="2" charset="0"/>
                        </a:rPr>
                        <a:t>The fire spread quickly because most buildings were built close together out of </a:t>
                      </a:r>
                      <a:r>
                        <a:rPr lang="en-US" sz="800" b="1" dirty="0">
                          <a:solidFill>
                            <a:schemeClr val="bg1"/>
                          </a:solidFill>
                          <a:latin typeface="Roboto" panose="02000000000000000000" pitchFamily="2" charset="0"/>
                          <a:ea typeface="Roboto" panose="02000000000000000000" pitchFamily="2" charset="0"/>
                        </a:rPr>
                        <a:t>flammable</a:t>
                      </a:r>
                      <a:r>
                        <a:rPr lang="en-US" sz="800" b="0" dirty="0">
                          <a:solidFill>
                            <a:schemeClr val="bg1"/>
                          </a:solidFill>
                          <a:latin typeface="Roboto" panose="02000000000000000000" pitchFamily="2" charset="0"/>
                          <a:ea typeface="Roboto" panose="02000000000000000000" pitchFamily="2" charset="0"/>
                        </a:rPr>
                        <a:t> materials; there was a strong wind; fire fighting equipment was not good enough and relied on ordinary people; and the town mayor did not act quickly enough</a:t>
                      </a:r>
                      <a:endParaRPr lang="en-US" sz="800" dirty="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The Great Fire of London destroyed one third of London. It killed people and made 100,000 homeless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After the Great Fire of London, </a:t>
                      </a:r>
                      <a:r>
                        <a:rPr lang="en-US" sz="800" b="1" dirty="0">
                          <a:solidFill>
                            <a:schemeClr val="bg1"/>
                          </a:solidFill>
                          <a:latin typeface="Roboto" panose="02000000000000000000" pitchFamily="2" charset="0"/>
                          <a:ea typeface="Roboto" panose="02000000000000000000" pitchFamily="2" charset="0"/>
                        </a:rPr>
                        <a:t>building regulations </a:t>
                      </a:r>
                      <a:r>
                        <a:rPr lang="en-US" sz="800" dirty="0">
                          <a:solidFill>
                            <a:schemeClr val="bg1"/>
                          </a:solidFill>
                          <a:latin typeface="Roboto" panose="02000000000000000000" pitchFamily="2" charset="0"/>
                          <a:ea typeface="Roboto" panose="02000000000000000000" pitchFamily="2" charset="0"/>
                        </a:rPr>
                        <a:t>were introduced, a </a:t>
                      </a:r>
                      <a:r>
                        <a:rPr lang="en-US" sz="800" b="1" dirty="0">
                          <a:solidFill>
                            <a:schemeClr val="bg1"/>
                          </a:solidFill>
                          <a:latin typeface="Roboto" panose="02000000000000000000" pitchFamily="2" charset="0"/>
                          <a:ea typeface="Roboto" panose="02000000000000000000" pitchFamily="2" charset="0"/>
                        </a:rPr>
                        <a:t>fire service </a:t>
                      </a:r>
                      <a:r>
                        <a:rPr lang="en-US" sz="800" dirty="0">
                          <a:solidFill>
                            <a:schemeClr val="bg1"/>
                          </a:solidFill>
                          <a:latin typeface="Roboto" panose="02000000000000000000" pitchFamily="2" charset="0"/>
                          <a:ea typeface="Roboto" panose="02000000000000000000" pitchFamily="2" charset="0"/>
                        </a:rPr>
                        <a:t>was established, and a monument to the fire was built</a:t>
                      </a:r>
                      <a:endParaRPr lang="en-US" sz="800" b="1" dirty="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Applying knowledge of what life was like in London in the 1660s to learning about the Scientific Revolution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0228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Chronology:</a:t>
                      </a:r>
                      <a:r>
                        <a:rPr lang="en-US" sz="800" b="0">
                          <a:solidFill>
                            <a:schemeClr val="bg1"/>
                          </a:solidFill>
                          <a:latin typeface="Roboto" panose="02000000000000000000" pitchFamily="2" charset="0"/>
                          <a:ea typeface="Roboto" panose="02000000000000000000" pitchFamily="2" charset="0"/>
                        </a:rPr>
                        <a:t> Recognise historical periods or events using arrows on a blank timeline (Y1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significance</a:t>
                      </a:r>
                      <a:r>
                        <a:rPr lang="en-US" sz="800" b="0">
                          <a:solidFill>
                            <a:schemeClr val="bg1"/>
                          </a:solidFill>
                          <a:latin typeface="Roboto" panose="02000000000000000000" pitchFamily="2" charset="0"/>
                          <a:ea typeface="Roboto" panose="02000000000000000000" pitchFamily="2" charset="0"/>
                        </a:rPr>
                        <a:t>: Historians choose to study people or events in the past because they resulted in change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Causation</a:t>
                      </a:r>
                      <a:r>
                        <a:rPr lang="en-US" sz="800" b="0">
                          <a:solidFill>
                            <a:schemeClr val="bg1"/>
                          </a:solidFill>
                          <a:latin typeface="Roboto" panose="02000000000000000000" pitchFamily="2" charset="0"/>
                          <a:ea typeface="Roboto" panose="02000000000000000000" pitchFamily="2" charset="0"/>
                        </a:rPr>
                        <a:t>: Things happen because something causes them to happen (Y1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Historians learn about the past by interpreting sources (Y1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Science</a:t>
                      </a:r>
                      <a:r>
                        <a:rPr lang="en-US" sz="800" b="0">
                          <a:solidFill>
                            <a:schemeClr val="bg1"/>
                          </a:solidFill>
                          <a:latin typeface="Roboto" panose="02000000000000000000" pitchFamily="2" charset="0"/>
                          <a:ea typeface="Roboto" panose="02000000000000000000" pitchFamily="2" charset="0"/>
                        </a:rPr>
                        <a:t>: Use a Venn diagram to classify items into two or three sets based on properties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Change &amp; continuity: </a:t>
                      </a:r>
                      <a:r>
                        <a:rPr lang="en-US" sz="800" b="0">
                          <a:solidFill>
                            <a:schemeClr val="bg1"/>
                          </a:solidFill>
                          <a:latin typeface="Roboto" panose="02000000000000000000" pitchFamily="2" charset="0"/>
                          <a:ea typeface="Roboto" panose="02000000000000000000" pitchFamily="2" charset="0"/>
                        </a:rPr>
                        <a:t>Some changes happen more quickly than others. The world is changing more quickly in more recent history</a:t>
                      </a:r>
                      <a:r>
                        <a:rPr lang="en-US" sz="800" b="1">
                          <a:solidFill>
                            <a:schemeClr val="bg1"/>
                          </a:solidFill>
                          <a:latin typeface="Roboto" panose="02000000000000000000" pitchFamily="2" charset="0"/>
                          <a:ea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rPr>
                        <a:t>(Y1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dirty="0">
                          <a:solidFill>
                            <a:schemeClr val="bg1"/>
                          </a:solidFill>
                          <a:latin typeface="Roboto" panose="02000000000000000000" pitchFamily="2" charset="0"/>
                          <a:ea typeface="Roboto" panose="02000000000000000000" pitchFamily="2" charset="0"/>
                        </a:rPr>
                        <a:t>Historical significance</a:t>
                      </a:r>
                      <a:r>
                        <a:rPr lang="en-US" sz="800" b="0" dirty="0">
                          <a:solidFill>
                            <a:schemeClr val="bg1"/>
                          </a:solidFill>
                          <a:latin typeface="Roboto" panose="02000000000000000000" pitchFamily="2" charset="0"/>
                          <a:ea typeface="Roboto" panose="02000000000000000000" pitchFamily="2" charset="0"/>
                        </a:rPr>
                        <a:t>: Historians choose to study people or events from the past because they were important to people at the time and/or are remembered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dirty="0">
                          <a:solidFill>
                            <a:schemeClr val="bg1"/>
                          </a:solidFill>
                          <a:latin typeface="Roboto" panose="02000000000000000000" pitchFamily="2" charset="0"/>
                          <a:ea typeface="Roboto" panose="02000000000000000000" pitchFamily="2" charset="0"/>
                        </a:rPr>
                        <a:t>Causation</a:t>
                      </a:r>
                      <a:r>
                        <a:rPr lang="en-US" sz="800" b="0" dirty="0">
                          <a:solidFill>
                            <a:schemeClr val="bg1"/>
                          </a:solidFill>
                          <a:latin typeface="Roboto" panose="02000000000000000000" pitchFamily="2" charset="0"/>
                          <a:ea typeface="Roboto" panose="02000000000000000000" pitchFamily="2" charset="0"/>
                        </a:rPr>
                        <a:t>: Some things have lots of causes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dirty="0">
                          <a:solidFill>
                            <a:schemeClr val="bg1"/>
                          </a:solidFill>
                          <a:latin typeface="Roboto" panose="02000000000000000000" pitchFamily="2" charset="0"/>
                          <a:ea typeface="Roboto" panose="02000000000000000000" pitchFamily="2" charset="0"/>
                        </a:rPr>
                        <a:t>Causation</a:t>
                      </a:r>
                      <a:r>
                        <a:rPr lang="en-US" sz="800" b="0" dirty="0">
                          <a:solidFill>
                            <a:schemeClr val="bg1"/>
                          </a:solidFill>
                          <a:latin typeface="Roboto" panose="02000000000000000000" pitchFamily="2" charset="0"/>
                          <a:ea typeface="Roboto" panose="02000000000000000000" pitchFamily="2" charset="0"/>
                        </a:rPr>
                        <a:t>: Causes can be long-term conditions or short-term triggers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endParaRPr lang="en-GB"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dirty="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significance</a:t>
                      </a:r>
                      <a:r>
                        <a:rPr lang="en-US" sz="800" b="0">
                          <a:solidFill>
                            <a:schemeClr val="bg1"/>
                          </a:solidFill>
                          <a:latin typeface="Roboto" panose="02000000000000000000" pitchFamily="2" charset="0"/>
                          <a:ea typeface="Roboto" panose="02000000000000000000" pitchFamily="2" charset="0"/>
                        </a:rPr>
                        <a:t>: Historians can set their own criteria for what they consider to be significant, and why it should be studied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Causation</a:t>
                      </a:r>
                      <a:r>
                        <a:rPr lang="en-US" sz="800" b="0">
                          <a:solidFill>
                            <a:schemeClr val="bg1"/>
                          </a:solidFill>
                          <a:latin typeface="Roboto" panose="02000000000000000000" pitchFamily="2" charset="0"/>
                          <a:ea typeface="Roboto" panose="02000000000000000000" pitchFamily="2" charset="0"/>
                        </a:rPr>
                        <a:t>: Some things that have lots of causes that are connected in some way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 (Y4 Summer)</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It took a long time for the knowledge that we have today to develop (Y1 </a:t>
                      </a:r>
                      <a:r>
                        <a:rPr lang="en-GB" sz="8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Power, empire &amp; democracy: </a:t>
                      </a:r>
                      <a:r>
                        <a:rPr lang="en-US" sz="800" b="0">
                          <a:solidFill>
                            <a:schemeClr val="bg1"/>
                          </a:solidFill>
                          <a:latin typeface="Roboto" panose="02000000000000000000" pitchFamily="2" charset="0"/>
                          <a:ea typeface="Roboto" panose="02000000000000000000" pitchFamily="2" charset="0"/>
                        </a:rPr>
                        <a:t>The King or Queen (monarch) has power to make new rules in a country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US" sz="800" b="1" dirty="0">
                          <a:solidFill>
                            <a:schemeClr val="bg1"/>
                          </a:solidFill>
                          <a:latin typeface="Roboto" panose="02000000000000000000" pitchFamily="2" charset="0"/>
                          <a:ea typeface="Roboto" panose="02000000000000000000" pitchFamily="2" charset="0"/>
                        </a:rPr>
                        <a:t>Power, empire &amp; democracy</a:t>
                      </a:r>
                      <a:r>
                        <a:rPr lang="en-US" sz="800" b="0" dirty="0">
                          <a:solidFill>
                            <a:schemeClr val="bg1"/>
                          </a:solidFill>
                          <a:latin typeface="Roboto" panose="02000000000000000000" pitchFamily="2" charset="0"/>
                          <a:ea typeface="Roboto" panose="02000000000000000000" pitchFamily="2" charset="0"/>
                        </a:rPr>
                        <a:t>: </a:t>
                      </a:r>
                      <a:r>
                        <a:rPr lang="en-GB"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places have different systems of government. Some can be autocratic; some can be democratic. The UK has a democracy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13240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Explorers</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256705149"/>
              </p:ext>
            </p:extLst>
          </p:nvPr>
        </p:nvGraphicFramePr>
        <p:xfrm>
          <a:off x="232410" y="908814"/>
          <a:ext cx="9179999" cy="5134320"/>
        </p:xfrm>
        <a:graphic>
          <a:graphicData uri="http://schemas.openxmlformats.org/drawingml/2006/table">
            <a:tbl>
              <a:tblPr firstRow="1" bandRow="1">
                <a:tableStyleId>{5940675A-B579-460E-94D1-54222C63F5DA}</a:tableStyleId>
              </a:tblPr>
              <a:tblGrid>
                <a:gridCol w="358433">
                  <a:extLst>
                    <a:ext uri="{9D8B030D-6E8A-4147-A177-3AD203B41FA5}">
                      <a16:colId xmlns:a16="http://schemas.microsoft.com/office/drawing/2014/main" val="1014669821"/>
                    </a:ext>
                  </a:extLst>
                </a:gridCol>
                <a:gridCol w="2940522">
                  <a:extLst>
                    <a:ext uri="{9D8B030D-6E8A-4147-A177-3AD203B41FA5}">
                      <a16:colId xmlns:a16="http://schemas.microsoft.com/office/drawing/2014/main" val="247776695"/>
                    </a:ext>
                  </a:extLst>
                </a:gridCol>
                <a:gridCol w="2940522">
                  <a:extLst>
                    <a:ext uri="{9D8B030D-6E8A-4147-A177-3AD203B41FA5}">
                      <a16:colId xmlns:a16="http://schemas.microsoft.com/office/drawing/2014/main" val="3380293508"/>
                    </a:ext>
                  </a:extLst>
                </a:gridCol>
                <a:gridCol w="2940522">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1">
                          <a:solidFill>
                            <a:schemeClr val="accent2"/>
                          </a:solidFill>
                          <a:latin typeface="Roboto" panose="02000000000000000000" pitchFamily="2" charset="0"/>
                          <a:ea typeface="Roboto" panose="02000000000000000000" pitchFamily="2" charset="0"/>
                        </a:rPr>
                        <a:t>Science: </a:t>
                      </a:r>
                      <a:r>
                        <a:rPr lang="en-US" sz="800">
                          <a:solidFill>
                            <a:schemeClr val="bg1"/>
                          </a:solidFill>
                          <a:latin typeface="Roboto" panose="02000000000000000000" pitchFamily="2" charset="0"/>
                          <a:ea typeface="Roboto" panose="02000000000000000000" pitchFamily="2" charset="0"/>
                        </a:rPr>
                        <a:t>The Moon in the sky is more visible at night (Y1)</a:t>
                      </a:r>
                    </a:p>
                    <a:p>
                      <a:pPr marL="72000" indent="-72000">
                        <a:spcAft>
                          <a:spcPts val="200"/>
                        </a:spcAft>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rPr>
                        <a:t>Geography: </a:t>
                      </a:r>
                      <a:r>
                        <a:rPr lang="en-US" sz="800">
                          <a:solidFill>
                            <a:schemeClr val="bg1"/>
                          </a:solidFill>
                          <a:latin typeface="Roboto" panose="02000000000000000000" pitchFamily="2" charset="0"/>
                          <a:ea typeface="Roboto" panose="02000000000000000000" pitchFamily="2" charset="0"/>
                        </a:rPr>
                        <a:t>There are seven continents in the world, six of which people live on (Y1)</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Apollo 11 was the mission that sent two men to walk on the Moon (Y1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Sacagawea</a:t>
                      </a:r>
                      <a:r>
                        <a:rPr lang="en-US" sz="800">
                          <a:solidFill>
                            <a:schemeClr val="bg1"/>
                          </a:solidFill>
                          <a:latin typeface="Roboto" panose="02000000000000000000" pitchFamily="2" charset="0"/>
                          <a:ea typeface="Roboto" panose="02000000000000000000" pitchFamily="2" charset="0"/>
                        </a:rPr>
                        <a:t> was a Shoshone (Native American) woman who lived a long time ago. She was captured by another tribe as a child and sold</a:t>
                      </a:r>
                    </a:p>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Michael Collins </a:t>
                      </a:r>
                      <a:r>
                        <a:rPr lang="en-US" sz="800">
                          <a:solidFill>
                            <a:schemeClr val="bg1"/>
                          </a:solidFill>
                          <a:latin typeface="Roboto" panose="02000000000000000000" pitchFamily="2" charset="0"/>
                          <a:ea typeface="Roboto" panose="02000000000000000000" pitchFamily="2" charset="0"/>
                        </a:rPr>
                        <a:t>was an American man who lived some time after Sacagawea had died. He always wanted to be a pilot and became an Air Force test pilot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Sacagawea joined the </a:t>
                      </a:r>
                      <a:r>
                        <a:rPr lang="en-US" sz="800" b="1">
                          <a:solidFill>
                            <a:schemeClr val="bg1"/>
                          </a:solidFill>
                          <a:latin typeface="Roboto" panose="02000000000000000000" pitchFamily="2" charset="0"/>
                          <a:ea typeface="Roboto" panose="02000000000000000000" pitchFamily="2" charset="0"/>
                        </a:rPr>
                        <a:t>Lewis &amp; Clark expedition </a:t>
                      </a:r>
                      <a:r>
                        <a:rPr lang="en-US" sz="800">
                          <a:solidFill>
                            <a:schemeClr val="bg1"/>
                          </a:solidFill>
                          <a:latin typeface="Roboto" panose="02000000000000000000" pitchFamily="2" charset="0"/>
                          <a:ea typeface="Roboto" panose="02000000000000000000" pitchFamily="2" charset="0"/>
                        </a:rPr>
                        <a:t>to explore and make maps of North America</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Michael Collins joined </a:t>
                      </a:r>
                      <a:r>
                        <a:rPr lang="en-US" sz="800" b="1">
                          <a:solidFill>
                            <a:schemeClr val="bg1"/>
                          </a:solidFill>
                          <a:latin typeface="Roboto" panose="02000000000000000000" pitchFamily="2" charset="0"/>
                          <a:ea typeface="Roboto" panose="02000000000000000000" pitchFamily="2" charset="0"/>
                        </a:rPr>
                        <a:t>Apollo 11,</a:t>
                      </a:r>
                      <a:r>
                        <a:rPr lang="en-US" sz="800">
                          <a:solidFill>
                            <a:schemeClr val="bg1"/>
                          </a:solidFill>
                          <a:latin typeface="Roboto" panose="02000000000000000000" pitchFamily="2" charset="0"/>
                          <a:ea typeface="Roboto" panose="02000000000000000000" pitchFamily="2" charset="0"/>
                        </a:rPr>
                        <a:t> a mission to the Moon to try and win the Space Race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Sacagawea made many contributions to her expedition, including translating the Shoshone language and finding food</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Michael Collins piloted the </a:t>
                      </a:r>
                      <a:r>
                        <a:rPr lang="en-US" sz="800" b="1">
                          <a:solidFill>
                            <a:schemeClr val="bg1"/>
                          </a:solidFill>
                          <a:latin typeface="Roboto" panose="02000000000000000000" pitchFamily="2" charset="0"/>
                          <a:ea typeface="Roboto" panose="02000000000000000000" pitchFamily="2" charset="0"/>
                        </a:rPr>
                        <a:t>Colombia</a:t>
                      </a:r>
                      <a:r>
                        <a:rPr lang="en-US" sz="800">
                          <a:solidFill>
                            <a:schemeClr val="bg1"/>
                          </a:solidFill>
                          <a:latin typeface="Roboto" panose="02000000000000000000" pitchFamily="2" charset="0"/>
                          <a:ea typeface="Roboto" panose="02000000000000000000" pitchFamily="2" charset="0"/>
                        </a:rPr>
                        <a:t> and made sure that the other astronauts in the </a:t>
                      </a:r>
                      <a:r>
                        <a:rPr lang="en-US" sz="800" b="1">
                          <a:solidFill>
                            <a:schemeClr val="bg1"/>
                          </a:solidFill>
                          <a:latin typeface="Roboto" panose="02000000000000000000" pitchFamily="2" charset="0"/>
                          <a:ea typeface="Roboto" panose="02000000000000000000" pitchFamily="2" charset="0"/>
                        </a:rPr>
                        <a:t>Eagle</a:t>
                      </a:r>
                      <a:r>
                        <a:rPr lang="en-US" sz="800">
                          <a:solidFill>
                            <a:schemeClr val="bg1"/>
                          </a:solidFill>
                          <a:latin typeface="Roboto" panose="02000000000000000000" pitchFamily="2" charset="0"/>
                          <a:ea typeface="Roboto" panose="02000000000000000000" pitchFamily="2" charset="0"/>
                        </a:rPr>
                        <a:t> returned to Earth safely</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Sacagawea was not celebrated at the time of the expedition but has been celebrated since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Michael Collins was widely praised at the time of the expedition, but many people forget that he was on Apollo 11 today!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experience of Native Americans and other indigenous peoples across the world during colonisation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Similarity &amp; difference:</a:t>
                      </a:r>
                      <a:r>
                        <a:rPr lang="en-US" sz="800" b="0">
                          <a:solidFill>
                            <a:schemeClr val="bg1"/>
                          </a:solidFill>
                          <a:latin typeface="Roboto" panose="02000000000000000000" pitchFamily="2" charset="0"/>
                          <a:ea typeface="Roboto" panose="02000000000000000000" pitchFamily="2" charset="0"/>
                        </a:rPr>
                        <a:t> Historians study the way things were different in the past. (Y1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Chronology</a:t>
                      </a:r>
                      <a:r>
                        <a:rPr lang="en-US" sz="800" b="0">
                          <a:solidFill>
                            <a:schemeClr val="bg1"/>
                          </a:solidFill>
                          <a:latin typeface="Roboto" panose="02000000000000000000" pitchFamily="2" charset="0"/>
                          <a:ea typeface="Roboto" panose="02000000000000000000" pitchFamily="2" charset="0"/>
                        </a:rPr>
                        <a:t>: Decide whether a source shows life in a more or less recent time than another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significance</a:t>
                      </a:r>
                      <a:r>
                        <a:rPr lang="en-US" sz="800" b="0">
                          <a:solidFill>
                            <a:schemeClr val="bg1"/>
                          </a:solidFill>
                          <a:latin typeface="Roboto" panose="02000000000000000000" pitchFamily="2" charset="0"/>
                          <a:ea typeface="Roboto" panose="02000000000000000000" pitchFamily="2" charset="0"/>
                        </a:rPr>
                        <a:t>: Historians choose to study people or events from the past  because they were important to people at the time and/or are remembered today (Y2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Science:</a:t>
                      </a:r>
                      <a:r>
                        <a:rPr lang="en-US" sz="800" b="0">
                          <a:solidFill>
                            <a:schemeClr val="bg1"/>
                          </a:solidFill>
                          <a:latin typeface="Roboto" panose="02000000000000000000" pitchFamily="2" charset="0"/>
                          <a:ea typeface="Roboto" panose="02000000000000000000" pitchFamily="2" charset="0"/>
                        </a:rPr>
                        <a:t> Use a Venn diagram to classify items into two or three sets based on properties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Geography: </a:t>
                      </a:r>
                      <a:r>
                        <a:rPr lang="en-US" sz="800" b="0">
                          <a:solidFill>
                            <a:schemeClr val="bg1"/>
                          </a:solidFill>
                          <a:latin typeface="Roboto" panose="02000000000000000000" pitchFamily="2" charset="0"/>
                          <a:ea typeface="Roboto" panose="02000000000000000000" pitchFamily="2" charset="0"/>
                        </a:rPr>
                        <a:t>A map is a drawing of a place from above (EYFS)</a:t>
                      </a:r>
                      <a:endParaRPr lang="en-US" sz="8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Similarity &amp; difference</a:t>
                      </a:r>
                      <a:r>
                        <a:rPr lang="en-US" sz="800" b="0">
                          <a:solidFill>
                            <a:schemeClr val="bg1"/>
                          </a:solidFill>
                          <a:latin typeface="Roboto" panose="02000000000000000000" pitchFamily="2" charset="0"/>
                          <a:ea typeface="Roboto" panose="02000000000000000000" pitchFamily="2" charset="0"/>
                        </a:rPr>
                        <a:t>: Similarities and differences exist between two individuals who lived in the past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Similarity &amp; difference</a:t>
                      </a:r>
                      <a:r>
                        <a:rPr lang="en-US" sz="800" b="0">
                          <a:solidFill>
                            <a:schemeClr val="bg1"/>
                          </a:solidFill>
                          <a:latin typeface="Roboto" panose="02000000000000000000" pitchFamily="2" charset="0"/>
                          <a:ea typeface="Roboto" panose="02000000000000000000" pitchFamily="2" charset="0"/>
                        </a:rPr>
                        <a:t>: Historians sometimes group people together to make explanations easier, but every individual in the past had similar and different experiences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Community &amp; family: </a:t>
                      </a:r>
                      <a:r>
                        <a:rPr lang="en-US" sz="800" b="0">
                          <a:solidFill>
                            <a:schemeClr val="bg1"/>
                          </a:solidFill>
                          <a:latin typeface="Roboto" panose="02000000000000000000" pitchFamily="2" charset="0"/>
                          <a:ea typeface="Roboto" panose="02000000000000000000" pitchFamily="2" charset="0"/>
                        </a:rPr>
                        <a:t>My local community was different for families at different times in history (Y1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Community &amp; family: </a:t>
                      </a:r>
                      <a:r>
                        <a:rPr lang="en-US" sz="800" b="0">
                          <a:solidFill>
                            <a:schemeClr val="bg1"/>
                          </a:solidFill>
                          <a:latin typeface="Roboto" panose="02000000000000000000" pitchFamily="2" charset="0"/>
                          <a:ea typeface="Roboto" panose="02000000000000000000" pitchFamily="2" charset="0"/>
                        </a:rPr>
                        <a:t>People in history lived in communities that look different to ours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it was the contributions of important individuals that were important in advancing our knowledge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communities in the past, different people often had very defined roles. In the earliest communities, families had to be self-sufficient, and did everything (hunt, cook, clean, build, heal) themselves (Y3 </a:t>
                      </a:r>
                      <a:r>
                        <a:rPr lang="en-GB" sz="8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in the past had different knowledge or beliefs to us; this does not mean that they are more ‘stupid’ than people today</a:t>
                      </a: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(Y3 </a:t>
                      </a:r>
                      <a:r>
                        <a:rPr lang="en-GB" sz="8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38893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3: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 </a:t>
            </a:r>
            <a:r>
              <a:rPr lang="en-US" sz="1600">
                <a:ln w="12700">
                  <a:solidFill>
                    <a:schemeClr val="accent1"/>
                  </a:solidFill>
                </a:ln>
                <a:solidFill>
                  <a:schemeClr val="accent1"/>
                </a:solidFill>
                <a:latin typeface="United Curriculum" pitchFamily="2" charset="0"/>
              </a:rPr>
              <a:t>Prehistoric Britain</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176005202"/>
              </p:ext>
            </p:extLst>
          </p:nvPr>
        </p:nvGraphicFramePr>
        <p:xfrm>
          <a:off x="232410" y="908814"/>
          <a:ext cx="9180000" cy="4975960"/>
        </p:xfrm>
        <a:graphic>
          <a:graphicData uri="http://schemas.openxmlformats.org/drawingml/2006/table">
            <a:tbl>
              <a:tblPr firstRow="1" bandRow="1">
                <a:tableStyleId>{5940675A-B579-460E-94D1-54222C63F5DA}</a:tableStyleId>
              </a:tblPr>
              <a:tblGrid>
                <a:gridCol w="344365">
                  <a:extLst>
                    <a:ext uri="{9D8B030D-6E8A-4147-A177-3AD203B41FA5}">
                      <a16:colId xmlns:a16="http://schemas.microsoft.com/office/drawing/2014/main" val="1014669821"/>
                    </a:ext>
                  </a:extLst>
                </a:gridCol>
                <a:gridCol w="2166425">
                  <a:extLst>
                    <a:ext uri="{9D8B030D-6E8A-4147-A177-3AD203B41FA5}">
                      <a16:colId xmlns:a16="http://schemas.microsoft.com/office/drawing/2014/main" val="247776695"/>
                    </a:ext>
                  </a:extLst>
                </a:gridCol>
                <a:gridCol w="4429760">
                  <a:extLst>
                    <a:ext uri="{9D8B030D-6E8A-4147-A177-3AD203B41FA5}">
                      <a16:colId xmlns:a16="http://schemas.microsoft.com/office/drawing/2014/main" val="3380293508"/>
                    </a:ext>
                  </a:extLst>
                </a:gridCol>
                <a:gridCol w="223945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a:solidFill>
                            <a:schemeClr val="bg1"/>
                          </a:solidFill>
                          <a:latin typeface="Roboto" panose="02000000000000000000" pitchFamily="2" charset="0"/>
                          <a:ea typeface="Roboto" panose="02000000000000000000" pitchFamily="2" charset="0"/>
                        </a:rPr>
                        <a:t>Human settlements can be a city, town or village, depending on their size (Y1)</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 very long time ago, people lived in small villages, in roundhouses with just one room (Y1)</a:t>
                      </a:r>
                    </a:p>
                    <a:p>
                      <a:pPr marL="72000" indent="-72000">
                        <a:lnSpc>
                          <a:spcPct val="100000"/>
                        </a:lnSpc>
                        <a:spcAft>
                          <a:spcPts val="200"/>
                        </a:spcAft>
                        <a:buFont typeface="Arial" panose="020B0604020202020204" pitchFamily="34" charset="0"/>
                        <a:buChar char="•"/>
                      </a:pPr>
                      <a:r>
                        <a:rPr lang="en-US" sz="900" b="1">
                          <a:solidFill>
                            <a:schemeClr val="accent2"/>
                          </a:solidFill>
                          <a:latin typeface="Roboto" panose="02000000000000000000" pitchFamily="2" charset="0"/>
                          <a:ea typeface="Roboto" panose="02000000000000000000" pitchFamily="2" charset="0"/>
                        </a:rPr>
                        <a:t>Science: </a:t>
                      </a:r>
                      <a:r>
                        <a:rPr lang="en-US" sz="900">
                          <a:solidFill>
                            <a:schemeClr val="bg1"/>
                          </a:solidFill>
                          <a:latin typeface="Roboto" panose="02000000000000000000" pitchFamily="2" charset="0"/>
                          <a:ea typeface="Roboto" panose="02000000000000000000" pitchFamily="2" charset="0"/>
                        </a:rPr>
                        <a:t>Natural rocks are either igneous, sedimentary or metamorphic</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(Y3)</a:t>
                      </a:r>
                      <a:endParaRPr lang="en-US" sz="900">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b="1">
                          <a:solidFill>
                            <a:schemeClr val="accent2"/>
                          </a:solidFill>
                          <a:latin typeface="Roboto" panose="02000000000000000000" pitchFamily="2" charset="0"/>
                          <a:ea typeface="Roboto" panose="02000000000000000000" pitchFamily="2" charset="0"/>
                        </a:rPr>
                        <a:t>Science: </a:t>
                      </a:r>
                      <a:r>
                        <a:rPr lang="en-US" sz="900">
                          <a:solidFill>
                            <a:schemeClr val="bg1"/>
                          </a:solidFill>
                          <a:latin typeface="Roboto" panose="02000000000000000000" pitchFamily="2" charset="0"/>
                          <a:ea typeface="Roboto" panose="02000000000000000000" pitchFamily="2" charset="0"/>
                        </a:rPr>
                        <a:t>A fossil is physical evidence of an ancient plant or animal. It could be their preserved remains, or other traces that they made when they were alive (Y3)</a:t>
                      </a:r>
                    </a:p>
                    <a:p>
                      <a:pPr marL="72000" indent="-72000">
                        <a:lnSpc>
                          <a:spcPct val="100000"/>
                        </a:lnSpc>
                        <a:spcAft>
                          <a:spcPts val="200"/>
                        </a:spcAft>
                        <a:buFont typeface="Arial" panose="020B0604020202020204" pitchFamily="34" charset="0"/>
                        <a:buChar char="•"/>
                      </a:pPr>
                      <a:r>
                        <a:rPr lang="en-US" sz="900" b="1">
                          <a:solidFill>
                            <a:schemeClr val="accent2"/>
                          </a:solidFill>
                          <a:latin typeface="Roboto" panose="02000000000000000000" pitchFamily="2" charset="0"/>
                          <a:ea typeface="Roboto" panose="02000000000000000000" pitchFamily="2" charset="0"/>
                        </a:rPr>
                        <a:t>Science: </a:t>
                      </a:r>
                      <a:r>
                        <a:rPr lang="en-US" sz="900">
                          <a:solidFill>
                            <a:schemeClr val="bg1"/>
                          </a:solidFill>
                          <a:latin typeface="Roboto" panose="02000000000000000000" pitchFamily="2" charset="0"/>
                          <a:ea typeface="Roboto" panose="02000000000000000000" pitchFamily="2" charset="0"/>
                        </a:rPr>
                        <a:t>Trace fossils include imprints of a mark left by an animal, the imprint of a feather or poo (Y3)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Homo sapiens </a:t>
                      </a:r>
                      <a:r>
                        <a:rPr lang="en-US" sz="900" b="0">
                          <a:solidFill>
                            <a:schemeClr val="bg1"/>
                          </a:solidFill>
                          <a:latin typeface="Roboto" panose="02000000000000000000" pitchFamily="2" charset="0"/>
                          <a:ea typeface="Roboto" panose="02000000000000000000" pitchFamily="2" charset="0"/>
                        </a:rPr>
                        <a:t>have lived on Earth for a relatively short time; they shared the Earth with Neanderthals but not with dinosaurs</a:t>
                      </a:r>
                      <a:endParaRPr lang="en-US" sz="900" b="1">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Prehistory </a:t>
                      </a:r>
                      <a:r>
                        <a:rPr lang="en-US" sz="900">
                          <a:solidFill>
                            <a:schemeClr val="bg1"/>
                          </a:solidFill>
                          <a:latin typeface="Roboto" panose="02000000000000000000" pitchFamily="2" charset="0"/>
                          <a:ea typeface="Roboto" panose="02000000000000000000" pitchFamily="2" charset="0"/>
                        </a:rPr>
                        <a:t>refers to the study of humans before there was writing</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Prehistoric Britain is split into the </a:t>
                      </a:r>
                      <a:r>
                        <a:rPr lang="en-US" sz="900" b="1">
                          <a:solidFill>
                            <a:schemeClr val="bg1"/>
                          </a:solidFill>
                          <a:latin typeface="Roboto" panose="02000000000000000000" pitchFamily="2" charset="0"/>
                          <a:ea typeface="Roboto" panose="02000000000000000000" pitchFamily="2" charset="0"/>
                        </a:rPr>
                        <a:t>Stone Age </a:t>
                      </a:r>
                      <a:r>
                        <a:rPr lang="en-US" sz="900">
                          <a:solidFill>
                            <a:schemeClr val="bg1"/>
                          </a:solidFill>
                          <a:latin typeface="Roboto" panose="02000000000000000000" pitchFamily="2" charset="0"/>
                          <a:ea typeface="Roboto" panose="02000000000000000000" pitchFamily="2" charset="0"/>
                        </a:rPr>
                        <a:t>(</a:t>
                      </a:r>
                      <a:r>
                        <a:rPr lang="en-US" sz="900" b="1" err="1">
                          <a:solidFill>
                            <a:schemeClr val="bg1"/>
                          </a:solidFill>
                          <a:latin typeface="Roboto" panose="02000000000000000000" pitchFamily="2" charset="0"/>
                          <a:ea typeface="Roboto" panose="02000000000000000000" pitchFamily="2" charset="0"/>
                        </a:rPr>
                        <a:t>Palaeolithic</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Mesolithic</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Neolithic</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Bronze Age </a:t>
                      </a:r>
                      <a:r>
                        <a:rPr lang="en-US" sz="900">
                          <a:solidFill>
                            <a:schemeClr val="bg1"/>
                          </a:solidFill>
                          <a:latin typeface="Roboto" panose="02000000000000000000" pitchFamily="2" charset="0"/>
                          <a:ea typeface="Roboto" panose="02000000000000000000" pitchFamily="2" charset="0"/>
                        </a:rPr>
                        <a:t>and </a:t>
                      </a:r>
                      <a:r>
                        <a:rPr lang="en-US" sz="900" b="1">
                          <a:solidFill>
                            <a:schemeClr val="bg1"/>
                          </a:solidFill>
                          <a:latin typeface="Roboto" panose="02000000000000000000" pitchFamily="2" charset="0"/>
                          <a:ea typeface="Roboto" panose="02000000000000000000" pitchFamily="2" charset="0"/>
                        </a:rPr>
                        <a:t>Iron Age</a:t>
                      </a: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Hunter-gatherers</a:t>
                      </a:r>
                      <a:r>
                        <a:rPr lang="en-US" sz="900">
                          <a:solidFill>
                            <a:schemeClr val="bg1"/>
                          </a:solidFill>
                          <a:latin typeface="Roboto" panose="02000000000000000000" pitchFamily="2" charset="0"/>
                          <a:ea typeface="Roboto" panose="02000000000000000000" pitchFamily="2" charset="0"/>
                        </a:rPr>
                        <a:t> are people who travel looking for animals to hunt and plants and berries to gather</a:t>
                      </a: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Agriculture</a:t>
                      </a:r>
                      <a:r>
                        <a:rPr lang="en-US" sz="900">
                          <a:solidFill>
                            <a:schemeClr val="bg1"/>
                          </a:solidFill>
                          <a:latin typeface="Roboto" panose="02000000000000000000" pitchFamily="2" charset="0"/>
                          <a:ea typeface="Roboto" panose="02000000000000000000" pitchFamily="2" charset="0"/>
                        </a:rPr>
                        <a:t> is the farming of plants (</a:t>
                      </a:r>
                      <a:r>
                        <a:rPr lang="en-US" sz="900" b="1">
                          <a:solidFill>
                            <a:schemeClr val="bg1"/>
                          </a:solidFill>
                          <a:latin typeface="Roboto" panose="02000000000000000000" pitchFamily="2" charset="0"/>
                          <a:ea typeface="Roboto" panose="02000000000000000000" pitchFamily="2" charset="0"/>
                        </a:rPr>
                        <a:t>arable</a:t>
                      </a:r>
                      <a:r>
                        <a:rPr lang="en-US" sz="900">
                          <a:solidFill>
                            <a:schemeClr val="bg1"/>
                          </a:solidFill>
                          <a:latin typeface="Roboto" panose="02000000000000000000" pitchFamily="2" charset="0"/>
                          <a:ea typeface="Roboto" panose="02000000000000000000" pitchFamily="2" charset="0"/>
                        </a:rPr>
                        <a:t>) and animals (</a:t>
                      </a:r>
                      <a:r>
                        <a:rPr lang="en-US" sz="900" b="1">
                          <a:solidFill>
                            <a:schemeClr val="bg1"/>
                          </a:solidFill>
                          <a:latin typeface="Roboto" panose="02000000000000000000" pitchFamily="2" charset="0"/>
                          <a:ea typeface="Roboto" panose="02000000000000000000" pitchFamily="2" charset="0"/>
                        </a:rPr>
                        <a:t>pastoral</a:t>
                      </a:r>
                      <a:r>
                        <a:rPr lang="en-US" sz="900">
                          <a:solidFill>
                            <a:schemeClr val="bg1"/>
                          </a:solidFill>
                          <a:latin typeface="Roboto" panose="02000000000000000000" pitchFamily="2" charset="0"/>
                          <a:ea typeface="Roboto" panose="02000000000000000000" pitchFamily="2" charset="0"/>
                        </a:rPr>
                        <a:t>) to eat</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Hunter-gatherer diets gradually gave way to agriculture and farming in the Neolithic period</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move towards farming meant that prehistoric communities became more </a:t>
                      </a:r>
                      <a:r>
                        <a:rPr lang="en-US" sz="900" b="1">
                          <a:solidFill>
                            <a:schemeClr val="bg1"/>
                          </a:solidFill>
                          <a:latin typeface="Roboto" panose="02000000000000000000" pitchFamily="2" charset="0"/>
                          <a:ea typeface="Roboto" panose="02000000000000000000" pitchFamily="2" charset="0"/>
                        </a:rPr>
                        <a:t>settled</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larger</a:t>
                      </a:r>
                      <a:r>
                        <a:rPr lang="en-US" sz="900">
                          <a:solidFill>
                            <a:schemeClr val="bg1"/>
                          </a:solidFill>
                          <a:latin typeface="Roboto" panose="02000000000000000000" pitchFamily="2" charset="0"/>
                          <a:ea typeface="Roboto" panose="02000000000000000000" pitchFamily="2" charset="0"/>
                        </a:rPr>
                        <a:t> and homes became more </a:t>
                      </a:r>
                      <a:r>
                        <a:rPr lang="en-US" sz="900" b="1">
                          <a:solidFill>
                            <a:schemeClr val="bg1"/>
                          </a:solidFill>
                          <a:latin typeface="Roboto" panose="02000000000000000000" pitchFamily="2" charset="0"/>
                          <a:ea typeface="Roboto" panose="02000000000000000000" pitchFamily="2" charset="0"/>
                        </a:rPr>
                        <a:t>sophisticated</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lack of written sources mean that it is difficult to know what people believed</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design of </a:t>
                      </a:r>
                      <a:r>
                        <a:rPr lang="en-US" sz="900" b="1">
                          <a:solidFill>
                            <a:schemeClr val="bg1"/>
                          </a:solidFill>
                          <a:latin typeface="Roboto" panose="02000000000000000000" pitchFamily="2" charset="0"/>
                          <a:ea typeface="Roboto" panose="02000000000000000000" pitchFamily="2" charset="0"/>
                        </a:rPr>
                        <a:t>hillforts</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stone circles </a:t>
                      </a:r>
                      <a:r>
                        <a:rPr lang="en-US" sz="900">
                          <a:solidFill>
                            <a:schemeClr val="bg1"/>
                          </a:solidFill>
                          <a:latin typeface="Roboto" panose="02000000000000000000" pitchFamily="2" charset="0"/>
                          <a:ea typeface="Roboto" panose="02000000000000000000" pitchFamily="2" charset="0"/>
                        </a:rPr>
                        <a:t>and </a:t>
                      </a:r>
                      <a:r>
                        <a:rPr lang="en-US" sz="900" b="1">
                          <a:solidFill>
                            <a:schemeClr val="bg1"/>
                          </a:solidFill>
                          <a:latin typeface="Roboto" panose="02000000000000000000" pitchFamily="2" charset="0"/>
                          <a:ea typeface="Roboto" panose="02000000000000000000" pitchFamily="2" charset="0"/>
                        </a:rPr>
                        <a:t>geoglyphs</a:t>
                      </a:r>
                      <a:r>
                        <a:rPr lang="en-US" sz="900">
                          <a:solidFill>
                            <a:schemeClr val="bg1"/>
                          </a:solidFill>
                          <a:latin typeface="Roboto" panose="02000000000000000000" pitchFamily="2" charset="0"/>
                          <a:ea typeface="Roboto" panose="02000000000000000000" pitchFamily="2" charset="0"/>
                        </a:rPr>
                        <a:t> suggest that the natural world was very important</a:t>
                      </a: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Stonehenge</a:t>
                      </a:r>
                      <a:r>
                        <a:rPr lang="en-US" sz="900">
                          <a:solidFill>
                            <a:schemeClr val="bg1"/>
                          </a:solidFill>
                          <a:latin typeface="Roboto" panose="02000000000000000000" pitchFamily="2" charset="0"/>
                          <a:ea typeface="Roboto" panose="02000000000000000000" pitchFamily="2" charset="0"/>
                        </a:rPr>
                        <a:t> and other stone circles are made of </a:t>
                      </a:r>
                      <a:r>
                        <a:rPr lang="en-US" sz="900" b="1">
                          <a:solidFill>
                            <a:schemeClr val="bg1"/>
                          </a:solidFill>
                          <a:latin typeface="Roboto" panose="02000000000000000000" pitchFamily="2" charset="0"/>
                          <a:ea typeface="Roboto" panose="02000000000000000000" pitchFamily="2" charset="0"/>
                        </a:rPr>
                        <a:t>sedimentary</a:t>
                      </a:r>
                      <a:r>
                        <a:rPr lang="en-US" sz="900">
                          <a:solidFill>
                            <a:schemeClr val="bg1"/>
                          </a:solidFill>
                          <a:latin typeface="Roboto" panose="02000000000000000000" pitchFamily="2" charset="0"/>
                          <a:ea typeface="Roboto" panose="02000000000000000000" pitchFamily="2" charset="0"/>
                        </a:rPr>
                        <a:t> and </a:t>
                      </a:r>
                      <a:r>
                        <a:rPr lang="en-US" sz="900" b="1">
                          <a:solidFill>
                            <a:schemeClr val="bg1"/>
                          </a:solidFill>
                          <a:latin typeface="Roboto" panose="02000000000000000000" pitchFamily="2" charset="0"/>
                          <a:ea typeface="Roboto" panose="02000000000000000000" pitchFamily="2" charset="0"/>
                        </a:rPr>
                        <a:t>igneous</a:t>
                      </a:r>
                      <a:r>
                        <a:rPr lang="en-US" sz="900">
                          <a:solidFill>
                            <a:schemeClr val="bg1"/>
                          </a:solidFill>
                          <a:latin typeface="Roboto" panose="02000000000000000000" pitchFamily="2" charset="0"/>
                          <a:ea typeface="Roboto" panose="02000000000000000000" pitchFamily="2" charset="0"/>
                        </a:rPr>
                        <a:t> rocks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Burials and grave goods suggest that people believed in an </a:t>
                      </a:r>
                      <a:r>
                        <a:rPr lang="en-US" sz="900" b="1">
                          <a:solidFill>
                            <a:schemeClr val="bg1"/>
                          </a:solidFill>
                          <a:latin typeface="Roboto" panose="02000000000000000000" pitchFamily="2" charset="0"/>
                          <a:ea typeface="Roboto" panose="02000000000000000000" pitchFamily="2" charset="0"/>
                        </a:rPr>
                        <a:t>afterlife</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role of women in prehistoric Britain changed over time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Comparing prehistoric Britain with the civilisations in Ancient Egypt, and </a:t>
                      </a:r>
                      <a:r>
                        <a:rPr lang="en-US" sz="900" b="0" err="1">
                          <a:solidFill>
                            <a:schemeClr val="bg1"/>
                          </a:solidFill>
                          <a:latin typeface="Roboto" panose="02000000000000000000" pitchFamily="2" charset="0"/>
                          <a:ea typeface="Roboto" panose="02000000000000000000" pitchFamily="2" charset="0"/>
                        </a:rPr>
                        <a:t>recognising</a:t>
                      </a:r>
                      <a:r>
                        <a:rPr lang="en-US" sz="900" b="0">
                          <a:solidFill>
                            <a:schemeClr val="bg1"/>
                          </a:solidFill>
                          <a:latin typeface="Roboto" panose="02000000000000000000" pitchFamily="2" charset="0"/>
                          <a:ea typeface="Roboto" panose="02000000000000000000" pitchFamily="2" charset="0"/>
                        </a:rPr>
                        <a:t> that the two units overlapped in time (Y3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similarities and differences between prehistoric communities across the world (Y5)</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Hunter-gatherer communities that live in the world today (Y4)</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The development of agriculture from subsistence to commercial (Y5)</a:t>
                      </a: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6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History is the study of humans who lived in the past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Use vocabulary like now, before now, a long time before now to describe periods in time (Rec)</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Recognise historical periods or events using arrows on a blank timeline (Y1)</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Archaeology is the branch of history that deals with the remains of human life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Archaeologists study artefacts, </a:t>
                      </a:r>
                      <a:r>
                        <a:rPr lang="en-US" sz="900" b="0" err="1">
                          <a:solidFill>
                            <a:schemeClr val="bg1"/>
                          </a:solidFill>
                          <a:latin typeface="Roboto" panose="02000000000000000000" pitchFamily="2" charset="0"/>
                          <a:ea typeface="Roboto" panose="02000000000000000000" pitchFamily="2" charset="0"/>
                        </a:rPr>
                        <a:t>ecofacts</a:t>
                      </a:r>
                      <a:r>
                        <a:rPr lang="en-US" sz="900" b="0">
                          <a:solidFill>
                            <a:schemeClr val="bg1"/>
                          </a:solidFill>
                          <a:latin typeface="Roboto" panose="02000000000000000000" pitchFamily="2" charset="0"/>
                          <a:ea typeface="Roboto" panose="02000000000000000000" pitchFamily="2" charset="0"/>
                        </a:rPr>
                        <a:t> and features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There are limits to what historians can learn from any collection of sources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Sources do not always provide an objective account of what happened in history; historians need to consider the author and purpose and analyse it critically (Y3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Archaeologists follow a similar process to scientists: Planning; Measuring &amp; Observing; Recording &amp; Presenting; </a:t>
                      </a:r>
                      <a:r>
                        <a:rPr lang="en-US" sz="900" b="0" err="1">
                          <a:solidFill>
                            <a:schemeClr val="bg1"/>
                          </a:solidFill>
                          <a:latin typeface="Roboto" panose="02000000000000000000" pitchFamily="2" charset="0"/>
                          <a:ea typeface="Roboto" panose="02000000000000000000" pitchFamily="2" charset="0"/>
                        </a:rPr>
                        <a:t>Analysing</a:t>
                      </a:r>
                      <a:r>
                        <a:rPr lang="en-US" sz="900" b="0">
                          <a:solidFill>
                            <a:schemeClr val="bg1"/>
                          </a:solidFill>
                          <a:latin typeface="Roboto" panose="02000000000000000000" pitchFamily="2" charset="0"/>
                          <a:ea typeface="Roboto" panose="02000000000000000000" pitchFamily="2" charset="0"/>
                        </a:rPr>
                        <a:t> &amp; Evaluating (Y6)</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bl>
          </a:graphicData>
        </a:graphic>
      </p:graphicFrame>
    </p:spTree>
    <p:extLst>
      <p:ext uri="{BB962C8B-B14F-4D97-AF65-F5344CB8AC3E}">
        <p14:creationId xmlns:p14="http://schemas.microsoft.com/office/powerpoint/2010/main" val="422822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3: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 </a:t>
            </a:r>
            <a:r>
              <a:rPr lang="en-US" sz="1600">
                <a:ln w="12700">
                  <a:solidFill>
                    <a:schemeClr val="accent1"/>
                  </a:solidFill>
                </a:ln>
                <a:solidFill>
                  <a:schemeClr val="accent1"/>
                </a:solidFill>
                <a:latin typeface="United Curriculum" pitchFamily="2" charset="0"/>
              </a:rPr>
              <a:t>Prehistoric Britain</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477745699"/>
              </p:ext>
            </p:extLst>
          </p:nvPr>
        </p:nvGraphicFramePr>
        <p:xfrm>
          <a:off x="232410" y="908814"/>
          <a:ext cx="9180000" cy="2520186"/>
        </p:xfrm>
        <a:graphic>
          <a:graphicData uri="http://schemas.openxmlformats.org/drawingml/2006/table">
            <a:tbl>
              <a:tblPr firstRow="1" bandRow="1">
                <a:tableStyleId>{5940675A-B579-460E-94D1-54222C63F5DA}</a:tableStyleId>
              </a:tblPr>
              <a:tblGrid>
                <a:gridCol w="344365">
                  <a:extLst>
                    <a:ext uri="{9D8B030D-6E8A-4147-A177-3AD203B41FA5}">
                      <a16:colId xmlns:a16="http://schemas.microsoft.com/office/drawing/2014/main" val="1014669821"/>
                    </a:ext>
                  </a:extLst>
                </a:gridCol>
                <a:gridCol w="2166425">
                  <a:extLst>
                    <a:ext uri="{9D8B030D-6E8A-4147-A177-3AD203B41FA5}">
                      <a16:colId xmlns:a16="http://schemas.microsoft.com/office/drawing/2014/main" val="247776695"/>
                    </a:ext>
                  </a:extLst>
                </a:gridCol>
                <a:gridCol w="4429760">
                  <a:extLst>
                    <a:ext uri="{9D8B030D-6E8A-4147-A177-3AD203B41FA5}">
                      <a16:colId xmlns:a16="http://schemas.microsoft.com/office/drawing/2014/main" val="3380293508"/>
                    </a:ext>
                  </a:extLst>
                </a:gridCol>
                <a:gridCol w="2239450">
                  <a:extLst>
                    <a:ext uri="{9D8B030D-6E8A-4147-A177-3AD203B41FA5}">
                      <a16:colId xmlns:a16="http://schemas.microsoft.com/office/drawing/2014/main" val="2902844172"/>
                    </a:ext>
                  </a:extLst>
                </a:gridCol>
              </a:tblGrid>
              <a:tr h="31958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200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People in history lived in communities that look different to ours today (Y2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In communities in history, different people often had very defined roles. In the earliest communities families had to be self-sufficient, and did everything (hunt, cook, clean, build, heal) themselves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There are many factors which can cause communities to change over time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Sometimes people’s knowledge and beliefs are based on the natural world around them. People in the past had different knowledge or beliefs to us; this does not mean that they are more ‘stupid’ than people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Animal sacrifices could be an important part of worship</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People held different beliefs about an afterlife.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Communities can be brought together by geographical location, or by a shared identity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Trade can impact what a community looks like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Knowledge was developed and shared across different civilisations across many continents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Some people believed in multiple Gods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13740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African History: </a:t>
            </a:r>
            <a:r>
              <a:rPr lang="en-US" sz="1600">
                <a:ln w="12700">
                  <a:solidFill>
                    <a:schemeClr val="accent1"/>
                  </a:solidFill>
                </a:ln>
                <a:solidFill>
                  <a:schemeClr val="accent1"/>
                </a:solidFill>
                <a:latin typeface="United Curriculum" pitchFamily="2" charset="0"/>
              </a:rPr>
              <a:t>Ancient Egypt</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2826339690"/>
              </p:ext>
            </p:extLst>
          </p:nvPr>
        </p:nvGraphicFramePr>
        <p:xfrm>
          <a:off x="232410" y="908814"/>
          <a:ext cx="9180000" cy="5332440"/>
        </p:xfrm>
        <a:graphic>
          <a:graphicData uri="http://schemas.openxmlformats.org/drawingml/2006/table">
            <a:tbl>
              <a:tblPr firstRow="1" bandRow="1">
                <a:tableStyleId>{5940675A-B579-460E-94D1-54222C63F5DA}</a:tableStyleId>
              </a:tblPr>
              <a:tblGrid>
                <a:gridCol w="386568">
                  <a:extLst>
                    <a:ext uri="{9D8B030D-6E8A-4147-A177-3AD203B41FA5}">
                      <a16:colId xmlns:a16="http://schemas.microsoft.com/office/drawing/2014/main" val="1014669821"/>
                    </a:ext>
                  </a:extLst>
                </a:gridCol>
                <a:gridCol w="2163551">
                  <a:extLst>
                    <a:ext uri="{9D8B030D-6E8A-4147-A177-3AD203B41FA5}">
                      <a16:colId xmlns:a16="http://schemas.microsoft.com/office/drawing/2014/main" val="247776695"/>
                    </a:ext>
                  </a:extLst>
                </a:gridCol>
                <a:gridCol w="4404852">
                  <a:extLst>
                    <a:ext uri="{9D8B030D-6E8A-4147-A177-3AD203B41FA5}">
                      <a16:colId xmlns:a16="http://schemas.microsoft.com/office/drawing/2014/main" val="3380293508"/>
                    </a:ext>
                  </a:extLst>
                </a:gridCol>
                <a:gridCol w="2225029">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1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rPr>
                        <a:t>Geography</a:t>
                      </a:r>
                      <a:r>
                        <a:rPr lang="en-US" sz="800" b="0">
                          <a:solidFill>
                            <a:schemeClr val="accent1"/>
                          </a:solidFill>
                          <a:latin typeface="Roboto" panose="02000000000000000000" pitchFamily="2" charset="0"/>
                          <a:ea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rPr>
                        <a:t>There are seven continents in the world, six of which people live on (Y1)</a:t>
                      </a:r>
                    </a:p>
                    <a:p>
                      <a:pPr marL="72000" indent="-72000">
                        <a:spcAft>
                          <a:spcPts val="200"/>
                        </a:spcAft>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rPr>
                        <a:t>Geography</a:t>
                      </a:r>
                      <a:r>
                        <a:rPr lang="en-US" sz="800" b="0">
                          <a:solidFill>
                            <a:schemeClr val="accent1"/>
                          </a:solidFill>
                          <a:latin typeface="Roboto" panose="02000000000000000000" pitchFamily="2" charset="0"/>
                          <a:ea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rPr>
                        <a:t>Hot deserts have a very hot and dry climate (Y2)</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Prehistoric Britain is split into the Stone Age (</a:t>
                      </a:r>
                      <a:r>
                        <a:rPr lang="en-US" sz="800" b="0" err="1">
                          <a:solidFill>
                            <a:schemeClr val="bg1"/>
                          </a:solidFill>
                          <a:latin typeface="Roboto" panose="02000000000000000000" pitchFamily="2" charset="0"/>
                          <a:ea typeface="Roboto" panose="02000000000000000000" pitchFamily="2" charset="0"/>
                        </a:rPr>
                        <a:t>Palaeolithic</a:t>
                      </a:r>
                      <a:r>
                        <a:rPr lang="en-US" sz="800" b="0">
                          <a:solidFill>
                            <a:schemeClr val="bg1"/>
                          </a:solidFill>
                          <a:latin typeface="Roboto" panose="02000000000000000000" pitchFamily="2" charset="0"/>
                          <a:ea typeface="Roboto" panose="02000000000000000000" pitchFamily="2" charset="0"/>
                        </a:rPr>
                        <a:t>, Mesolithic, Neolithic), Bronze Age and Iron Age (Y3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Stonehenge and other stone circles are made of sedimentary and igneous rocks (Y3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Burials suggest that people believed in an afterlife, and reflect the lives they lived (Y3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Egyptians lived in Egypt (Africa) at the same time as prehistoric Britons lived in Britain (Europe).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rPr>
                        <a:t>Nile</a:t>
                      </a:r>
                      <a:r>
                        <a:rPr lang="en-US" sz="800">
                          <a:solidFill>
                            <a:schemeClr val="bg1"/>
                          </a:solidFill>
                          <a:latin typeface="Roboto" panose="02000000000000000000" pitchFamily="2" charset="0"/>
                          <a:ea typeface="Roboto" panose="02000000000000000000" pitchFamily="2" charset="0"/>
                        </a:rPr>
                        <a:t> is a river that flows through Egypt and other countries in Africa. The Ancient Egyptians relied on the Nile for farming and transport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 </a:t>
                      </a:r>
                      <a:r>
                        <a:rPr lang="en-US" sz="800" b="1">
                          <a:solidFill>
                            <a:schemeClr val="bg1"/>
                          </a:solidFill>
                          <a:latin typeface="Roboto" panose="02000000000000000000" pitchFamily="2" charset="0"/>
                          <a:ea typeface="Roboto" panose="02000000000000000000" pitchFamily="2" charset="0"/>
                        </a:rPr>
                        <a:t>empire</a:t>
                      </a:r>
                      <a:r>
                        <a:rPr lang="en-US" sz="800">
                          <a:solidFill>
                            <a:schemeClr val="bg1"/>
                          </a:solidFill>
                          <a:latin typeface="Roboto" panose="02000000000000000000" pitchFamily="2" charset="0"/>
                          <a:ea typeface="Roboto" panose="02000000000000000000" pitchFamily="2" charset="0"/>
                        </a:rPr>
                        <a:t> is a group of countries or places ruled by one person</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 </a:t>
                      </a:r>
                      <a:r>
                        <a:rPr lang="en-US" sz="800" b="1">
                          <a:solidFill>
                            <a:schemeClr val="bg1"/>
                          </a:solidFill>
                          <a:latin typeface="Roboto" panose="02000000000000000000" pitchFamily="2" charset="0"/>
                          <a:ea typeface="Roboto" panose="02000000000000000000" pitchFamily="2" charset="0"/>
                        </a:rPr>
                        <a:t>autocracy</a:t>
                      </a:r>
                      <a:r>
                        <a:rPr lang="en-US" sz="800">
                          <a:solidFill>
                            <a:schemeClr val="bg1"/>
                          </a:solidFill>
                          <a:latin typeface="Roboto" panose="02000000000000000000" pitchFamily="2" charset="0"/>
                          <a:ea typeface="Roboto" panose="02000000000000000000" pitchFamily="2" charset="0"/>
                        </a:rPr>
                        <a:t> is place where one person or one group can rule exactly as they want to forever</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Egypt was an empire, led by an autocratic </a:t>
                      </a:r>
                      <a:r>
                        <a:rPr lang="en-US" sz="800" b="1">
                          <a:solidFill>
                            <a:schemeClr val="bg1"/>
                          </a:solidFill>
                          <a:latin typeface="Roboto" panose="02000000000000000000" pitchFamily="2" charset="0"/>
                          <a:ea typeface="Roboto" panose="02000000000000000000" pitchFamily="2" charset="0"/>
                        </a:rPr>
                        <a:t>pharaoh</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Egyptians believed that the pharaoh was </a:t>
                      </a:r>
                      <a:r>
                        <a:rPr lang="en-US" sz="800" b="1">
                          <a:solidFill>
                            <a:schemeClr val="bg1"/>
                          </a:solidFill>
                          <a:latin typeface="Roboto" panose="02000000000000000000" pitchFamily="2" charset="0"/>
                          <a:ea typeface="Roboto" panose="02000000000000000000" pitchFamily="2" charset="0"/>
                        </a:rPr>
                        <a:t>half man</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half god</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Ancient Egyptians believed in an </a:t>
                      </a:r>
                      <a:r>
                        <a:rPr lang="en-US" sz="800" b="1">
                          <a:solidFill>
                            <a:schemeClr val="bg1"/>
                          </a:solidFill>
                          <a:latin typeface="Roboto" panose="02000000000000000000" pitchFamily="2" charset="0"/>
                          <a:ea typeface="Roboto" panose="02000000000000000000" pitchFamily="2" charset="0"/>
                        </a:rPr>
                        <a:t>afterlife</a:t>
                      </a:r>
                      <a:r>
                        <a:rPr lang="en-US" sz="800">
                          <a:solidFill>
                            <a:schemeClr val="bg1"/>
                          </a:solidFill>
                          <a:latin typeface="Roboto" panose="02000000000000000000" pitchFamily="2" charset="0"/>
                          <a:ea typeface="Roboto" panose="02000000000000000000" pitchFamily="2" charset="0"/>
                        </a:rPr>
                        <a:t> called the Field of Reeds. They used the Book of the Dead to navigate there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Ancient Egyptians </a:t>
                      </a:r>
                      <a:r>
                        <a:rPr lang="en-US" sz="800" b="1">
                          <a:solidFill>
                            <a:schemeClr val="bg1"/>
                          </a:solidFill>
                          <a:latin typeface="Roboto" panose="02000000000000000000" pitchFamily="2" charset="0"/>
                          <a:ea typeface="Roboto" panose="02000000000000000000" pitchFamily="2" charset="0"/>
                        </a:rPr>
                        <a:t>mummified</a:t>
                      </a:r>
                      <a:r>
                        <a:rPr lang="en-US" sz="800">
                          <a:solidFill>
                            <a:schemeClr val="bg1"/>
                          </a:solidFill>
                          <a:latin typeface="Roboto" panose="02000000000000000000" pitchFamily="2" charset="0"/>
                          <a:ea typeface="Roboto" panose="02000000000000000000" pitchFamily="2" charset="0"/>
                        </a:rPr>
                        <a:t> bodies to preserve them for the afterlife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Ancient Egyptians built and buried pharaohs inside huge </a:t>
                      </a:r>
                      <a:r>
                        <a:rPr lang="en-US" sz="800" b="1">
                          <a:solidFill>
                            <a:schemeClr val="bg1"/>
                          </a:solidFill>
                          <a:latin typeface="Roboto" panose="02000000000000000000" pitchFamily="2" charset="0"/>
                          <a:ea typeface="Roboto" panose="02000000000000000000" pitchFamily="2" charset="0"/>
                        </a:rPr>
                        <a:t>pyramids</a:t>
                      </a:r>
                      <a:r>
                        <a:rPr lang="en-US" sz="800">
                          <a:solidFill>
                            <a:schemeClr val="bg1"/>
                          </a:solidFill>
                          <a:latin typeface="Roboto" panose="02000000000000000000" pitchFamily="2" charset="0"/>
                          <a:ea typeface="Roboto" panose="02000000000000000000" pitchFamily="2" charset="0"/>
                        </a:rPr>
                        <a:t>, along with all the items they would need for the afterlife. Pyramids were built using sedimentary rock</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Egyptians used </a:t>
                      </a:r>
                      <a:r>
                        <a:rPr lang="en-US" sz="800" b="1">
                          <a:solidFill>
                            <a:schemeClr val="bg1"/>
                          </a:solidFill>
                          <a:latin typeface="Roboto" panose="02000000000000000000" pitchFamily="2" charset="0"/>
                          <a:ea typeface="Roboto" panose="02000000000000000000" pitchFamily="2" charset="0"/>
                        </a:rPr>
                        <a:t>hieroglyphics</a:t>
                      </a:r>
                      <a:r>
                        <a:rPr lang="en-US" sz="800">
                          <a:solidFill>
                            <a:schemeClr val="bg1"/>
                          </a:solidFill>
                          <a:latin typeface="Roboto" panose="02000000000000000000" pitchFamily="2" charset="0"/>
                          <a:ea typeface="Roboto" panose="02000000000000000000" pitchFamily="2" charset="0"/>
                        </a:rPr>
                        <a:t> to share stories with future generations</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Ancient Egyptians made a range of developments in surgery and science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Pharaohs fought battles outside of Egypt and received </a:t>
                      </a:r>
                      <a:r>
                        <a:rPr lang="en-US" sz="800" b="1">
                          <a:solidFill>
                            <a:schemeClr val="bg1"/>
                          </a:solidFill>
                          <a:latin typeface="Roboto" panose="02000000000000000000" pitchFamily="2" charset="0"/>
                          <a:ea typeface="Roboto" panose="02000000000000000000" pitchFamily="2" charset="0"/>
                        </a:rPr>
                        <a:t>tributes</a:t>
                      </a:r>
                      <a:r>
                        <a:rPr lang="en-US" sz="800">
                          <a:solidFill>
                            <a:schemeClr val="bg1"/>
                          </a:solidFill>
                          <a:latin typeface="Roboto" panose="02000000000000000000" pitchFamily="2" charset="0"/>
                          <a:ea typeface="Roboto" panose="02000000000000000000" pitchFamily="2" charset="0"/>
                        </a:rPr>
                        <a:t> and riches from the people they conquered, like the Kingdom of Kush at some points</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Working class people held many important jobs in Ancient Egypt, but they had little personal power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Maya also built pyramids to </a:t>
                      </a:r>
                      <a:r>
                        <a:rPr lang="en-US" sz="800" err="1">
                          <a:solidFill>
                            <a:schemeClr val="bg1"/>
                          </a:solidFill>
                          <a:latin typeface="Roboto" panose="02000000000000000000" pitchFamily="2" charset="0"/>
                          <a:ea typeface="Roboto" panose="02000000000000000000" pitchFamily="2" charset="0"/>
                        </a:rPr>
                        <a:t>honour</a:t>
                      </a:r>
                      <a:r>
                        <a:rPr lang="en-US" sz="800">
                          <a:solidFill>
                            <a:schemeClr val="bg1"/>
                          </a:solidFill>
                          <a:latin typeface="Roboto" panose="02000000000000000000" pitchFamily="2" charset="0"/>
                          <a:ea typeface="Roboto" panose="02000000000000000000" pitchFamily="2" charset="0"/>
                        </a:rPr>
                        <a:t> their gods but, unlike Egyptians, built temples on top of them (Y4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Maya also used hieroglyphics to write (Y4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Ancient Greeks (Y3 Sum) and Romans (Y5) worshipped gods who were responsible for different parts of life.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In the Roman Empire, the Imperial Cult elevated the emperor to having a god status after he died (Y5).</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Ancient Maya civilisation (Y4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 and the Roman Empire (Y5) were relatively autocratic civilisations.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4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Archaeology is the branch of history that deals with the remains of human life (Y3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Causation</a:t>
                      </a:r>
                      <a:r>
                        <a:rPr lang="en-US" sz="800" b="0">
                          <a:solidFill>
                            <a:schemeClr val="bg1"/>
                          </a:solidFill>
                          <a:latin typeface="Roboto" panose="02000000000000000000" pitchFamily="2" charset="0"/>
                          <a:ea typeface="Roboto" panose="02000000000000000000" pitchFamily="2" charset="0"/>
                        </a:rPr>
                        <a:t>: Some things have lots of causes (Y2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Sources do not provide an objective account of what happened in history; historians need to consider the author and purpose and analyse it critically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Causation</a:t>
                      </a:r>
                      <a:r>
                        <a:rPr lang="en-US" sz="800" b="0">
                          <a:solidFill>
                            <a:schemeClr val="bg1"/>
                          </a:solidFill>
                          <a:latin typeface="Roboto" panose="02000000000000000000" pitchFamily="2" charset="0"/>
                          <a:ea typeface="Roboto" panose="02000000000000000000" pitchFamily="2" charset="0"/>
                        </a:rPr>
                        <a:t>: Some things have lots of causes that are connected in some way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Historical evidence</a:t>
                      </a:r>
                      <a:r>
                        <a:rPr lang="en-US" sz="800" b="0">
                          <a:solidFill>
                            <a:schemeClr val="bg1"/>
                          </a:solidFill>
                          <a:latin typeface="Roboto" panose="02000000000000000000" pitchFamily="2" charset="0"/>
                          <a:ea typeface="Roboto" panose="02000000000000000000" pitchFamily="2" charset="0"/>
                        </a:rPr>
                        <a:t>: Historians cross-reference sources in order to build confidence (Y5)</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Causation</a:t>
                      </a:r>
                      <a:r>
                        <a:rPr lang="en-US" sz="800" b="0">
                          <a:solidFill>
                            <a:schemeClr val="bg1"/>
                          </a:solidFill>
                          <a:latin typeface="Roboto" panose="02000000000000000000" pitchFamily="2" charset="0"/>
                          <a:ea typeface="Roboto" panose="02000000000000000000" pitchFamily="2" charset="0"/>
                        </a:rPr>
                        <a:t>: Causes can be </a:t>
                      </a:r>
                      <a:r>
                        <a:rPr lang="en-US" sz="800" b="0" err="1">
                          <a:solidFill>
                            <a:schemeClr val="bg1"/>
                          </a:solidFill>
                          <a:latin typeface="Roboto" panose="02000000000000000000" pitchFamily="2" charset="0"/>
                          <a:ea typeface="Roboto" panose="02000000000000000000" pitchFamily="2" charset="0"/>
                        </a:rPr>
                        <a:t>categorised</a:t>
                      </a:r>
                      <a:r>
                        <a:rPr lang="en-US" sz="800" b="0">
                          <a:solidFill>
                            <a:schemeClr val="bg1"/>
                          </a:solidFill>
                          <a:latin typeface="Roboto" panose="02000000000000000000" pitchFamily="2" charset="0"/>
                          <a:ea typeface="Roboto" panose="02000000000000000000" pitchFamily="2" charset="0"/>
                        </a:rPr>
                        <a:t> as economic, physical, institutional, social, environmental or others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Power, empire &amp; democracy: </a:t>
                      </a:r>
                      <a:r>
                        <a:rPr lang="en-US" sz="800" b="0">
                          <a:solidFill>
                            <a:schemeClr val="bg1"/>
                          </a:solidFill>
                          <a:latin typeface="Roboto" panose="02000000000000000000" pitchFamily="2" charset="0"/>
                          <a:ea typeface="Roboto" panose="02000000000000000000" pitchFamily="2" charset="0"/>
                        </a:rPr>
                        <a:t>The King or Queen in England has power to make new rules or laws  (Y2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Quest for knowledge: </a:t>
                      </a:r>
                      <a:r>
                        <a:rPr lang="en-US" sz="800" b="0">
                          <a:solidFill>
                            <a:schemeClr val="bg1"/>
                          </a:solidFill>
                          <a:latin typeface="Roboto" panose="02000000000000000000" pitchFamily="2" charset="0"/>
                          <a:ea typeface="Roboto" panose="02000000000000000000" pitchFamily="2" charset="0"/>
                        </a:rPr>
                        <a:t>Sometimes people’s knowledge and beliefs are based on the natural world around them. People in the past had different knowledge or beliefs to us; this does not mean that they are more ‘stupid’ than people today (Y3 </a:t>
                      </a:r>
                      <a:r>
                        <a:rPr lang="en-US" sz="800" b="0" err="1">
                          <a:solidFill>
                            <a:schemeClr val="bg1"/>
                          </a:solidFill>
                          <a:latin typeface="Roboto" panose="02000000000000000000" pitchFamily="2" charset="0"/>
                          <a:ea typeface="Roboto" panose="02000000000000000000" pitchFamily="2" charset="0"/>
                        </a:rPr>
                        <a:t>Spr</a:t>
                      </a:r>
                      <a:r>
                        <a:rPr lang="en-US" sz="8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Power, empire &amp; democracy: </a:t>
                      </a:r>
                      <a:r>
                        <a:rPr lang="en-US" sz="800" b="0">
                          <a:solidFill>
                            <a:schemeClr val="bg1"/>
                          </a:solidFill>
                          <a:latin typeface="Roboto" panose="02000000000000000000" pitchFamily="2" charset="0"/>
                          <a:ea typeface="Roboto" panose="02000000000000000000" pitchFamily="2" charset="0"/>
                        </a:rPr>
                        <a:t>Different places have different systems of government. Some can be autocratic</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Power, empire &amp; democracy: </a:t>
                      </a:r>
                      <a:r>
                        <a:rPr lang="en-US" sz="800" b="0">
                          <a:solidFill>
                            <a:schemeClr val="bg1"/>
                          </a:solidFill>
                          <a:latin typeface="Roboto" panose="02000000000000000000" pitchFamily="2" charset="0"/>
                          <a:ea typeface="Roboto" panose="02000000000000000000" pitchFamily="2" charset="0"/>
                        </a:rPr>
                        <a:t>Empires are large areas of land that are controlled by one person or group of people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Power, empire &amp; democracy: </a:t>
                      </a:r>
                      <a:r>
                        <a:rPr lang="en-US" sz="800" b="0">
                          <a:solidFill>
                            <a:schemeClr val="bg1"/>
                          </a:solidFill>
                          <a:latin typeface="Roboto" panose="02000000000000000000" pitchFamily="2" charset="0"/>
                          <a:ea typeface="Roboto" panose="02000000000000000000" pitchFamily="2" charset="0"/>
                        </a:rPr>
                        <a:t>People get their power in different ways. For example, some are powerful because they have divine status, i.e. seen as half man or half god; some are rich; some have powerful armies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Quest for knowledge: </a:t>
                      </a:r>
                      <a:r>
                        <a:rPr lang="en-US" sz="800" b="0">
                          <a:solidFill>
                            <a:schemeClr val="bg1"/>
                          </a:solidFill>
                          <a:latin typeface="Roboto" panose="02000000000000000000" pitchFamily="2" charset="0"/>
                          <a:ea typeface="Roboto" panose="02000000000000000000" pitchFamily="2" charset="0"/>
                        </a:rPr>
                        <a:t>Some people believed in multiple Gods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dirty="0">
                          <a:solidFill>
                            <a:schemeClr val="bg1"/>
                          </a:solidFill>
                          <a:latin typeface="Roboto" panose="02000000000000000000" pitchFamily="2" charset="0"/>
                          <a:ea typeface="Roboto" panose="02000000000000000000" pitchFamily="2" charset="0"/>
                        </a:rPr>
                        <a:t>Power, empire &amp; democracy: </a:t>
                      </a:r>
                      <a:r>
                        <a:rPr lang="en-US" sz="800" b="0" dirty="0">
                          <a:solidFill>
                            <a:schemeClr val="bg1"/>
                          </a:solidFill>
                          <a:latin typeface="Roboto" panose="02000000000000000000" pitchFamily="2" charset="0"/>
                          <a:ea typeface="Roboto" panose="02000000000000000000" pitchFamily="2" charset="0"/>
                        </a:rPr>
                        <a:t>Some places have a democracy. Not all democracies are the same. The UK has a democracy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19003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43FAF-CB28-4B6C-9725-D325EF4FF062}"/>
              </a:ext>
            </a:extLst>
          </p:cNvPr>
          <p:cNvSpPr txBox="1"/>
          <p:nvPr/>
        </p:nvSpPr>
        <p:spPr>
          <a:xfrm>
            <a:off x="232697" y="872317"/>
            <a:ext cx="9043871" cy="5509200"/>
          </a:xfrm>
          <a:prstGeom prst="rect">
            <a:avLst/>
          </a:prstGeom>
          <a:noFill/>
        </p:spPr>
        <p:txBody>
          <a:bodyPr wrap="square" anchor="t">
            <a:spAutoFit/>
          </a:bodyPr>
          <a:lstStyle/>
          <a:p>
            <a:pPr>
              <a:spcAft>
                <a:spcPts val="2400"/>
              </a:spcAft>
              <a:defRPr/>
            </a:pPr>
            <a:r>
              <a:rPr lang="en-US" sz="1400" b="1">
                <a:solidFill>
                  <a:schemeClr val="bg1"/>
                </a:solidFill>
                <a:latin typeface="Roboto" panose="02000000000000000000" pitchFamily="2" charset="0"/>
                <a:ea typeface="Roboto" panose="02000000000000000000" pitchFamily="2" charset="0"/>
              </a:rPr>
              <a:t>Building on the Framework for Excellence, The United Curriculum for Primary has </a:t>
            </a:r>
            <a:r>
              <a:rPr lang="en-US" sz="1400" b="1">
                <a:solidFill>
                  <a:schemeClr val="accent1"/>
                </a:solidFill>
                <a:latin typeface="Roboto" panose="02000000000000000000" pitchFamily="2" charset="0"/>
                <a:ea typeface="Roboto" panose="02000000000000000000" pitchFamily="2" charset="0"/>
              </a:rPr>
              <a:t>six core principles:</a:t>
            </a:r>
            <a:endParaRPr lang="en-US" sz="600" b="1">
              <a:solidFill>
                <a:srgbClr val="052264"/>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Entitlement</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All pupils have the right to learn what is in the United Curriculum, and schools have a duty to ensure that all pupils are taught the whole of it</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Coherence</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Taking the National Curriculum as its starting point, our curriculum is carefully sequenced so that powerful knowledge builds term by term and year by year. We make meaningful connections within subjects and between subjects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Mastery</a:t>
            </a:r>
          </a:p>
          <a:p>
            <a:pPr lvl="2">
              <a:spcAft>
                <a:spcPts val="1200"/>
              </a:spcAft>
              <a:defRPr/>
            </a:pPr>
            <a:r>
              <a:rPr lang="en-US" sz="1200">
                <a:solidFill>
                  <a:schemeClr val="bg1"/>
                </a:solidFill>
                <a:latin typeface="Roboto" panose="02000000000000000000" pitchFamily="2" charset="0"/>
                <a:ea typeface="Roboto" panose="02000000000000000000" pitchFamily="2" charset="0"/>
              </a:rPr>
              <a:t>We ensure that foundational knowledge, skills and concepts are secure before moving on. Pupils revisit prior learning and apply their understanding in new contexts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Adaptability</a:t>
            </a:r>
          </a:p>
          <a:p>
            <a:pPr lvl="2">
              <a:spcAft>
                <a:spcPts val="1200"/>
              </a:spcAft>
              <a:defRPr/>
            </a:pPr>
            <a:r>
              <a:rPr lang="en-US" sz="1200">
                <a:solidFill>
                  <a:schemeClr val="bg1"/>
                </a:solidFill>
                <a:latin typeface="Roboto" panose="02000000000000000000" pitchFamily="2" charset="0"/>
                <a:ea typeface="Roboto" panose="02000000000000000000" pitchFamily="2" charset="0"/>
              </a:rPr>
              <a:t>The core content – the ‘what’ – of the curriculum is stable, but schools will bring it to life in their own local context, and teachers will adapt lessons – the ‘how’ – to meet the needs of their own classes</a:t>
            </a: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Representation</a:t>
            </a:r>
          </a:p>
          <a:p>
            <a:pPr lvl="2">
              <a:spcAft>
                <a:spcPts val="1200"/>
              </a:spcAft>
              <a:defRPr/>
            </a:pPr>
            <a:r>
              <a:rPr lang="en-US" sz="1200">
                <a:solidFill>
                  <a:schemeClr val="bg1"/>
                </a:solidFill>
                <a:latin typeface="Roboto" panose="02000000000000000000" pitchFamily="2" charset="0"/>
                <a:ea typeface="Roboto" panose="02000000000000000000" pitchFamily="2" charset="0"/>
              </a:rPr>
              <a:t>All pupils see themselves in our curriculum, and our curriculum takes all pupils beyond their immediate experience</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Education with character</a:t>
            </a:r>
          </a:p>
          <a:p>
            <a:pPr lvl="2">
              <a:spcAft>
                <a:spcPts val="2400"/>
              </a:spcAft>
              <a:defRPr/>
            </a:pPr>
            <a:r>
              <a:rPr lang="en-US" sz="1200">
                <a:solidFill>
                  <a:schemeClr val="bg1"/>
                </a:solidFill>
                <a:latin typeface="Roboto" panose="02000000000000000000" pitchFamily="2" charset="0"/>
                <a:ea typeface="Roboto" panose="02000000000000000000" pitchFamily="2" charset="0"/>
              </a:rPr>
              <a:t>Our curriculum - which includes the taught subject timetable as well as spiritual, moral, social and cultural development, our co-curricular provision and the ethos and ‘hidden curriculum’ of the school – is intended to spark curiosity and to nourish both the head and the heart</a:t>
            </a:r>
            <a:endParaRPr lang="en-US" sz="1400" b="1">
              <a:solidFill>
                <a:srgbClr val="052264"/>
              </a:solidFill>
              <a:latin typeface="Roboto" panose="02000000000000000000" pitchFamily="2" charset="0"/>
              <a:ea typeface="Roboto" panose="02000000000000000000" pitchFamily="2" charset="0"/>
            </a:endParaRPr>
          </a:p>
          <a:p>
            <a:pPr>
              <a:spcAft>
                <a:spcPts val="0"/>
              </a:spcAft>
              <a:defRPr/>
            </a:pPr>
            <a:r>
              <a:rPr lang="en-US" sz="1400" b="1">
                <a:solidFill>
                  <a:schemeClr val="accent1"/>
                </a:solidFill>
                <a:latin typeface="Roboto" panose="02000000000000000000" pitchFamily="2" charset="0"/>
                <a:ea typeface="Roboto" panose="02000000000000000000" pitchFamily="2" charset="0"/>
              </a:rPr>
              <a:t>Subject-specific rationales </a:t>
            </a:r>
            <a:r>
              <a:rPr lang="en-US" sz="1400" b="1">
                <a:solidFill>
                  <a:schemeClr val="bg1"/>
                </a:solidFill>
                <a:latin typeface="Roboto" panose="02000000000000000000" pitchFamily="2" charset="0"/>
                <a:ea typeface="Roboto" panose="02000000000000000000" pitchFamily="2" charset="0"/>
              </a:rPr>
              <a:t>are built on these six principles.</a:t>
            </a:r>
          </a:p>
          <a:p>
            <a:pPr>
              <a:spcAft>
                <a:spcPts val="0"/>
              </a:spcAft>
              <a:defRPr/>
            </a:pPr>
            <a:endParaRPr lang="en-US" sz="600">
              <a:solidFill>
                <a:srgbClr val="052264"/>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08794C5E-7FA4-4F8A-8F2A-EEA93DB9133C}"/>
              </a:ext>
            </a:extLst>
          </p:cNvPr>
          <p:cNvSpPr>
            <a:spLocks noGrp="1"/>
          </p:cNvSpPr>
          <p:nvPr>
            <p:ph type="body" sz="quarter" idx="10"/>
          </p:nvPr>
        </p:nvSpPr>
        <p:spPr/>
        <p:txBody>
          <a:bodyPr/>
          <a:lstStyle/>
          <a:p>
            <a:r>
              <a:rPr lang="en-US" altLang="en-US"/>
              <a:t>United Curriculum Principles</a:t>
            </a:r>
            <a:endParaRPr lang="en-GB"/>
          </a:p>
        </p:txBody>
      </p:sp>
    </p:spTree>
    <p:extLst>
      <p:ext uri="{BB962C8B-B14F-4D97-AF65-F5344CB8AC3E}">
        <p14:creationId xmlns:p14="http://schemas.microsoft.com/office/powerpoint/2010/main" val="314322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 </a:t>
            </a:r>
            <a:r>
              <a:rPr lang="en-US" sz="1600">
                <a:ln w="12700">
                  <a:solidFill>
                    <a:schemeClr val="accent1"/>
                  </a:solidFill>
                </a:ln>
                <a:solidFill>
                  <a:schemeClr val="accent1"/>
                </a:solidFill>
                <a:latin typeface="United Curriculum" pitchFamily="2" charset="0"/>
              </a:rPr>
              <a:t>Ancient Greece</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789221769"/>
              </p:ext>
            </p:extLst>
          </p:nvPr>
        </p:nvGraphicFramePr>
        <p:xfrm>
          <a:off x="209454" y="866610"/>
          <a:ext cx="9180000" cy="5404576"/>
        </p:xfrm>
        <a:graphic>
          <a:graphicData uri="http://schemas.openxmlformats.org/drawingml/2006/table">
            <a:tbl>
              <a:tblPr firstRow="1" bandRow="1">
                <a:tableStyleId>{5940675A-B579-460E-94D1-54222C63F5DA}</a:tableStyleId>
              </a:tblPr>
              <a:tblGrid>
                <a:gridCol w="358433">
                  <a:extLst>
                    <a:ext uri="{9D8B030D-6E8A-4147-A177-3AD203B41FA5}">
                      <a16:colId xmlns:a16="http://schemas.microsoft.com/office/drawing/2014/main" val="1014669821"/>
                    </a:ext>
                  </a:extLst>
                </a:gridCol>
                <a:gridCol w="2997931">
                  <a:extLst>
                    <a:ext uri="{9D8B030D-6E8A-4147-A177-3AD203B41FA5}">
                      <a16:colId xmlns:a16="http://schemas.microsoft.com/office/drawing/2014/main" val="247776695"/>
                    </a:ext>
                  </a:extLst>
                </a:gridCol>
                <a:gridCol w="3244645">
                  <a:extLst>
                    <a:ext uri="{9D8B030D-6E8A-4147-A177-3AD203B41FA5}">
                      <a16:colId xmlns:a16="http://schemas.microsoft.com/office/drawing/2014/main" val="3380293508"/>
                    </a:ext>
                  </a:extLst>
                </a:gridCol>
                <a:gridCol w="2578991">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1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Europe is made up of 50 countries; Russia is split across Asia and Europe (Y3)</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empire is a group of countries or places ruled by one person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autocracy is a system of government where one person or one group can rule exactly as they want to forever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Ancient Egypt was an empire, led by an autocratic pharaoh (Y3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pharaoh was considered a god on Earth, and the Egyptians built pyramids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them after they died (Y3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a:t>
                      </a:r>
                      <a:r>
                        <a:rPr lang="en-US" sz="840" b="1">
                          <a:solidFill>
                            <a:schemeClr val="bg1"/>
                          </a:solidFill>
                          <a:latin typeface="Roboto" panose="02000000000000000000" pitchFamily="2" charset="0"/>
                          <a:ea typeface="Roboto" panose="02000000000000000000" pitchFamily="2" charset="0"/>
                        </a:rPr>
                        <a:t> city-state </a:t>
                      </a:r>
                      <a:r>
                        <a:rPr lang="en-US" sz="840">
                          <a:solidFill>
                            <a:schemeClr val="bg1"/>
                          </a:solidFill>
                          <a:latin typeface="Roboto" panose="02000000000000000000" pitchFamily="2" charset="0"/>
                          <a:ea typeface="Roboto" panose="02000000000000000000" pitchFamily="2" charset="0"/>
                        </a:rPr>
                        <a:t>is a city and the surrounding land that has its own </a:t>
                      </a:r>
                      <a:r>
                        <a:rPr lang="en-US" sz="840" b="1">
                          <a:solidFill>
                            <a:schemeClr val="bg1"/>
                          </a:solidFill>
                          <a:latin typeface="Roboto" panose="02000000000000000000" pitchFamily="2" charset="0"/>
                          <a:ea typeface="Roboto" panose="02000000000000000000" pitchFamily="2" charset="0"/>
                        </a:rPr>
                        <a:t>government</a:t>
                      </a:r>
                      <a:r>
                        <a:rPr lang="en-US" sz="840">
                          <a:solidFill>
                            <a:schemeClr val="bg1"/>
                          </a:solidFill>
                          <a:latin typeface="Roboto" panose="02000000000000000000" pitchFamily="2" charset="0"/>
                          <a:ea typeface="Roboto" panose="02000000000000000000" pitchFamily="2" charset="0"/>
                        </a:rPr>
                        <a:t> and </a:t>
                      </a:r>
                      <a:r>
                        <a:rPr lang="en-US" sz="840" b="1">
                          <a:solidFill>
                            <a:schemeClr val="bg1"/>
                          </a:solidFill>
                          <a:latin typeface="Roboto" panose="02000000000000000000" pitchFamily="2" charset="0"/>
                          <a:ea typeface="Roboto" panose="02000000000000000000" pitchFamily="2" charset="0"/>
                        </a:rPr>
                        <a:t>identity</a:t>
                      </a:r>
                    </a:p>
                    <a:p>
                      <a:pPr marL="72000" indent="-72000">
                        <a:lnSpc>
                          <a:spcPct val="100000"/>
                        </a:lnSpc>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a:t>
                      </a:r>
                      <a:r>
                        <a:rPr lang="en-US" sz="840" b="1">
                          <a:solidFill>
                            <a:schemeClr val="bg1"/>
                          </a:solidFill>
                          <a:latin typeface="Roboto" panose="02000000000000000000" pitchFamily="2" charset="0"/>
                          <a:ea typeface="Roboto" panose="02000000000000000000" pitchFamily="2" charset="0"/>
                        </a:rPr>
                        <a:t> government </a:t>
                      </a:r>
                      <a:r>
                        <a:rPr lang="en-US" sz="840" b="0">
                          <a:solidFill>
                            <a:schemeClr val="bg1"/>
                          </a:solidFill>
                          <a:latin typeface="Roboto" panose="02000000000000000000" pitchFamily="2" charset="0"/>
                          <a:ea typeface="Roboto" panose="02000000000000000000" pitchFamily="2" charset="0"/>
                        </a:rPr>
                        <a:t>is the system or people who rule a place</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 </a:t>
                      </a:r>
                      <a:r>
                        <a:rPr lang="en-US" sz="840" b="1">
                          <a:solidFill>
                            <a:schemeClr val="bg1"/>
                          </a:solidFill>
                          <a:latin typeface="Roboto" panose="02000000000000000000" pitchFamily="2" charset="0"/>
                          <a:ea typeface="Roboto" panose="02000000000000000000" pitchFamily="2" charset="0"/>
                        </a:rPr>
                        <a:t>civilisation</a:t>
                      </a:r>
                      <a:r>
                        <a:rPr lang="en-US" sz="840">
                          <a:solidFill>
                            <a:schemeClr val="bg1"/>
                          </a:solidFill>
                          <a:latin typeface="Roboto" panose="02000000000000000000" pitchFamily="2" charset="0"/>
                          <a:ea typeface="Roboto" panose="02000000000000000000" pitchFamily="2" charset="0"/>
                        </a:rPr>
                        <a:t> is a group of people and their society, culture and way of life</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Greece was not an empire, but was made of lots of city-states like Athens and Sparta</a:t>
                      </a:r>
                    </a:p>
                    <a:p>
                      <a:pPr marL="72000" indent="-72000">
                        <a:lnSpc>
                          <a:spcPct val="100000"/>
                        </a:lnSpc>
                        <a:spcAft>
                          <a:spcPts val="200"/>
                        </a:spcAft>
                        <a:buFont typeface="Arial" panose="020B0604020202020204" pitchFamily="34" charset="0"/>
                        <a:buChar char="•"/>
                      </a:pPr>
                      <a:r>
                        <a:rPr lang="en-US" sz="840" b="1">
                          <a:solidFill>
                            <a:schemeClr val="bg1"/>
                          </a:solidFill>
                          <a:latin typeface="Roboto" panose="02000000000000000000" pitchFamily="2" charset="0"/>
                          <a:ea typeface="Roboto" panose="02000000000000000000" pitchFamily="2" charset="0"/>
                        </a:rPr>
                        <a:t>Democracy</a:t>
                      </a:r>
                      <a:r>
                        <a:rPr lang="en-US" sz="840">
                          <a:solidFill>
                            <a:schemeClr val="bg1"/>
                          </a:solidFill>
                          <a:latin typeface="Roboto" panose="02000000000000000000" pitchFamily="2" charset="0"/>
                          <a:ea typeface="Roboto" panose="02000000000000000000" pitchFamily="2" charset="0"/>
                        </a:rPr>
                        <a:t> is a system of </a:t>
                      </a:r>
                      <a:r>
                        <a:rPr lang="en-US" sz="840" b="1">
                          <a:solidFill>
                            <a:schemeClr val="bg1"/>
                          </a:solidFill>
                          <a:latin typeface="Roboto" panose="02000000000000000000" pitchFamily="2" charset="0"/>
                          <a:ea typeface="Roboto" panose="02000000000000000000" pitchFamily="2" charset="0"/>
                        </a:rPr>
                        <a:t>government</a:t>
                      </a:r>
                      <a:r>
                        <a:rPr lang="en-US" sz="840">
                          <a:solidFill>
                            <a:schemeClr val="bg1"/>
                          </a:solidFill>
                          <a:latin typeface="Roboto" panose="02000000000000000000" pitchFamily="2" charset="0"/>
                          <a:ea typeface="Roboto" panose="02000000000000000000" pitchFamily="2" charset="0"/>
                        </a:rPr>
                        <a:t> where everyone has a say</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Athens developed a democracy, which was more limited than ours today</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Greeks used skills in </a:t>
                      </a:r>
                      <a:r>
                        <a:rPr lang="en-US" sz="840" b="1">
                          <a:solidFill>
                            <a:schemeClr val="bg1"/>
                          </a:solidFill>
                          <a:latin typeface="Roboto" panose="02000000000000000000" pitchFamily="2" charset="0"/>
                          <a:ea typeface="Roboto" panose="02000000000000000000" pitchFamily="2" charset="0"/>
                        </a:rPr>
                        <a:t>architecture</a:t>
                      </a:r>
                      <a:r>
                        <a:rPr lang="en-US" sz="840">
                          <a:solidFill>
                            <a:schemeClr val="bg1"/>
                          </a:solidFill>
                          <a:latin typeface="Roboto" panose="02000000000000000000" pitchFamily="2" charset="0"/>
                          <a:ea typeface="Roboto" panose="02000000000000000000" pitchFamily="2" charset="0"/>
                        </a:rPr>
                        <a:t> to build temples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their gods</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Architectural orders include </a:t>
                      </a:r>
                      <a:r>
                        <a:rPr lang="en-US" sz="840" b="1">
                          <a:solidFill>
                            <a:schemeClr val="bg1"/>
                          </a:solidFill>
                          <a:latin typeface="Roboto" panose="02000000000000000000" pitchFamily="2" charset="0"/>
                          <a:ea typeface="Roboto" panose="02000000000000000000" pitchFamily="2" charset="0"/>
                        </a:rPr>
                        <a:t>Doric</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Ionic</a:t>
                      </a:r>
                      <a:r>
                        <a:rPr lang="en-US" sz="840">
                          <a:solidFill>
                            <a:schemeClr val="bg1"/>
                          </a:solidFill>
                          <a:latin typeface="Roboto" panose="02000000000000000000" pitchFamily="2" charset="0"/>
                          <a:ea typeface="Roboto" panose="02000000000000000000" pitchFamily="2" charset="0"/>
                        </a:rPr>
                        <a:t> and </a:t>
                      </a:r>
                      <a:r>
                        <a:rPr lang="en-US" sz="840" b="1">
                          <a:solidFill>
                            <a:schemeClr val="bg1"/>
                          </a:solidFill>
                          <a:latin typeface="Roboto" panose="02000000000000000000" pitchFamily="2" charset="0"/>
                          <a:ea typeface="Roboto" panose="02000000000000000000" pitchFamily="2" charset="0"/>
                        </a:rPr>
                        <a:t>Corinthian</a:t>
                      </a:r>
                      <a:r>
                        <a:rPr lang="en-US" sz="840">
                          <a:solidFill>
                            <a:schemeClr val="bg1"/>
                          </a:solidFill>
                          <a:latin typeface="Roboto" panose="02000000000000000000" pitchFamily="2" charset="0"/>
                          <a:ea typeface="Roboto" panose="02000000000000000000" pitchFamily="2" charset="0"/>
                        </a:rPr>
                        <a:t>, and these influences can be seen in our buildings today</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Greeks believed in multiple gods and wrote </a:t>
                      </a:r>
                      <a:r>
                        <a:rPr lang="en-US" sz="840" b="1">
                          <a:solidFill>
                            <a:schemeClr val="bg1"/>
                          </a:solidFill>
                          <a:latin typeface="Roboto" panose="02000000000000000000" pitchFamily="2" charset="0"/>
                          <a:ea typeface="Roboto" panose="02000000000000000000" pitchFamily="2" charset="0"/>
                        </a:rPr>
                        <a:t>myths</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Ancient Greeks contributed knowledge that is relevant today, including medicine, science, mathematics and astronomy</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Ancient Greeks borrowed and built on the ideas of other </a:t>
                      </a:r>
                      <a:r>
                        <a:rPr lang="en-US" sz="840" b="1">
                          <a:solidFill>
                            <a:schemeClr val="bg1"/>
                          </a:solidFill>
                          <a:latin typeface="Roboto" panose="02000000000000000000" pitchFamily="2" charset="0"/>
                          <a:ea typeface="Roboto" panose="02000000000000000000" pitchFamily="2" charset="0"/>
                        </a:rPr>
                        <a:t>civilisations</a:t>
                      </a:r>
                      <a:r>
                        <a:rPr lang="en-US" sz="840">
                          <a:solidFill>
                            <a:schemeClr val="bg1"/>
                          </a:solidFill>
                          <a:latin typeface="Roboto" panose="02000000000000000000" pitchFamily="2" charset="0"/>
                          <a:ea typeface="Roboto" panose="02000000000000000000" pitchFamily="2" charset="0"/>
                        </a:rPr>
                        <a:t> like those in Ancient Sumer and Ancient Egypt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Ancient Maya lived in city-states, but the relationships between them were generally less harmonious than those in Ancient Greece (Y4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Rome evolved from a monarchy, to a republic, dictatorship, one empire and then two empires. Some of these contained features of a democracy, but all were more autocratic (Y5)</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Ancient Maya, like the Ancient Egyptians and Greeks, built temples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their gods. The Maya built these at the top of step pyramids (Y4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Roman gods were based on Greek gods (Y5)</a:t>
                      </a:r>
                    </a:p>
                    <a:p>
                      <a:pPr marL="72000" indent="-72000">
                        <a:lnSpc>
                          <a:spcPct val="100000"/>
                        </a:lnSpc>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 </a:t>
                      </a:r>
                      <a:r>
                        <a:rPr lang="en-US" sz="840">
                          <a:solidFill>
                            <a:schemeClr val="bg1"/>
                          </a:solidFill>
                          <a:latin typeface="Roboto" panose="02000000000000000000" pitchFamily="2" charset="0"/>
                          <a:ea typeface="Roboto" panose="02000000000000000000" pitchFamily="2" charset="0"/>
                        </a:rPr>
                        <a:t>Isaac Newton built upon Aristotle’s philosophy to promote the scientific method, the approach to science that we still use today (Y5)</a:t>
                      </a:r>
                    </a:p>
                    <a:p>
                      <a:pPr marL="72000" indent="-72000">
                        <a:lnSpc>
                          <a:spcPct val="100000"/>
                        </a:lnSpc>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 </a:t>
                      </a:r>
                      <a:r>
                        <a:rPr lang="en-US" sz="840" b="0">
                          <a:solidFill>
                            <a:schemeClr val="bg1"/>
                          </a:solidFill>
                          <a:latin typeface="Roboto" panose="02000000000000000000" pitchFamily="2" charset="0"/>
                          <a:ea typeface="Roboto" panose="02000000000000000000" pitchFamily="2" charset="0"/>
                        </a:rPr>
                        <a:t>Aristotle developed a method for classifying plants and animals, but there are reasons why we do not use this today (Y4)</a:t>
                      </a:r>
                      <a:endParaRPr lang="en-US" sz="84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77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 </a:t>
                      </a:r>
                      <a:r>
                        <a:rPr lang="en-US" sz="840" b="0">
                          <a:solidFill>
                            <a:schemeClr val="bg1"/>
                          </a:solidFill>
                          <a:latin typeface="Roboto" panose="02000000000000000000" pitchFamily="2" charset="0"/>
                          <a:ea typeface="Roboto" panose="02000000000000000000" pitchFamily="2" charset="0"/>
                        </a:rPr>
                        <a:t>Similarities and differences exist between two individuals who lived in the past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 </a:t>
                      </a:r>
                      <a:r>
                        <a:rPr lang="en-US" sz="840" b="0">
                          <a:solidFill>
                            <a:schemeClr val="bg1"/>
                          </a:solidFill>
                          <a:latin typeface="Roboto" panose="02000000000000000000" pitchFamily="2" charset="0"/>
                          <a:ea typeface="Roboto" panose="02000000000000000000" pitchFamily="2" charset="0"/>
                        </a:rPr>
                        <a:t>Recognise historical periods or events using arrows on a blank timeline (Y1)</a:t>
                      </a:r>
                      <a:endParaRPr lang="en-US" sz="84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Historians choose to study people or events from the past  because they were important to people at the time and/or are remembered today (Y2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sometimes group people together to make explanations easier, but every individual in the past had similar and different experiences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decade and century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can consider the similarities and differences between people in two different civilisations from the past (Y4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 </a:t>
                      </a:r>
                      <a:r>
                        <a:rPr lang="en-US" sz="840" b="0">
                          <a:solidFill>
                            <a:schemeClr val="bg1"/>
                          </a:solidFill>
                          <a:latin typeface="Roboto" panose="02000000000000000000" pitchFamily="2" charset="0"/>
                          <a:ea typeface="Roboto" panose="02000000000000000000" pitchFamily="2" charset="0"/>
                        </a:rPr>
                        <a:t>Describe historical periods and times using dates [AD only] and as a given number of years ago (Y4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endParaRPr lang="en-US" sz="84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decade, century and millennium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Different places have different systems of government. Some can be autocratic (Y3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Empires are large areas of land that are controlled by one person or group of people (Y3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People get their power in different ways. For example, some are powerful because they have divine status, i.e. seen as half man or half god; some are rich; some have powerful armies (Y3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Some places have a democracy. Not all democracies are the same. The UK has a democracy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City-states have independent identities and governments.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Empires grow and shrink as the power of its leader changes (Y4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indent="-72000" algn="l">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Drivers of power can be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categorised</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into institutional, economic, physical, intellectual and informal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79633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North American History: </a:t>
            </a:r>
            <a:r>
              <a:rPr lang="en-US" sz="1600">
                <a:ln w="12700">
                  <a:solidFill>
                    <a:schemeClr val="accent1"/>
                  </a:solidFill>
                </a:ln>
                <a:solidFill>
                  <a:schemeClr val="accent1"/>
                </a:solidFill>
                <a:latin typeface="United Curriculum" pitchFamily="2" charset="0"/>
              </a:rPr>
              <a:t>Ancient Maya</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2095862355"/>
              </p:ext>
            </p:extLst>
          </p:nvPr>
        </p:nvGraphicFramePr>
        <p:xfrm>
          <a:off x="232410" y="908814"/>
          <a:ext cx="9180000" cy="5362749"/>
        </p:xfrm>
        <a:graphic>
          <a:graphicData uri="http://schemas.openxmlformats.org/drawingml/2006/table">
            <a:tbl>
              <a:tblPr firstRow="1" bandRow="1">
                <a:tableStyleId>{5940675A-B579-460E-94D1-54222C63F5DA}</a:tableStyleId>
              </a:tblPr>
              <a:tblGrid>
                <a:gridCol w="320040">
                  <a:extLst>
                    <a:ext uri="{9D8B030D-6E8A-4147-A177-3AD203B41FA5}">
                      <a16:colId xmlns:a16="http://schemas.microsoft.com/office/drawing/2014/main" val="1014669821"/>
                    </a:ext>
                  </a:extLst>
                </a:gridCol>
                <a:gridCol w="3036324">
                  <a:extLst>
                    <a:ext uri="{9D8B030D-6E8A-4147-A177-3AD203B41FA5}">
                      <a16:colId xmlns:a16="http://schemas.microsoft.com/office/drawing/2014/main" val="247776695"/>
                    </a:ext>
                  </a:extLst>
                </a:gridCol>
                <a:gridCol w="3244645">
                  <a:extLst>
                    <a:ext uri="{9D8B030D-6E8A-4147-A177-3AD203B41FA5}">
                      <a16:colId xmlns:a16="http://schemas.microsoft.com/office/drawing/2014/main" val="3380293508"/>
                    </a:ext>
                  </a:extLst>
                </a:gridCol>
                <a:gridCol w="2578991">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3035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empire is a group of countries or places ruled by one person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autocracy is a system of government where one person or one group can rule exactly as they want to forever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Egyptians built pyramids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the pharaoh (half man half god)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Egyptians used phonetic, conceptual and pictorial hieroglyphics to share stories with future generations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 city-state is a city and the surrounding land that has its own government and identity (Y3 Sum)</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Greece was not an empire, but was made of lots of city-states like Athens and Sparta (Y3 Sum)</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Democracy is a system of government where everyone has a say (Y3 Sum)</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Greeks used skills in architecture to build temples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their gods. Ancient Greeks believed in multiple gods and wrote myths (Y3 Sum)</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Ancient Greeks contributed knowledge that is relevant today, including medicine, science, mathematics and astronomy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Maya</a:t>
                      </a:r>
                      <a:r>
                        <a:rPr lang="en-US" sz="840">
                          <a:solidFill>
                            <a:schemeClr val="bg1"/>
                          </a:solidFill>
                          <a:latin typeface="Roboto" panose="02000000000000000000" pitchFamily="2" charset="0"/>
                          <a:ea typeface="Roboto" panose="02000000000000000000" pitchFamily="2" charset="0"/>
                        </a:rPr>
                        <a:t> civilisation flourished in </a:t>
                      </a:r>
                      <a:r>
                        <a:rPr lang="en-US" sz="840" b="1">
                          <a:solidFill>
                            <a:schemeClr val="bg1"/>
                          </a:solidFill>
                          <a:latin typeface="Roboto" panose="02000000000000000000" pitchFamily="2" charset="0"/>
                          <a:ea typeface="Roboto" panose="02000000000000000000" pitchFamily="2" charset="0"/>
                        </a:rPr>
                        <a:t>Mesoamerica</a:t>
                      </a:r>
                      <a:r>
                        <a:rPr lang="en-US" sz="840">
                          <a:solidFill>
                            <a:schemeClr val="bg1"/>
                          </a:solidFill>
                          <a:latin typeface="Roboto" panose="02000000000000000000" pitchFamily="2" charset="0"/>
                          <a:ea typeface="Roboto" panose="02000000000000000000" pitchFamily="2" charset="0"/>
                        </a:rPr>
                        <a:t> from 250 to 800. It declined after that, but descendants of the Maya live in Central America today</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Maya lived in </a:t>
                      </a:r>
                      <a:r>
                        <a:rPr lang="en-US" sz="840" b="1">
                          <a:solidFill>
                            <a:schemeClr val="bg1"/>
                          </a:solidFill>
                          <a:latin typeface="Roboto" panose="02000000000000000000" pitchFamily="2" charset="0"/>
                          <a:ea typeface="Roboto" panose="02000000000000000000" pitchFamily="2" charset="0"/>
                        </a:rPr>
                        <a:t>city-states</a:t>
                      </a:r>
                      <a:r>
                        <a:rPr lang="en-US" sz="840">
                          <a:solidFill>
                            <a:schemeClr val="bg1"/>
                          </a:solidFill>
                          <a:latin typeface="Roboto" panose="02000000000000000000" pitchFamily="2" charset="0"/>
                          <a:ea typeface="Roboto" panose="02000000000000000000" pitchFamily="2" charset="0"/>
                        </a:rPr>
                        <a:t> ruled by </a:t>
                      </a:r>
                      <a:r>
                        <a:rPr lang="en-US" sz="840" b="1">
                          <a:solidFill>
                            <a:schemeClr val="bg1"/>
                          </a:solidFill>
                          <a:latin typeface="Roboto" panose="02000000000000000000" pitchFamily="2" charset="0"/>
                          <a:ea typeface="Roboto" panose="02000000000000000000" pitchFamily="2" charset="0"/>
                        </a:rPr>
                        <a:t>kings</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relationships between city-states in Maya civilisation were different to those in Ancient Greece</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Maya worshipped multiple gods who were each responsible for something</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Maya </a:t>
                      </a:r>
                      <a:r>
                        <a:rPr lang="en-US" sz="840" b="1">
                          <a:solidFill>
                            <a:schemeClr val="bg1"/>
                          </a:solidFill>
                          <a:latin typeface="Roboto" panose="02000000000000000000" pitchFamily="2" charset="0"/>
                          <a:ea typeface="Roboto" panose="02000000000000000000" pitchFamily="2" charset="0"/>
                        </a:rPr>
                        <a:t>sacrificed</a:t>
                      </a:r>
                      <a:r>
                        <a:rPr lang="en-US" sz="840">
                          <a:solidFill>
                            <a:schemeClr val="bg1"/>
                          </a:solidFill>
                          <a:latin typeface="Roboto" panose="02000000000000000000" pitchFamily="2" charset="0"/>
                          <a:ea typeface="Roboto" panose="02000000000000000000" pitchFamily="2" charset="0"/>
                        </a:rPr>
                        <a:t> animals and sometimes humans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gods</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Maya built </a:t>
                      </a:r>
                      <a:r>
                        <a:rPr lang="en-US" sz="840" b="1">
                          <a:solidFill>
                            <a:schemeClr val="bg1"/>
                          </a:solidFill>
                          <a:latin typeface="Roboto" panose="02000000000000000000" pitchFamily="2" charset="0"/>
                          <a:ea typeface="Roboto" panose="02000000000000000000" pitchFamily="2" charset="0"/>
                        </a:rPr>
                        <a:t>step-pyramids</a:t>
                      </a:r>
                      <a:r>
                        <a:rPr lang="en-US" sz="840">
                          <a:solidFill>
                            <a:schemeClr val="bg1"/>
                          </a:solidFill>
                          <a:latin typeface="Roboto" panose="02000000000000000000" pitchFamily="2" charset="0"/>
                          <a:ea typeface="Roboto" panose="02000000000000000000" pitchFamily="2" charset="0"/>
                        </a:rPr>
                        <a:t> and temples to </a:t>
                      </a:r>
                      <a:r>
                        <a:rPr lang="en-US" sz="840" err="1">
                          <a:solidFill>
                            <a:schemeClr val="bg1"/>
                          </a:solidFill>
                          <a:latin typeface="Roboto" panose="02000000000000000000" pitchFamily="2" charset="0"/>
                          <a:ea typeface="Roboto" panose="02000000000000000000" pitchFamily="2" charset="0"/>
                        </a:rPr>
                        <a:t>honour</a:t>
                      </a:r>
                      <a:r>
                        <a:rPr lang="en-US" sz="840">
                          <a:solidFill>
                            <a:schemeClr val="bg1"/>
                          </a:solidFill>
                          <a:latin typeface="Roboto" panose="02000000000000000000" pitchFamily="2" charset="0"/>
                          <a:ea typeface="Roboto" panose="02000000000000000000" pitchFamily="2" charset="0"/>
                        </a:rPr>
                        <a:t> gods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Maya cities had a plaza, temples, a ball court and sometimes an observatory</a:t>
                      </a:r>
                    </a:p>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Ancient Maya developed a number system and developed the concept of zero</a:t>
                      </a:r>
                    </a:p>
                    <a:p>
                      <a:pPr marL="72000" indent="-72000">
                        <a:lnSpc>
                          <a:spcPct val="100000"/>
                        </a:lnSpc>
                        <a:spcBef>
                          <a:spcPts val="0"/>
                        </a:spcBef>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The Ancient Maya developed hieroglyphics, like the Egyptians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Maya resisted Spanish conquest but were eventually defeated in 1697. Even after that, the Maya fought to maintain their culture, language, and traditions – which still survive in descendants of the Maya today (Y5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334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Mathematics: </a:t>
                      </a:r>
                      <a:r>
                        <a:rPr lang="en-US" sz="840" b="0">
                          <a:solidFill>
                            <a:schemeClr val="bg1"/>
                          </a:solidFill>
                          <a:latin typeface="Roboto" panose="02000000000000000000" pitchFamily="2" charset="0"/>
                          <a:ea typeface="Roboto" panose="02000000000000000000" pitchFamily="2" charset="0"/>
                        </a:rPr>
                        <a:t>Compare and order numbers up to 1000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now, before now, a long time before now to describe periods in time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Recognise historical periods or events using arrows on a blank timeline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0">
                          <a:solidFill>
                            <a:schemeClr val="bg1"/>
                          </a:solidFill>
                          <a:latin typeface="Roboto" panose="02000000000000000000" pitchFamily="2" charset="0"/>
                          <a:ea typeface="Roboto" panose="02000000000000000000" pitchFamily="2" charset="0"/>
                        </a:rPr>
                        <a:t>[</a:t>
                      </a:r>
                      <a:r>
                        <a:rPr lang="en-US" sz="840" b="1">
                          <a:solidFill>
                            <a:schemeClr val="bg1"/>
                          </a:solidFill>
                          <a:latin typeface="Roboto" panose="02000000000000000000" pitchFamily="2" charset="0"/>
                          <a:ea typeface="Roboto" panose="02000000000000000000" pitchFamily="2" charset="0"/>
                        </a:rPr>
                        <a:t>Mathematics</a:t>
                      </a:r>
                      <a:r>
                        <a:rPr lang="en-US" sz="840" b="0">
                          <a:solidFill>
                            <a:schemeClr val="bg1"/>
                          </a:solidFill>
                          <a:latin typeface="Roboto" panose="02000000000000000000" pitchFamily="2" charset="0"/>
                          <a:ea typeface="Roboto" panose="02000000000000000000" pitchFamily="2" charset="0"/>
                        </a:rPr>
                        <a:t>]: Number system over time has developed to include zero</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Describe historical periods and times using dates [AD only] and as a given number of years ago (up to 1000)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Place dates [AD only] on a timeline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can consider the similarities and differences between people in two different civilisations from the past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Recognise and use AD/BC and BCE/CE accurately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should </a:t>
                      </a:r>
                      <a:r>
                        <a:rPr lang="en-US" sz="840" b="0" err="1">
                          <a:solidFill>
                            <a:schemeClr val="bg1"/>
                          </a:solidFill>
                          <a:latin typeface="Roboto" panose="02000000000000000000" pitchFamily="2" charset="0"/>
                          <a:ea typeface="Roboto" panose="02000000000000000000" pitchFamily="2" charset="0"/>
                        </a:rPr>
                        <a:t>recognise</a:t>
                      </a:r>
                      <a:r>
                        <a:rPr lang="en-US" sz="840" b="0">
                          <a:solidFill>
                            <a:schemeClr val="bg1"/>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People in the past had different knowledge or beliefs to us; this does not mean that they are more ‘stupid’ than people today (Y3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Different civilisations across the world developed similar knowledge independently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Knowledge was developed and shared across different civilisations across many continents.</a:t>
                      </a:r>
                      <a:r>
                        <a:rPr lang="en-US" sz="840" b="1">
                          <a:solidFill>
                            <a:schemeClr val="bg1"/>
                          </a:solidFill>
                          <a:latin typeface="Roboto" panose="02000000000000000000" pitchFamily="2" charset="0"/>
                          <a:ea typeface="Roboto" panose="02000000000000000000" pitchFamily="2" charset="0"/>
                        </a:rPr>
                        <a:t> </a:t>
                      </a:r>
                      <a:r>
                        <a:rPr lang="en-US" sz="840" b="0">
                          <a:solidFill>
                            <a:schemeClr val="bg1"/>
                          </a:solidFill>
                          <a:latin typeface="Roboto" panose="02000000000000000000" pitchFamily="2" charset="0"/>
                          <a:ea typeface="Roboto" panose="02000000000000000000" pitchFamily="2" charset="0"/>
                        </a:rPr>
                        <a:t>Different civilisations place different values on knowledge and scientific development than others (Y4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16793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Asian History: </a:t>
            </a:r>
            <a:r>
              <a:rPr lang="en-US" sz="1600">
                <a:ln w="12700">
                  <a:solidFill>
                    <a:schemeClr val="accent1"/>
                  </a:solidFill>
                </a:ln>
                <a:solidFill>
                  <a:schemeClr val="accent1"/>
                </a:solidFill>
                <a:latin typeface="United Curriculum" pitchFamily="2" charset="0"/>
              </a:rPr>
              <a:t>Early Islamic Civilisation</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2851188207"/>
              </p:ext>
            </p:extLst>
          </p:nvPr>
        </p:nvGraphicFramePr>
        <p:xfrm>
          <a:off x="232410" y="825689"/>
          <a:ext cx="9180000" cy="5510376"/>
        </p:xfrm>
        <a:graphic>
          <a:graphicData uri="http://schemas.openxmlformats.org/drawingml/2006/table">
            <a:tbl>
              <a:tblPr firstRow="1" bandRow="1">
                <a:tableStyleId>{5940675A-B579-460E-94D1-54222C63F5DA}</a:tableStyleId>
              </a:tblPr>
              <a:tblGrid>
                <a:gridCol w="321043">
                  <a:extLst>
                    <a:ext uri="{9D8B030D-6E8A-4147-A177-3AD203B41FA5}">
                      <a16:colId xmlns:a16="http://schemas.microsoft.com/office/drawing/2014/main" val="1014669821"/>
                    </a:ext>
                  </a:extLst>
                </a:gridCol>
                <a:gridCol w="2887579">
                  <a:extLst>
                    <a:ext uri="{9D8B030D-6E8A-4147-A177-3AD203B41FA5}">
                      <a16:colId xmlns:a16="http://schemas.microsoft.com/office/drawing/2014/main" val="247776695"/>
                    </a:ext>
                  </a:extLst>
                </a:gridCol>
                <a:gridCol w="4343400">
                  <a:extLst>
                    <a:ext uri="{9D8B030D-6E8A-4147-A177-3AD203B41FA5}">
                      <a16:colId xmlns:a16="http://schemas.microsoft.com/office/drawing/2014/main" val="3380293508"/>
                    </a:ext>
                  </a:extLst>
                </a:gridCol>
                <a:gridCol w="1627978">
                  <a:extLst>
                    <a:ext uri="{9D8B030D-6E8A-4147-A177-3AD203B41FA5}">
                      <a16:colId xmlns:a16="http://schemas.microsoft.com/office/drawing/2014/main" val="2902844172"/>
                    </a:ext>
                  </a:extLst>
                </a:gridCol>
              </a:tblGrid>
              <a:tr h="36162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3040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a:t>
                      </a:r>
                      <a:r>
                        <a:rPr lang="en-US" sz="840" b="0">
                          <a:solidFill>
                            <a:schemeClr val="bg1"/>
                          </a:solidFill>
                          <a:latin typeface="Roboto" panose="02000000000000000000" pitchFamily="2" charset="0"/>
                          <a:ea typeface="Roboto" panose="02000000000000000000" pitchFamily="2" charset="0"/>
                        </a:rPr>
                        <a:t>: The capital city of England is London (Y1)</a:t>
                      </a:r>
                    </a:p>
                    <a:p>
                      <a:pPr marL="72000" indent="-72000">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a:t>
                      </a:r>
                      <a:r>
                        <a:rPr lang="en-US" sz="840" b="1">
                          <a:solidFill>
                            <a:schemeClr val="bg1"/>
                          </a:solidFill>
                          <a:latin typeface="Roboto" panose="02000000000000000000" pitchFamily="2" charset="0"/>
                          <a:ea typeface="Roboto" panose="02000000000000000000" pitchFamily="2" charset="0"/>
                        </a:rPr>
                        <a:t>: </a:t>
                      </a:r>
                      <a:r>
                        <a:rPr lang="en-US" sz="840" b="0">
                          <a:solidFill>
                            <a:schemeClr val="bg1"/>
                          </a:solidFill>
                          <a:latin typeface="Roboto" panose="02000000000000000000" pitchFamily="2" charset="0"/>
                          <a:ea typeface="Roboto" panose="02000000000000000000" pitchFamily="2" charset="0"/>
                        </a:rPr>
                        <a:t>We see when light enters our eyes (Y3)</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An empire is a group of countries or places ruled by one person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Ancient Egypt was an empire, led by a pharaoh (Y3 Spr)</a:t>
                      </a:r>
                      <a:endParaRPr lang="en-US" sz="840" b="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 civilisation is a group of people and their society, culture and way of life (Y3 Sum)</a:t>
                      </a:r>
                    </a:p>
                    <a:p>
                      <a:pPr marL="72000" indent="-72000">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a:t>
                      </a:r>
                      <a:r>
                        <a:rPr lang="en-US" sz="840" b="0">
                          <a:solidFill>
                            <a:schemeClr val="bg1"/>
                          </a:solidFill>
                          <a:latin typeface="Roboto" panose="02000000000000000000" pitchFamily="2" charset="0"/>
                          <a:ea typeface="Roboto" panose="02000000000000000000" pitchFamily="2" charset="0"/>
                        </a:rPr>
                        <a:t>: The digestive system is the group of organs that help your body digest food (Y4)</a:t>
                      </a:r>
                    </a:p>
                    <a:p>
                      <a:pPr marL="72000" indent="-72000">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a:t>
                      </a:r>
                      <a:r>
                        <a:rPr lang="en-US" sz="840" b="0">
                          <a:solidFill>
                            <a:schemeClr val="bg1"/>
                          </a:solidFill>
                          <a:latin typeface="Roboto" panose="02000000000000000000" pitchFamily="2" charset="0"/>
                          <a:ea typeface="Roboto" panose="02000000000000000000" pitchFamily="2" charset="0"/>
                        </a:rPr>
                        <a:t>: Role of the stomach and the small intestine (Y4)</a:t>
                      </a:r>
                    </a:p>
                    <a:p>
                      <a:pPr marL="72000" indent="-72000">
                        <a:spcAft>
                          <a:spcPts val="200"/>
                        </a:spcAft>
                        <a:buFont typeface="Arial" panose="020B0604020202020204" pitchFamily="34" charset="0"/>
                        <a:buChar char="•"/>
                      </a:pPr>
                      <a:endParaRPr lang="en-US" sz="840" b="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84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Early Islamic Civilisation </a:t>
                      </a:r>
                      <a:r>
                        <a:rPr lang="en-US" sz="840">
                          <a:solidFill>
                            <a:schemeClr val="bg1"/>
                          </a:solidFill>
                          <a:latin typeface="Roboto" panose="02000000000000000000" pitchFamily="2" charset="0"/>
                          <a:ea typeface="Roboto" panose="02000000000000000000" pitchFamily="2" charset="0"/>
                        </a:rPr>
                        <a:t>began with the founding of Islam by the </a:t>
                      </a:r>
                      <a:r>
                        <a:rPr lang="en-US" sz="840" b="1">
                          <a:solidFill>
                            <a:schemeClr val="bg1"/>
                          </a:solidFill>
                          <a:latin typeface="Roboto" panose="02000000000000000000" pitchFamily="2" charset="0"/>
                          <a:ea typeface="Roboto" panose="02000000000000000000" pitchFamily="2" charset="0"/>
                        </a:rPr>
                        <a:t>Prophet  Muhammad </a:t>
                      </a:r>
                      <a:r>
                        <a:rPr lang="en-US" sz="840">
                          <a:solidFill>
                            <a:schemeClr val="bg1"/>
                          </a:solidFill>
                          <a:latin typeface="Roboto" panose="02000000000000000000" pitchFamily="2" charset="0"/>
                          <a:ea typeface="Roboto" panose="02000000000000000000" pitchFamily="2" charset="0"/>
                        </a:rPr>
                        <a:t>in 610</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Early Islamic Civilisation was an </a:t>
                      </a:r>
                      <a:r>
                        <a:rPr lang="en-US" sz="840" b="1">
                          <a:solidFill>
                            <a:schemeClr val="bg1"/>
                          </a:solidFill>
                          <a:latin typeface="Roboto" panose="02000000000000000000" pitchFamily="2" charset="0"/>
                          <a:ea typeface="Roboto" panose="02000000000000000000" pitchFamily="2" charset="0"/>
                        </a:rPr>
                        <a:t>empire</a:t>
                      </a:r>
                      <a:r>
                        <a:rPr lang="en-US" sz="840">
                          <a:solidFill>
                            <a:schemeClr val="bg1"/>
                          </a:solidFill>
                          <a:latin typeface="Roboto" panose="02000000000000000000" pitchFamily="2" charset="0"/>
                          <a:ea typeface="Roboto" panose="02000000000000000000" pitchFamily="2" charset="0"/>
                        </a:rPr>
                        <a:t>, led by the </a:t>
                      </a:r>
                      <a:r>
                        <a:rPr lang="en-US" sz="840" b="1">
                          <a:solidFill>
                            <a:schemeClr val="bg1"/>
                          </a:solidFill>
                          <a:latin typeface="Roboto" panose="02000000000000000000" pitchFamily="2" charset="0"/>
                          <a:ea typeface="Roboto" panose="02000000000000000000" pitchFamily="2" charset="0"/>
                        </a:rPr>
                        <a:t>caliph.</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The Early Islamic Empire stretched across Eastern Europe, Northern Africa and Western Asia</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The people of the Early Islamic Empire were connected by their common identity and religion, as well as geographical (political) boundaries</a:t>
                      </a:r>
                    </a:p>
                    <a:p>
                      <a:pPr marL="72000" indent="-72000">
                        <a:spcAft>
                          <a:spcPts val="200"/>
                        </a:spcAft>
                        <a:buFont typeface="Arial" panose="020B0604020202020204" pitchFamily="34" charset="0"/>
                        <a:buChar char="•"/>
                      </a:pPr>
                      <a:r>
                        <a:rPr lang="en-US" sz="840" b="1">
                          <a:solidFill>
                            <a:schemeClr val="bg1"/>
                          </a:solidFill>
                          <a:latin typeface="Roboto" panose="02000000000000000000" pitchFamily="2" charset="0"/>
                          <a:ea typeface="Roboto" panose="02000000000000000000" pitchFamily="2" charset="0"/>
                        </a:rPr>
                        <a:t>Baghdad</a:t>
                      </a:r>
                      <a:r>
                        <a:rPr lang="en-US" sz="840">
                          <a:solidFill>
                            <a:schemeClr val="bg1"/>
                          </a:solidFill>
                          <a:latin typeface="Roboto" panose="02000000000000000000" pitchFamily="2" charset="0"/>
                          <a:ea typeface="Roboto" panose="02000000000000000000" pitchFamily="2" charset="0"/>
                        </a:rPr>
                        <a:t> was founded in 762 and became the </a:t>
                      </a:r>
                      <a:r>
                        <a:rPr lang="en-US" sz="840" b="1">
                          <a:solidFill>
                            <a:schemeClr val="bg1"/>
                          </a:solidFill>
                          <a:latin typeface="Roboto" panose="02000000000000000000" pitchFamily="2" charset="0"/>
                          <a:ea typeface="Roboto" panose="02000000000000000000" pitchFamily="2" charset="0"/>
                        </a:rPr>
                        <a:t>capital city</a:t>
                      </a:r>
                      <a:r>
                        <a:rPr lang="en-US" sz="840">
                          <a:solidFill>
                            <a:schemeClr val="bg1"/>
                          </a:solidFill>
                          <a:latin typeface="Roboto" panose="02000000000000000000" pitchFamily="2" charset="0"/>
                          <a:ea typeface="Roboto" panose="02000000000000000000" pitchFamily="2" charset="0"/>
                        </a:rPr>
                        <a:t>, and it was strategically designed</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Knowledge and wisdom is central to Islam, and the</a:t>
                      </a:r>
                      <a:r>
                        <a:rPr lang="en-US" sz="840" b="1">
                          <a:solidFill>
                            <a:schemeClr val="bg1"/>
                          </a:solidFill>
                          <a:latin typeface="Roboto" panose="02000000000000000000" pitchFamily="2" charset="0"/>
                          <a:ea typeface="Roboto" panose="02000000000000000000" pitchFamily="2" charset="0"/>
                        </a:rPr>
                        <a:t> House of Wisdom </a:t>
                      </a:r>
                      <a:r>
                        <a:rPr lang="en-US" sz="840" b="0">
                          <a:solidFill>
                            <a:schemeClr val="bg1"/>
                          </a:solidFill>
                          <a:latin typeface="Roboto" panose="02000000000000000000" pitchFamily="2" charset="0"/>
                          <a:ea typeface="Roboto" panose="02000000000000000000" pitchFamily="2" charset="0"/>
                        </a:rPr>
                        <a:t>brought together </a:t>
                      </a:r>
                      <a:r>
                        <a:rPr lang="en-US" sz="840">
                          <a:solidFill>
                            <a:schemeClr val="bg1"/>
                          </a:solidFill>
                          <a:latin typeface="Roboto" panose="02000000000000000000" pitchFamily="2" charset="0"/>
                          <a:ea typeface="Roboto" panose="02000000000000000000" pitchFamily="2" charset="0"/>
                        </a:rPr>
                        <a:t>the knowledge of many civilisations and welcomed scholars of all backgrounds</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Education for children was also considered important and schools were established in communities, for example in mosques</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Early Muslim doctors and surgeons introduced key principles of </a:t>
                      </a:r>
                      <a:r>
                        <a:rPr lang="en-US" sz="840" b="1">
                          <a:solidFill>
                            <a:schemeClr val="bg1"/>
                          </a:solidFill>
                          <a:latin typeface="Roboto" panose="02000000000000000000" pitchFamily="2" charset="0"/>
                          <a:ea typeface="Roboto" panose="02000000000000000000" pitchFamily="2" charset="0"/>
                        </a:rPr>
                        <a:t>medicine</a:t>
                      </a:r>
                      <a:r>
                        <a:rPr lang="en-US" sz="840">
                          <a:solidFill>
                            <a:schemeClr val="bg1"/>
                          </a:solidFill>
                          <a:latin typeface="Roboto" panose="02000000000000000000" pitchFamily="2" charset="0"/>
                          <a:ea typeface="Roboto" panose="02000000000000000000" pitchFamily="2" charset="0"/>
                        </a:rPr>
                        <a:t> including </a:t>
                      </a:r>
                      <a:r>
                        <a:rPr lang="en-US" sz="840" b="1">
                          <a:solidFill>
                            <a:schemeClr val="bg1"/>
                          </a:solidFill>
                          <a:latin typeface="Roboto" panose="02000000000000000000" pitchFamily="2" charset="0"/>
                          <a:ea typeface="Roboto" panose="02000000000000000000" pitchFamily="2" charset="0"/>
                        </a:rPr>
                        <a:t>holistic</a:t>
                      </a:r>
                      <a:r>
                        <a:rPr lang="en-US" sz="840">
                          <a:solidFill>
                            <a:schemeClr val="bg1"/>
                          </a:solidFill>
                          <a:latin typeface="Roboto" panose="02000000000000000000" pitchFamily="2" charset="0"/>
                          <a:ea typeface="Roboto" panose="02000000000000000000" pitchFamily="2" charset="0"/>
                        </a:rPr>
                        <a:t> treatments, free </a:t>
                      </a:r>
                      <a:r>
                        <a:rPr lang="en-US" sz="840" b="1">
                          <a:solidFill>
                            <a:schemeClr val="bg1"/>
                          </a:solidFill>
                          <a:latin typeface="Roboto" panose="02000000000000000000" pitchFamily="2" charset="0"/>
                          <a:ea typeface="Roboto" panose="02000000000000000000" pitchFamily="2" charset="0"/>
                        </a:rPr>
                        <a:t>hospitals</a:t>
                      </a:r>
                      <a:r>
                        <a:rPr lang="en-US" sz="840">
                          <a:solidFill>
                            <a:schemeClr val="bg1"/>
                          </a:solidFill>
                          <a:latin typeface="Roboto" panose="02000000000000000000" pitchFamily="2" charset="0"/>
                          <a:ea typeface="Roboto" panose="02000000000000000000" pitchFamily="2" charset="0"/>
                        </a:rPr>
                        <a:t> and learning from each other</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Early Muslim doctors used a range of treatments that are still used in some way today.</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It was an early Islamic mathematician (Al Khwarizmi) who introduced the numbers 0-9 into Europe</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It was an early Islamic scientist (Ibn Al Haytham) who proved that humans see when light enters eye</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In 1258, a Mongol army brutally attacked Baghdad. They killed scholars and threw books from the House of Wisdom into the river Tigris, and lots of knowledge was lost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We only know about many of the (Greek and) Roman writings and developments because they were preserved and translated by scholars in Baghdad (Y5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Early Islamic Empire was around at the same time as the Anglo-Saxons and Vikings in England, but the two civilisations looked very different (Y6)</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886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accent4"/>
                          </a:solidFill>
                          <a:latin typeface="Roboto" panose="02000000000000000000" pitchFamily="2" charset="0"/>
                          <a:ea typeface="Roboto" panose="02000000000000000000" pitchFamily="2" charset="0"/>
                        </a:rPr>
                        <a:t>Mathematics</a:t>
                      </a:r>
                      <a:r>
                        <a:rPr lang="en-US" sz="840" b="1">
                          <a:solidFill>
                            <a:schemeClr val="bg1"/>
                          </a:solidFill>
                          <a:latin typeface="Roboto" panose="02000000000000000000" pitchFamily="2" charset="0"/>
                          <a:ea typeface="Roboto" panose="02000000000000000000" pitchFamily="2" charset="0"/>
                        </a:rPr>
                        <a:t>: </a:t>
                      </a:r>
                      <a:r>
                        <a:rPr lang="en-US" sz="840" b="0">
                          <a:solidFill>
                            <a:schemeClr val="bg1"/>
                          </a:solidFill>
                          <a:latin typeface="Roboto" panose="02000000000000000000" pitchFamily="2" charset="0"/>
                          <a:ea typeface="Roboto" panose="02000000000000000000" pitchFamily="2" charset="0"/>
                        </a:rPr>
                        <a:t>Compare and order numbers up to 1000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accent1"/>
                          </a:solidFill>
                          <a:latin typeface="Roboto" panose="02000000000000000000" pitchFamily="2" charset="0"/>
                          <a:ea typeface="Roboto" panose="02000000000000000000" pitchFamily="2" charset="0"/>
                        </a:rPr>
                        <a:t>Geography</a:t>
                      </a:r>
                      <a:r>
                        <a:rPr lang="en-US" sz="840" b="1">
                          <a:solidFill>
                            <a:schemeClr val="bg1"/>
                          </a:solidFill>
                          <a:latin typeface="Roboto" panose="02000000000000000000" pitchFamily="2" charset="0"/>
                          <a:ea typeface="Roboto" panose="02000000000000000000" pitchFamily="2" charset="0"/>
                        </a:rPr>
                        <a:t>: </a:t>
                      </a:r>
                      <a:r>
                        <a:rPr lang="en-US" sz="840" b="0">
                          <a:solidFill>
                            <a:schemeClr val="bg1"/>
                          </a:solidFill>
                          <a:latin typeface="Roboto" panose="02000000000000000000" pitchFamily="2" charset="0"/>
                          <a:ea typeface="Roboto" panose="02000000000000000000" pitchFamily="2" charset="0"/>
                        </a:rPr>
                        <a:t>Political maps show human boundaries and features; physical maps show physical boundaries and features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Historians choose to study people or events from the past  because they were important to people at the time and/or are remembered today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decade and century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Describe historical periods and times using dates [AD only] and as a given number of years ago (Y4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Historians can set their own criteria for what they consider to be significant, and why it should be studied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evidence</a:t>
                      </a:r>
                      <a:r>
                        <a:rPr lang="en-US" sz="840" b="0">
                          <a:solidFill>
                            <a:schemeClr val="bg1"/>
                          </a:solidFill>
                          <a:latin typeface="Roboto" panose="02000000000000000000" pitchFamily="2" charset="0"/>
                          <a:ea typeface="Roboto" panose="02000000000000000000" pitchFamily="2" charset="0"/>
                        </a:rPr>
                        <a:t>: Political maps have changed over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Convert between a year and a century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Historical significance</a:t>
                      </a:r>
                      <a:r>
                        <a:rPr lang="en-US" sz="840" b="0" dirty="0">
                          <a:solidFill>
                            <a:schemeClr val="bg1"/>
                          </a:solidFill>
                          <a:latin typeface="Roboto" panose="02000000000000000000" pitchFamily="2" charset="0"/>
                          <a:ea typeface="Roboto" panose="02000000000000000000" pitchFamily="2" charset="0"/>
                        </a:rPr>
                        <a:t>: The past is everything that has happened to everyone, but we only learn about some parts in history. The rest is known as silence (Y5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Chronology</a:t>
                      </a:r>
                      <a:r>
                        <a:rPr lang="en-US" sz="840" b="0" dirty="0">
                          <a:solidFill>
                            <a:schemeClr val="bg1"/>
                          </a:solidFill>
                          <a:latin typeface="Roboto" panose="02000000000000000000" pitchFamily="2" charset="0"/>
                          <a:ea typeface="Roboto" panose="02000000000000000000" pitchFamily="2" charset="0"/>
                        </a:rPr>
                        <a:t>: </a:t>
                      </a:r>
                      <a:r>
                        <a:rPr lang="en-US" sz="840" b="0" dirty="0" err="1">
                          <a:solidFill>
                            <a:schemeClr val="bg1"/>
                          </a:solidFill>
                          <a:latin typeface="Roboto" panose="02000000000000000000" pitchFamily="2" charset="0"/>
                          <a:ea typeface="Roboto" panose="02000000000000000000" pitchFamily="2" charset="0"/>
                        </a:rPr>
                        <a:t>Recognise</a:t>
                      </a:r>
                      <a:r>
                        <a:rPr lang="en-US" sz="840" b="0" dirty="0">
                          <a:solidFill>
                            <a:schemeClr val="bg1"/>
                          </a:solidFill>
                          <a:latin typeface="Roboto" panose="02000000000000000000" pitchFamily="2" charset="0"/>
                          <a:ea typeface="Roboto" panose="02000000000000000000" pitchFamily="2" charset="0"/>
                        </a:rPr>
                        <a:t> and use AD/BC and BCE/CE accurately (Y5 </a:t>
                      </a:r>
                      <a:r>
                        <a:rPr lang="en-US" sz="840" b="0" dirty="0" err="1">
                          <a:solidFill>
                            <a:schemeClr val="bg1"/>
                          </a:solidFill>
                          <a:latin typeface="Roboto" panose="02000000000000000000" pitchFamily="2" charset="0"/>
                          <a:ea typeface="Roboto" panose="02000000000000000000" pitchFamily="2" charset="0"/>
                        </a:rPr>
                        <a:t>Aut</a:t>
                      </a:r>
                      <a:r>
                        <a:rPr lang="en-US" sz="840" b="0" dirty="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bl>
          </a:graphicData>
        </a:graphic>
      </p:graphicFrame>
    </p:spTree>
    <p:extLst>
      <p:ext uri="{BB962C8B-B14F-4D97-AF65-F5344CB8AC3E}">
        <p14:creationId xmlns:p14="http://schemas.microsoft.com/office/powerpoint/2010/main" val="27394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Asian History: </a:t>
            </a:r>
            <a:r>
              <a:rPr lang="en-US" sz="1600">
                <a:ln w="12700">
                  <a:solidFill>
                    <a:schemeClr val="accent1"/>
                  </a:solidFill>
                </a:ln>
                <a:solidFill>
                  <a:schemeClr val="accent1"/>
                </a:solidFill>
                <a:latin typeface="United Curriculum" pitchFamily="2" charset="0"/>
              </a:rPr>
              <a:t>Early Islamic Civilisation</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916226123"/>
              </p:ext>
            </p:extLst>
          </p:nvPr>
        </p:nvGraphicFramePr>
        <p:xfrm>
          <a:off x="232410" y="825688"/>
          <a:ext cx="9180000" cy="3544475"/>
        </p:xfrm>
        <a:graphic>
          <a:graphicData uri="http://schemas.openxmlformats.org/drawingml/2006/table">
            <a:tbl>
              <a:tblPr firstRow="1" bandRow="1">
                <a:tableStyleId>{5940675A-B579-460E-94D1-54222C63F5DA}</a:tableStyleId>
              </a:tblPr>
              <a:tblGrid>
                <a:gridCol w="321043">
                  <a:extLst>
                    <a:ext uri="{9D8B030D-6E8A-4147-A177-3AD203B41FA5}">
                      <a16:colId xmlns:a16="http://schemas.microsoft.com/office/drawing/2014/main" val="1014669821"/>
                    </a:ext>
                  </a:extLst>
                </a:gridCol>
                <a:gridCol w="2887579">
                  <a:extLst>
                    <a:ext uri="{9D8B030D-6E8A-4147-A177-3AD203B41FA5}">
                      <a16:colId xmlns:a16="http://schemas.microsoft.com/office/drawing/2014/main" val="247776695"/>
                    </a:ext>
                  </a:extLst>
                </a:gridCol>
                <a:gridCol w="4343400">
                  <a:extLst>
                    <a:ext uri="{9D8B030D-6E8A-4147-A177-3AD203B41FA5}">
                      <a16:colId xmlns:a16="http://schemas.microsoft.com/office/drawing/2014/main" val="3380293508"/>
                    </a:ext>
                  </a:extLst>
                </a:gridCol>
                <a:gridCol w="1627978">
                  <a:extLst>
                    <a:ext uri="{9D8B030D-6E8A-4147-A177-3AD203B41FA5}">
                      <a16:colId xmlns:a16="http://schemas.microsoft.com/office/drawing/2014/main" val="2902844172"/>
                    </a:ext>
                  </a:extLst>
                </a:gridCol>
              </a:tblGrid>
              <a:tr h="570112">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974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get their power in different ways. For example, some are powerful because they have divine status, i.e. seen as half man or half god; some are rich; some have powerful armies (Y3 Sum)</a:t>
                      </a:r>
                      <a:endParaRPr lang="en-US" sz="84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Empires are large areas of land that are controlled by one person or group of people (Y3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a:t>
                      </a:r>
                      <a:r>
                        <a:rPr lang="en-US" sz="840" b="0">
                          <a:solidFill>
                            <a:schemeClr val="bg1"/>
                          </a:solidFill>
                          <a:latin typeface="Roboto" panose="02000000000000000000" pitchFamily="2" charset="0"/>
                          <a:ea typeface="Roboto" panose="02000000000000000000" pitchFamily="2" charset="0"/>
                        </a:rPr>
                        <a:t>: Different civilisations across the world developed similar knowledge independently (Y4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In communities in history, different people often had very defined roles (Y3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There are many factors which can cause communities to change over time (Y3 Sut)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Empires grow and shrink as the power of its leader changes.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Knowledge was developed and shared across different civilisations across many continents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Sometimes a political leader is also a religious leader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Different civilisations place different values on knowledge and scientific development than others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Communities can be brought together by geographical location, or by a shared identity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Trade can impact what a community looks like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Community &amp; family: </a:t>
                      </a:r>
                      <a:r>
                        <a:rPr lang="en-US" sz="840" b="0">
                          <a:solidFill>
                            <a:schemeClr val="bg1"/>
                          </a:solidFill>
                          <a:latin typeface="Roboto" panose="02000000000000000000" pitchFamily="2" charset="0"/>
                          <a:ea typeface="Roboto" panose="02000000000000000000" pitchFamily="2" charset="0"/>
                        </a:rPr>
                        <a:t>At some points in history the education of children has been highly valued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Quest for knowledge: </a:t>
                      </a:r>
                      <a:r>
                        <a:rPr lang="en-US" sz="840" b="0" dirty="0">
                          <a:solidFill>
                            <a:schemeClr val="bg1"/>
                          </a:solidFill>
                          <a:latin typeface="Roboto" panose="02000000000000000000" pitchFamily="2" charset="0"/>
                          <a:ea typeface="Roboto" panose="02000000000000000000" pitchFamily="2" charset="0"/>
                        </a:rPr>
                        <a:t>Different civilisations take different valid approaches to knowledge. Western science and the emphasis on the scientific method is not the dominant approach everywhere in the world (Y5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Community &amp; family: </a:t>
                      </a:r>
                      <a:r>
                        <a:rPr lang="en-US" sz="840" b="0" dirty="0">
                          <a:solidFill>
                            <a:schemeClr val="bg1"/>
                          </a:solidFill>
                          <a:latin typeface="Roboto" panose="02000000000000000000" pitchFamily="2" charset="0"/>
                          <a:ea typeface="Roboto" panose="02000000000000000000" pitchFamily="2" charset="0"/>
                        </a:rPr>
                        <a:t>At some points in history children have been expected to contribute to daily life in their community (Y6)</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42459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Local history</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969134856"/>
              </p:ext>
            </p:extLst>
          </p:nvPr>
        </p:nvGraphicFramePr>
        <p:xfrm>
          <a:off x="232410" y="908814"/>
          <a:ext cx="9180000" cy="532200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4094093">
                  <a:extLst>
                    <a:ext uri="{9D8B030D-6E8A-4147-A177-3AD203B41FA5}">
                      <a16:colId xmlns:a16="http://schemas.microsoft.com/office/drawing/2014/main" val="247776695"/>
                    </a:ext>
                  </a:extLst>
                </a:gridCol>
                <a:gridCol w="2467897">
                  <a:extLst>
                    <a:ext uri="{9D8B030D-6E8A-4147-A177-3AD203B41FA5}">
                      <a16:colId xmlns:a16="http://schemas.microsoft.com/office/drawing/2014/main" val="3380293508"/>
                    </a:ext>
                  </a:extLst>
                </a:gridCol>
                <a:gridCol w="240201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906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[One aspect of the history of the local area; varies by school (Y2 </a:t>
                      </a:r>
                      <a:r>
                        <a:rPr lang="en-US" sz="900" err="1">
                          <a:solidFill>
                            <a:schemeClr val="bg1"/>
                          </a:solidFill>
                          <a:latin typeface="Roboto" panose="02000000000000000000" pitchFamily="2" charset="0"/>
                          <a:ea typeface="Roboto" panose="02000000000000000000" pitchFamily="2" charset="0"/>
                        </a:rPr>
                        <a:t>Aut</a:t>
                      </a:r>
                      <a:r>
                        <a:rPr lang="en-US" sz="9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0" i="0">
                          <a:solidFill>
                            <a:schemeClr val="accent1"/>
                          </a:solidFill>
                          <a:latin typeface="Roboto" panose="02000000000000000000" pitchFamily="2" charset="0"/>
                          <a:ea typeface="Roboto" panose="02000000000000000000" pitchFamily="2" charset="0"/>
                        </a:rPr>
                        <a:t>Year 4 teachers should liaise with their history lead and/or Year 2 teacher to ensure that there is no accidental duplication.</a:t>
                      </a:r>
                    </a:p>
                    <a:p>
                      <a:pPr marL="0" indent="0">
                        <a:spcAft>
                          <a:spcPts val="200"/>
                        </a:spcAft>
                        <a:buFont typeface="Arial" panose="020B0604020202020204" pitchFamily="34" charset="0"/>
                        <a:buNone/>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[History of local area; varies by school]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71450" lvl="0" indent="-171450">
                        <a:buFont typeface="Arial" panose="020B0604020202020204" pitchFamily="34" charset="0"/>
                        <a:buChar char="•"/>
                      </a:pPr>
                      <a:r>
                        <a:rPr lang="en-GB" sz="900" b="0" i="0" u="none" strike="noStrike" noProof="0">
                          <a:solidFill>
                            <a:schemeClr val="bg1"/>
                          </a:solidFill>
                          <a:latin typeface="Roboto"/>
                        </a:rPr>
                        <a:t>A local history study, to consider the locality across different periods, including case studies of people, such as individuals like soldiers , suffragettes, or places, like a cathedral, castle, battlefield. (KS3)</a:t>
                      </a:r>
                      <a:endParaRPr lang="en-US" sz="900" b="0" i="0">
                        <a:solidFill>
                          <a:schemeClr val="bg1"/>
                        </a:solidFill>
                        <a:latin typeface="Roboto"/>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334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significance</a:t>
                      </a:r>
                      <a:r>
                        <a:rPr lang="en-US" sz="900" b="0">
                          <a:solidFill>
                            <a:schemeClr val="bg1"/>
                          </a:solidFill>
                          <a:latin typeface="Roboto" panose="02000000000000000000" pitchFamily="2" charset="0"/>
                          <a:ea typeface="Roboto" panose="02000000000000000000" pitchFamily="2" charset="0"/>
                        </a:rPr>
                        <a:t>: Historians choose to study people or events in the past because they resulted in change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significance</a:t>
                      </a:r>
                      <a:r>
                        <a:rPr lang="en-US" sz="900" b="0">
                          <a:solidFill>
                            <a:schemeClr val="bg1"/>
                          </a:solidFill>
                          <a:latin typeface="Roboto" panose="02000000000000000000" pitchFamily="2" charset="0"/>
                          <a:ea typeface="Roboto" panose="02000000000000000000" pitchFamily="2" charset="0"/>
                        </a:rPr>
                        <a:t>: Historians choose to study people or events from the past because they were important to people at the time and/or are remembered today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significance</a:t>
                      </a:r>
                      <a:r>
                        <a:rPr lang="en-US" sz="900" b="0">
                          <a:solidFill>
                            <a:schemeClr val="bg1"/>
                          </a:solidFill>
                          <a:latin typeface="Roboto" panose="02000000000000000000" pitchFamily="2" charset="0"/>
                          <a:ea typeface="Roboto" panose="02000000000000000000" pitchFamily="2" charset="0"/>
                        </a:rPr>
                        <a:t>: Historians can set their own criteria for what they consider to be significant, and why it should be studied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Similarity &amp; difference</a:t>
                      </a:r>
                      <a:r>
                        <a:rPr lang="en-US" sz="900" b="0">
                          <a:solidFill>
                            <a:schemeClr val="bg1"/>
                          </a:solidFill>
                          <a:latin typeface="Roboto" panose="02000000000000000000" pitchFamily="2" charset="0"/>
                          <a:ea typeface="Roboto" panose="02000000000000000000" pitchFamily="2" charset="0"/>
                        </a:rPr>
                        <a:t>: Historians sometimes group people together to make explanations easier, but every individual in the past had similar and different experiences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Sources do not always provide an objective account of what happened in history; historians need to consider the author and purpose and analyse it critically (Y3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Place a small selection of sources in order, from most to least recent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Use vocabulary like decade and century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Describe historical periods and times using dates [AD only] and as a given number of years ago (Y4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Place dates [AD only] on a timeline (Y4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Convert between a year and a century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Use a range of map types, including photographs of areas in plan/oblique view, and OS maps (Y5)</a:t>
                      </a: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Local history archives can be an invaluable source of information for historians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a:t>
                      </a: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755" indent="-71755" algn="l">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t>
                      </a:r>
                      <a:r>
                        <a:rPr lang="en-US" sz="900" b="0">
                          <a:solidFill>
                            <a:schemeClr val="bg1"/>
                          </a:solidFill>
                          <a:effectLst/>
                          <a:latin typeface="Roboto"/>
                          <a:ea typeface="Roboto"/>
                          <a:cs typeface="Times New Roman"/>
                        </a:rPr>
                        <a:t>There are limits to what historians can learn from any collection of sources </a:t>
                      </a:r>
                      <a:r>
                        <a:rPr lang="en-GB" sz="900" b="0" i="0" u="none" strike="noStrike" noProof="0">
                          <a:solidFill>
                            <a:schemeClr val="bg1"/>
                          </a:solidFill>
                          <a:latin typeface="Roboto"/>
                        </a:rPr>
                        <a:t>(KS3)</a:t>
                      </a:r>
                      <a:endParaRPr lang="en-US" sz="900" b="0">
                        <a:solidFill>
                          <a:schemeClr val="bg1"/>
                        </a:solidFill>
                        <a:effectLst/>
                        <a:latin typeface="Roboto"/>
                        <a:ea typeface="Roboto"/>
                        <a:cs typeface="Times New Roman"/>
                      </a:endParaRP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t>
                      </a:r>
                      <a:r>
                        <a:rPr lang="en-US" sz="900" b="0">
                          <a:solidFill>
                            <a:schemeClr val="bg1"/>
                          </a:solidFill>
                          <a:effectLst/>
                          <a:latin typeface="Roboto"/>
                          <a:ea typeface="Roboto"/>
                          <a:cs typeface="Times New Roman"/>
                        </a:rPr>
                        <a:t>Sources do not provide an objective account of what happened in history </a:t>
                      </a:r>
                      <a:r>
                        <a:rPr lang="en-GB" sz="900" b="0" i="0" u="none" strike="noStrike" noProof="0">
                          <a:solidFill>
                            <a:schemeClr val="bg1"/>
                          </a:solidFill>
                          <a:latin typeface="Roboto"/>
                        </a:rPr>
                        <a:t>(KS3)</a:t>
                      </a:r>
                      <a:endParaRPr lang="en-US" sz="900" b="0">
                        <a:solidFill>
                          <a:schemeClr val="bg1"/>
                        </a:solidFill>
                        <a:effectLst/>
                        <a:latin typeface="Roboto"/>
                        <a:ea typeface="Roboto"/>
                        <a:cs typeface="Times New Roman"/>
                      </a:endParaRP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t>
                      </a:r>
                      <a:r>
                        <a:rPr lang="en-US" sz="900" b="0">
                          <a:solidFill>
                            <a:schemeClr val="bg1"/>
                          </a:solidFill>
                          <a:effectLst/>
                          <a:latin typeface="Roboto"/>
                          <a:ea typeface="Roboto"/>
                          <a:cs typeface="Times New Roman"/>
                        </a:rPr>
                        <a:t>Begin by asking: who did the author intend it for (audience)? why was it made? To help think about the purpose of it. </a:t>
                      </a: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t>
                      </a:r>
                      <a:r>
                        <a:rPr lang="en-US" sz="900" b="0">
                          <a:solidFill>
                            <a:schemeClr val="bg1"/>
                          </a:solidFill>
                          <a:effectLst/>
                          <a:latin typeface="Roboto"/>
                          <a:ea typeface="Roboto"/>
                          <a:cs typeface="Times New Roman"/>
                        </a:rPr>
                        <a:t>Evidence needs to be understood in its context </a:t>
                      </a:r>
                      <a:r>
                        <a:rPr lang="en-GB" sz="900" b="0" i="0" u="none" strike="noStrike" noProof="0">
                          <a:solidFill>
                            <a:schemeClr val="bg1"/>
                          </a:solidFill>
                          <a:latin typeface="Roboto"/>
                        </a:rPr>
                        <a:t>(KS3)</a:t>
                      </a:r>
                      <a:endParaRPr lang="en-US" sz="900" b="0">
                        <a:solidFill>
                          <a:schemeClr val="bg1"/>
                        </a:solidFill>
                        <a:effectLst/>
                        <a:latin typeface="Roboto"/>
                        <a:ea typeface="Roboto"/>
                        <a:cs typeface="Times New Roman"/>
                      </a:endParaRP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t>
                      </a:r>
                      <a:r>
                        <a:rPr lang="en-US" sz="900" b="0">
                          <a:solidFill>
                            <a:schemeClr val="bg1"/>
                          </a:solidFill>
                          <a:effectLst/>
                          <a:latin typeface="Roboto"/>
                          <a:ea typeface="Roboto"/>
                          <a:cs typeface="Times New Roman"/>
                        </a:rPr>
                        <a:t>Inferences are drawn from a range of evidence to create interpretations of the past </a:t>
                      </a:r>
                      <a:r>
                        <a:rPr lang="en-GB" sz="900" b="0" i="0" u="none" strike="noStrike" noProof="0">
                          <a:solidFill>
                            <a:schemeClr val="bg1"/>
                          </a:solidFill>
                          <a:latin typeface="Roboto"/>
                        </a:rPr>
                        <a:t>(KS3)</a:t>
                      </a:r>
                      <a:endParaRPr lang="en-US" sz="900" b="0">
                        <a:solidFill>
                          <a:schemeClr val="bg1"/>
                        </a:solidFill>
                        <a:effectLst/>
                        <a:latin typeface="Roboto"/>
                        <a:ea typeface="Roboto"/>
                        <a:cs typeface="Times New Roman"/>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10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indent="0">
                        <a:spcAft>
                          <a:spcPts val="200"/>
                        </a:spcAft>
                        <a:buFont typeface="Arial" panose="020B0604020202020204" pitchFamily="34" charset="0"/>
                        <a:buNone/>
                      </a:pPr>
                      <a:endParaRPr lang="en-US" sz="84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4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4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8324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Ancient Rome</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nvGraphicFramePr>
        <p:xfrm>
          <a:off x="232410" y="908813"/>
          <a:ext cx="9180000" cy="5037822"/>
        </p:xfrm>
        <a:graphic>
          <a:graphicData uri="http://schemas.openxmlformats.org/drawingml/2006/table">
            <a:tbl>
              <a:tblPr firstRow="1" bandRow="1">
                <a:tableStyleId>{5940675A-B579-460E-94D1-54222C63F5DA}</a:tableStyleId>
              </a:tblPr>
              <a:tblGrid>
                <a:gridCol w="300990">
                  <a:extLst>
                    <a:ext uri="{9D8B030D-6E8A-4147-A177-3AD203B41FA5}">
                      <a16:colId xmlns:a16="http://schemas.microsoft.com/office/drawing/2014/main" val="1014669821"/>
                    </a:ext>
                  </a:extLst>
                </a:gridCol>
                <a:gridCol w="2959670">
                  <a:extLst>
                    <a:ext uri="{9D8B030D-6E8A-4147-A177-3AD203B41FA5}">
                      <a16:colId xmlns:a16="http://schemas.microsoft.com/office/drawing/2014/main" val="247776695"/>
                    </a:ext>
                  </a:extLst>
                </a:gridCol>
                <a:gridCol w="2959670">
                  <a:extLst>
                    <a:ext uri="{9D8B030D-6E8A-4147-A177-3AD203B41FA5}">
                      <a16:colId xmlns:a16="http://schemas.microsoft.com/office/drawing/2014/main" val="3380293508"/>
                    </a:ext>
                  </a:extLst>
                </a:gridCol>
                <a:gridCol w="2959670">
                  <a:extLst>
                    <a:ext uri="{9D8B030D-6E8A-4147-A177-3AD203B41FA5}">
                      <a16:colId xmlns:a16="http://schemas.microsoft.com/office/drawing/2014/main" val="2902844172"/>
                    </a:ext>
                  </a:extLst>
                </a:gridCol>
              </a:tblGrid>
              <a:tr h="246502">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4359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 empire is a group of countries or places ruled by one person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 autocracy is a system of government where one person or one group can rule exactly as they want to forever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Ancient Egyptians believed that the pharaoh was half man, half god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 civilisation is a group of people and their society, culture and way of life (Y3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Democracy is a system of government where everyone has a say (Y3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Ancient Greeks believed in multiple gods and wrote myths (Y3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Ancient Greeks contributed knowledge that is relevant today, including medicine, science, mathematics and astronomy (Y3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Ancient Greeks borrowed and built on the ideas of other civilisations like those in Ancient Sumer and Ancient Egypt (Y3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Ancient Rome expanded gradually from 753 BC until it peaked around AD 100; it declined from 3rd century until collapse in AD 476</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At its peak, the Roman Empire covered a huge area across Europe, Asia and Africa</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Roman citizens were plebians (poorer) or patricians (wealthy). Female citizens had very few rights compared to men.</a:t>
                      </a:r>
                    </a:p>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Slavery</a:t>
                      </a:r>
                      <a:r>
                        <a:rPr lang="en-US" sz="900">
                          <a:solidFill>
                            <a:schemeClr val="bg1"/>
                          </a:solidFill>
                          <a:latin typeface="Roboto" panose="02000000000000000000" pitchFamily="2" charset="0"/>
                          <a:ea typeface="Roboto" panose="02000000000000000000" pitchFamily="2" charset="0"/>
                        </a:rPr>
                        <a:t> is a system where people are owned by other people. Slaves are forced to work for no money</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Romans owned slaves, like the Greeks and Egyptians before them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Roman slaves were the poorest people in society or prisoners of war. Roman slavery was not based on </a:t>
                      </a:r>
                      <a:r>
                        <a:rPr lang="en-US" sz="900" b="1">
                          <a:solidFill>
                            <a:schemeClr val="bg1"/>
                          </a:solidFill>
                          <a:latin typeface="Roboto" panose="02000000000000000000" pitchFamily="2" charset="0"/>
                          <a:ea typeface="Roboto" panose="02000000000000000000" pitchFamily="2" charset="0"/>
                        </a:rPr>
                        <a:t>race</a:t>
                      </a:r>
                      <a:r>
                        <a:rPr lang="en-US" sz="900">
                          <a:solidFill>
                            <a:schemeClr val="bg1"/>
                          </a:solidFill>
                          <a:latin typeface="Roboto" panose="02000000000000000000" pitchFamily="2" charset="0"/>
                          <a:ea typeface="Roboto" panose="02000000000000000000" pitchFamily="2" charset="0"/>
                        </a:rPr>
                        <a:t> or </a:t>
                      </a:r>
                      <a:r>
                        <a:rPr lang="en-US" sz="900" b="1">
                          <a:solidFill>
                            <a:schemeClr val="bg1"/>
                          </a:solidFill>
                          <a:latin typeface="Roboto" panose="02000000000000000000" pitchFamily="2" charset="0"/>
                          <a:ea typeface="Roboto" panose="02000000000000000000" pitchFamily="2" charset="0"/>
                        </a:rPr>
                        <a:t>ethnicity</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Roman family was typically multigenerational. The extended family also included slaves </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Ancient Rome was governed by </a:t>
                      </a:r>
                      <a:r>
                        <a:rPr lang="en-US" sz="900" b="1">
                          <a:solidFill>
                            <a:schemeClr val="bg1"/>
                          </a:solidFill>
                          <a:latin typeface="Roboto" panose="02000000000000000000" pitchFamily="2" charset="0"/>
                          <a:ea typeface="Roboto" panose="02000000000000000000" pitchFamily="2" charset="0"/>
                        </a:rPr>
                        <a:t>kings</a:t>
                      </a:r>
                      <a:r>
                        <a:rPr lang="en-US" sz="900">
                          <a:solidFill>
                            <a:schemeClr val="bg1"/>
                          </a:solidFill>
                          <a:latin typeface="Roboto" panose="02000000000000000000" pitchFamily="2" charset="0"/>
                          <a:ea typeface="Roboto" panose="02000000000000000000" pitchFamily="2" charset="0"/>
                        </a:rPr>
                        <a:t>, a </a:t>
                      </a:r>
                      <a:r>
                        <a:rPr lang="en-US" sz="900" b="1">
                          <a:solidFill>
                            <a:schemeClr val="bg1"/>
                          </a:solidFill>
                          <a:latin typeface="Roboto" panose="02000000000000000000" pitchFamily="2" charset="0"/>
                          <a:ea typeface="Roboto" panose="02000000000000000000" pitchFamily="2" charset="0"/>
                        </a:rPr>
                        <a:t>republic</a:t>
                      </a:r>
                      <a:r>
                        <a:rPr lang="en-US" sz="900">
                          <a:solidFill>
                            <a:schemeClr val="bg1"/>
                          </a:solidFill>
                          <a:latin typeface="Roboto" panose="02000000000000000000" pitchFamily="2" charset="0"/>
                          <a:ea typeface="Roboto" panose="02000000000000000000" pitchFamily="2" charset="0"/>
                        </a:rPr>
                        <a:t>, a </a:t>
                      </a:r>
                      <a:r>
                        <a:rPr lang="en-US" sz="900" b="1">
                          <a:solidFill>
                            <a:schemeClr val="bg1"/>
                          </a:solidFill>
                          <a:latin typeface="Roboto" panose="02000000000000000000" pitchFamily="2" charset="0"/>
                          <a:ea typeface="Roboto" panose="02000000000000000000" pitchFamily="2" charset="0"/>
                        </a:rPr>
                        <a:t>dictatorship</a:t>
                      </a:r>
                      <a:r>
                        <a:rPr lang="en-US" sz="900">
                          <a:solidFill>
                            <a:schemeClr val="bg1"/>
                          </a:solidFill>
                          <a:latin typeface="Roboto" panose="02000000000000000000" pitchFamily="2" charset="0"/>
                          <a:ea typeface="Roboto" panose="02000000000000000000" pitchFamily="2" charset="0"/>
                        </a:rPr>
                        <a:t>, one </a:t>
                      </a:r>
                      <a:r>
                        <a:rPr lang="en-US" sz="900" b="1">
                          <a:solidFill>
                            <a:schemeClr val="bg1"/>
                          </a:solidFill>
                          <a:latin typeface="Roboto" panose="02000000000000000000" pitchFamily="2" charset="0"/>
                          <a:ea typeface="Roboto" panose="02000000000000000000" pitchFamily="2" charset="0"/>
                        </a:rPr>
                        <a:t>empire</a:t>
                      </a:r>
                      <a:r>
                        <a:rPr lang="en-US" sz="900">
                          <a:solidFill>
                            <a:schemeClr val="bg1"/>
                          </a:solidFill>
                          <a:latin typeface="Roboto" panose="02000000000000000000" pitchFamily="2" charset="0"/>
                          <a:ea typeface="Roboto" panose="02000000000000000000" pitchFamily="2" charset="0"/>
                        </a:rPr>
                        <a:t> and then </a:t>
                      </a:r>
                      <a:r>
                        <a:rPr lang="en-US" sz="900" b="1">
                          <a:solidFill>
                            <a:schemeClr val="bg1"/>
                          </a:solidFill>
                          <a:latin typeface="Roboto" panose="02000000000000000000" pitchFamily="2" charset="0"/>
                          <a:ea typeface="Roboto" panose="02000000000000000000" pitchFamily="2" charset="0"/>
                        </a:rPr>
                        <a:t>two empires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head of state remained the most powerful person in Rome, and he was </a:t>
                      </a:r>
                      <a:r>
                        <a:rPr lang="en-US" sz="900" b="1">
                          <a:solidFill>
                            <a:schemeClr val="bg1"/>
                          </a:solidFill>
                          <a:latin typeface="Roboto" panose="02000000000000000000" pitchFamily="2" charset="0"/>
                          <a:ea typeface="Roboto" panose="02000000000000000000" pitchFamily="2" charset="0"/>
                        </a:rPr>
                        <a:t>autocratic</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Roman religion evolved to incorporate new beliefs as the empire expanded (e.g. Greek gods)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t>
                      </a:r>
                      <a:r>
                        <a:rPr lang="en-US" sz="900" b="1">
                          <a:solidFill>
                            <a:schemeClr val="bg1"/>
                          </a:solidFill>
                          <a:latin typeface="Roboto" panose="02000000000000000000" pitchFamily="2" charset="0"/>
                          <a:ea typeface="Roboto" panose="02000000000000000000" pitchFamily="2" charset="0"/>
                        </a:rPr>
                        <a:t>imperial cult </a:t>
                      </a:r>
                      <a:r>
                        <a:rPr lang="en-US" sz="900">
                          <a:solidFill>
                            <a:schemeClr val="bg1"/>
                          </a:solidFill>
                          <a:latin typeface="Roboto" panose="02000000000000000000" pitchFamily="2" charset="0"/>
                          <a:ea typeface="Roboto" panose="02000000000000000000" pitchFamily="2" charset="0"/>
                        </a:rPr>
                        <a:t>elevated emperors to having a god status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Many </a:t>
                      </a:r>
                      <a:r>
                        <a:rPr lang="en-US" sz="900" b="1">
                          <a:solidFill>
                            <a:schemeClr val="bg1"/>
                          </a:solidFill>
                          <a:latin typeface="Roboto" panose="02000000000000000000" pitchFamily="2" charset="0"/>
                          <a:ea typeface="Roboto" panose="02000000000000000000" pitchFamily="2" charset="0"/>
                        </a:rPr>
                        <a:t>Christians</a:t>
                      </a:r>
                      <a:r>
                        <a:rPr lang="en-US" sz="900">
                          <a:solidFill>
                            <a:schemeClr val="bg1"/>
                          </a:solidFill>
                          <a:latin typeface="Roboto" panose="02000000000000000000" pitchFamily="2" charset="0"/>
                          <a:ea typeface="Roboto" panose="02000000000000000000" pitchFamily="2" charset="0"/>
                        </a:rPr>
                        <a:t> were </a:t>
                      </a:r>
                      <a:r>
                        <a:rPr lang="en-US" sz="900" b="1">
                          <a:solidFill>
                            <a:schemeClr val="bg1"/>
                          </a:solidFill>
                          <a:latin typeface="Roboto" panose="02000000000000000000" pitchFamily="2" charset="0"/>
                          <a:ea typeface="Roboto" panose="02000000000000000000" pitchFamily="2" charset="0"/>
                        </a:rPr>
                        <a:t>persecuted</a:t>
                      </a:r>
                      <a:r>
                        <a:rPr lang="en-US" sz="900">
                          <a:solidFill>
                            <a:schemeClr val="bg1"/>
                          </a:solidFill>
                          <a:latin typeface="Roboto" panose="02000000000000000000" pitchFamily="2" charset="0"/>
                          <a:ea typeface="Roboto" panose="02000000000000000000" pitchFamily="2" charset="0"/>
                        </a:rPr>
                        <a:t> from the 1st century AD until Emperor Constantine declared tolerance for all beliefs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As the Roman Empire grew, the Romans were exposed to more and more ideas from different people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Roman science and technology - like roads and medicine – helped the Romans expand their empire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civilisations that came before Ancient Rome, particularly in western Asia, that contributed to Roman science and technology (Y5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British Empire and how this grew to be larger than the Roman Empire (Y6)</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Tree>
    <p:extLst>
      <p:ext uri="{BB962C8B-B14F-4D97-AF65-F5344CB8AC3E}">
        <p14:creationId xmlns:p14="http://schemas.microsoft.com/office/powerpoint/2010/main" val="417974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Ancient Rome</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148944432"/>
              </p:ext>
            </p:extLst>
          </p:nvPr>
        </p:nvGraphicFramePr>
        <p:xfrm>
          <a:off x="232410" y="908813"/>
          <a:ext cx="9180000" cy="5252836"/>
        </p:xfrm>
        <a:graphic>
          <a:graphicData uri="http://schemas.openxmlformats.org/drawingml/2006/table">
            <a:tbl>
              <a:tblPr firstRow="1" bandRow="1">
                <a:tableStyleId>{5940675A-B579-460E-94D1-54222C63F5DA}</a:tableStyleId>
              </a:tblPr>
              <a:tblGrid>
                <a:gridCol w="300990">
                  <a:extLst>
                    <a:ext uri="{9D8B030D-6E8A-4147-A177-3AD203B41FA5}">
                      <a16:colId xmlns:a16="http://schemas.microsoft.com/office/drawing/2014/main" val="1014669821"/>
                    </a:ext>
                  </a:extLst>
                </a:gridCol>
                <a:gridCol w="2959670">
                  <a:extLst>
                    <a:ext uri="{9D8B030D-6E8A-4147-A177-3AD203B41FA5}">
                      <a16:colId xmlns:a16="http://schemas.microsoft.com/office/drawing/2014/main" val="247776695"/>
                    </a:ext>
                  </a:extLst>
                </a:gridCol>
                <a:gridCol w="2959670">
                  <a:extLst>
                    <a:ext uri="{9D8B030D-6E8A-4147-A177-3AD203B41FA5}">
                      <a16:colId xmlns:a16="http://schemas.microsoft.com/office/drawing/2014/main" val="3380293508"/>
                    </a:ext>
                  </a:extLst>
                </a:gridCol>
                <a:gridCol w="2959670">
                  <a:extLst>
                    <a:ext uri="{9D8B030D-6E8A-4147-A177-3AD203B41FA5}">
                      <a16:colId xmlns:a16="http://schemas.microsoft.com/office/drawing/2014/main" val="2902844172"/>
                    </a:ext>
                  </a:extLst>
                </a:gridCol>
              </a:tblGrid>
              <a:tr h="25910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951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accent4"/>
                          </a:solidFill>
                          <a:latin typeface="Roboto" panose="02000000000000000000" pitchFamily="2" charset="0"/>
                          <a:ea typeface="Roboto" panose="02000000000000000000" pitchFamily="2" charset="0"/>
                        </a:rPr>
                        <a:t>Mathematics: </a:t>
                      </a:r>
                      <a:r>
                        <a:rPr lang="en-US" sz="900" b="0">
                          <a:solidFill>
                            <a:schemeClr val="bg1"/>
                          </a:solidFill>
                          <a:latin typeface="Roboto" panose="02000000000000000000" pitchFamily="2" charset="0"/>
                          <a:ea typeface="Roboto" panose="02000000000000000000" pitchFamily="2" charset="0"/>
                        </a:rPr>
                        <a:t>Order and compare numbers up to and beyond 1000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Some changes happen more quickly than others. The world is changing more quickly in more recent history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(Y4 Sum)</a:t>
                      </a:r>
                      <a:endParaRPr lang="en-US" sz="90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Political maps have changed over time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Use vocabulary like decade and century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Convert between a year and a century (Y4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Changes do not follow one trajectory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Changes can take place gradually (evolution) or rapidly and completely (revolution)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Similarity &amp; difference</a:t>
                      </a:r>
                      <a:r>
                        <a:rPr lang="en-US" sz="900" b="0">
                          <a:solidFill>
                            <a:schemeClr val="bg1"/>
                          </a:solidFill>
                          <a:latin typeface="Roboto" panose="02000000000000000000" pitchFamily="2" charset="0"/>
                          <a:ea typeface="Roboto" panose="02000000000000000000" pitchFamily="2" charset="0"/>
                        </a:rPr>
                        <a:t>: Historians should </a:t>
                      </a:r>
                      <a:r>
                        <a:rPr lang="en-US" sz="900" b="0" err="1">
                          <a:solidFill>
                            <a:schemeClr val="bg1"/>
                          </a:solidFill>
                          <a:latin typeface="Roboto" panose="02000000000000000000" pitchFamily="2" charset="0"/>
                          <a:ea typeface="Roboto" panose="02000000000000000000" pitchFamily="2" charset="0"/>
                        </a:rPr>
                        <a:t>recognise</a:t>
                      </a:r>
                      <a:r>
                        <a:rPr lang="en-US" sz="900" b="0">
                          <a:solidFill>
                            <a:schemeClr val="bg1"/>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Recognise and use AD/BC and BCE/CE accurately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a:t>
                      </a:r>
                      <a:r>
                        <a:rPr lang="en-US" sz="900" b="0">
                          <a:solidFill>
                            <a:schemeClr val="bg1"/>
                          </a:solidFill>
                          <a:latin typeface="Roboto" panose="02000000000000000000" pitchFamily="2" charset="0"/>
                          <a:ea typeface="Roboto" panose="02000000000000000000" pitchFamily="2" charset="0"/>
                        </a:rPr>
                        <a:t>: Changes do not always mean progress (Y5 Sum)</a:t>
                      </a:r>
                    </a:p>
                    <a:p>
                      <a:pPr marL="71755" indent="-71755" algn="l">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Similarity &amp; difference: </a:t>
                      </a:r>
                      <a:r>
                        <a:rPr lang="en-GB" sz="900" b="0">
                          <a:solidFill>
                            <a:schemeClr val="bg1"/>
                          </a:solidFill>
                          <a:effectLst/>
                          <a:latin typeface="Roboto"/>
                          <a:ea typeface="Roboto"/>
                          <a:cs typeface="Times New Roman"/>
                        </a:rPr>
                        <a:t>Historians sometimes group people together to make explanations easier, but every individual in the past had similar and different experiences, beliefs, values and motivations (KS3)</a:t>
                      </a:r>
                    </a:p>
                    <a:p>
                      <a:pPr marL="71755" indent="-71755" algn="l">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Similarity &amp; difference: </a:t>
                      </a:r>
                      <a:r>
                        <a:rPr lang="en-GB" sz="900" b="0">
                          <a:solidFill>
                            <a:schemeClr val="bg1"/>
                          </a:solidFill>
                          <a:effectLst/>
                          <a:latin typeface="Roboto"/>
                          <a:ea typeface="Roboto"/>
                          <a:cs typeface="Times New Roman"/>
                        </a:rPr>
                        <a:t>Individuals have very different, diverse, experiences of the same events (KS3)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204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Power, empire &amp; democracy: </a:t>
                      </a:r>
                      <a:r>
                        <a:rPr lang="en-US" sz="900" b="0">
                          <a:solidFill>
                            <a:schemeClr val="bg1"/>
                          </a:solidFill>
                          <a:latin typeface="Roboto" panose="02000000000000000000" pitchFamily="2" charset="0"/>
                          <a:ea typeface="Roboto" panose="02000000000000000000" pitchFamily="2" charset="0"/>
                        </a:rPr>
                        <a:t>Some places have a democracy. Not all democracies are the same. The UK has a democracy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Sometimes people’s knowledge and beliefs are based on the natural world around them. People in the past had different knowledge or beliefs to us; this does not mean that they are more ‘stupid’ than people today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Communities can be brought together by geographical location, or by a shared identity (Y3)</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Power, empire &amp; democracy: </a:t>
                      </a:r>
                      <a:r>
                        <a:rPr lang="en-US" sz="900" b="0">
                          <a:solidFill>
                            <a:schemeClr val="bg1"/>
                          </a:solidFill>
                          <a:latin typeface="Roboto" panose="02000000000000000000" pitchFamily="2" charset="0"/>
                          <a:ea typeface="Roboto" panose="02000000000000000000" pitchFamily="2" charset="0"/>
                        </a:rPr>
                        <a:t>Governments that look democratic on paper can be autocratic in reality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There has been tolerance and persecution of different beliefs at different points in history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Systems of slavery have existed in communities and civilisations across the world for a long time. Slaves could be taken from different communities based on their wealth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Different civilisations have different ideas about what a “family” is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Slaves could be taken from different communities based on their race, ethnicity or gender (Y6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61651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Roman Britain</a:t>
            </a:r>
            <a:endParaRPr lang="en-GB" sz="1600">
              <a:ln w="12700">
                <a:solidFill>
                  <a:schemeClr val="accent1"/>
                </a:solidFill>
              </a:ln>
              <a:solidFill>
                <a:schemeClr val="accent1"/>
              </a:solidFill>
              <a:latin typeface="United Curriculum" pitchFamily="2" charset="0"/>
            </a:endParaRPr>
          </a:p>
        </p:txBody>
      </p:sp>
      <p:graphicFrame>
        <p:nvGraphicFramePr>
          <p:cNvPr id="8" name="Table 25">
            <a:extLst>
              <a:ext uri="{FF2B5EF4-FFF2-40B4-BE49-F238E27FC236}">
                <a16:creationId xmlns:a16="http://schemas.microsoft.com/office/drawing/2014/main" id="{A09FFABD-B882-4331-9754-4D4643E20F4F}"/>
              </a:ext>
            </a:extLst>
          </p:cNvPr>
          <p:cNvGraphicFramePr>
            <a:graphicFrameLocks noGrp="1"/>
          </p:cNvGraphicFramePr>
          <p:nvPr>
            <p:extLst>
              <p:ext uri="{D42A27DB-BD31-4B8C-83A1-F6EECF244321}">
                <p14:modId xmlns:p14="http://schemas.microsoft.com/office/powerpoint/2010/main" val="3874992143"/>
              </p:ext>
            </p:extLst>
          </p:nvPr>
        </p:nvGraphicFramePr>
        <p:xfrm>
          <a:off x="143201" y="808097"/>
          <a:ext cx="9292442" cy="5383376"/>
        </p:xfrm>
        <a:graphic>
          <a:graphicData uri="http://schemas.openxmlformats.org/drawingml/2006/table">
            <a:tbl>
              <a:tblPr firstRow="1" bandRow="1">
                <a:tableStyleId>{5940675A-B579-460E-94D1-54222C63F5DA}</a:tableStyleId>
              </a:tblPr>
              <a:tblGrid>
                <a:gridCol w="220442">
                  <a:extLst>
                    <a:ext uri="{9D8B030D-6E8A-4147-A177-3AD203B41FA5}">
                      <a16:colId xmlns:a16="http://schemas.microsoft.com/office/drawing/2014/main" val="1014669821"/>
                    </a:ext>
                  </a:extLst>
                </a:gridCol>
                <a:gridCol w="3384000">
                  <a:extLst>
                    <a:ext uri="{9D8B030D-6E8A-4147-A177-3AD203B41FA5}">
                      <a16:colId xmlns:a16="http://schemas.microsoft.com/office/drawing/2014/main" val="247776695"/>
                    </a:ext>
                  </a:extLst>
                </a:gridCol>
                <a:gridCol w="3564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14038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37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b="0">
                          <a:solidFill>
                            <a:schemeClr val="bg1"/>
                          </a:solidFill>
                          <a:latin typeface="Roboto" panose="02000000000000000000" pitchFamily="2" charset="0"/>
                          <a:ea typeface="Roboto" panose="02000000000000000000" pitchFamily="2" charset="0"/>
                        </a:rPr>
                        <a:t>The seas that surround the UK are the North Sea, the Irish Sea and the English Channel (Y2)</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An empire is a group of countries or places ruled by one person (Y3)</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Ancient Rome expanded gradually from 473 BC until it peaked around AD 100; it declined from 3rd century until collapse in AD 476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At its peak, the Roman Empire covered a huge area across Europe, Asia and Africa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The head of state remained the most powerful person in Rome, and he was autocratic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Roman religion evolved to incorporate new beliefs as the empire expanded (e.g. Greek gods)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0">
                          <a:solidFill>
                            <a:schemeClr val="bg1"/>
                          </a:solidFill>
                          <a:latin typeface="Roboto" panose="02000000000000000000" pitchFamily="2" charset="0"/>
                          <a:ea typeface="Roboto" panose="02000000000000000000" pitchFamily="2" charset="0"/>
                        </a:rPr>
                        <a:t>Roman science and technology -  like roads and medicine - was needed more and more as the empire expanded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Roman </a:t>
                      </a:r>
                      <a:r>
                        <a:rPr lang="en-US" sz="840" b="1">
                          <a:solidFill>
                            <a:schemeClr val="bg1"/>
                          </a:solidFill>
                          <a:latin typeface="Roboto" panose="02000000000000000000" pitchFamily="2" charset="0"/>
                          <a:ea typeface="Roboto" panose="02000000000000000000" pitchFamily="2" charset="0"/>
                        </a:rPr>
                        <a:t>Emperor</a:t>
                      </a:r>
                      <a:r>
                        <a:rPr lang="en-US" sz="840">
                          <a:solidFill>
                            <a:schemeClr val="bg1"/>
                          </a:solidFill>
                          <a:latin typeface="Roboto" panose="02000000000000000000" pitchFamily="2" charset="0"/>
                          <a:ea typeface="Roboto" panose="02000000000000000000" pitchFamily="2" charset="0"/>
                        </a:rPr>
                        <a:t> Julius Caesar tried to </a:t>
                      </a:r>
                      <a:r>
                        <a:rPr lang="en-US" sz="840" b="1">
                          <a:solidFill>
                            <a:schemeClr val="bg1"/>
                          </a:solidFill>
                          <a:latin typeface="Roboto" panose="02000000000000000000" pitchFamily="2" charset="0"/>
                          <a:ea typeface="Roboto" panose="02000000000000000000" pitchFamily="2" charset="0"/>
                        </a:rPr>
                        <a:t>conquer</a:t>
                      </a:r>
                      <a:r>
                        <a:rPr lang="en-US" sz="840">
                          <a:solidFill>
                            <a:schemeClr val="bg1"/>
                          </a:solidFill>
                          <a:latin typeface="Roboto" panose="02000000000000000000" pitchFamily="2" charset="0"/>
                          <a:ea typeface="Roboto" panose="02000000000000000000" pitchFamily="2" charset="0"/>
                        </a:rPr>
                        <a:t> Britain twice from 55 BC but failed; Claudius was successful in AD 43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0">
                          <a:solidFill>
                            <a:schemeClr val="bg1"/>
                          </a:solidFill>
                          <a:latin typeface="Roboto" panose="02000000000000000000" pitchFamily="2" charset="0"/>
                          <a:ea typeface="Roboto" panose="02000000000000000000" pitchFamily="2" charset="0"/>
                        </a:rPr>
                        <a:t>Britain was difficult for the Romans to control because it was far from the </a:t>
                      </a:r>
                      <a:r>
                        <a:rPr lang="en-US" sz="840" b="0" err="1">
                          <a:solidFill>
                            <a:schemeClr val="bg1"/>
                          </a:solidFill>
                          <a:latin typeface="Roboto" panose="02000000000000000000" pitchFamily="2" charset="0"/>
                          <a:ea typeface="Roboto" panose="02000000000000000000" pitchFamily="2" charset="0"/>
                        </a:rPr>
                        <a:t>centre</a:t>
                      </a:r>
                      <a:r>
                        <a:rPr lang="en-US" sz="840" b="0">
                          <a:solidFill>
                            <a:schemeClr val="bg1"/>
                          </a:solidFill>
                          <a:latin typeface="Roboto" panose="02000000000000000000" pitchFamily="2" charset="0"/>
                          <a:ea typeface="Roboto" panose="02000000000000000000" pitchFamily="2" charset="0"/>
                        </a:rPr>
                        <a:t> of the empire, it was one of many boundaries, and many Britons fought against Roman conquest</a:t>
                      </a:r>
                      <a:endParaRPr lang="en-US" sz="84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Roman Britain was a diverse place, for example, the Aurelian Moors formed the earliest documented black community in the north of England</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Romans kept control using </a:t>
                      </a:r>
                      <a:r>
                        <a:rPr lang="en-US" sz="840" b="1">
                          <a:solidFill>
                            <a:schemeClr val="bg1"/>
                          </a:solidFill>
                          <a:latin typeface="Roboto" panose="02000000000000000000" pitchFamily="2" charset="0"/>
                          <a:ea typeface="Roboto" panose="02000000000000000000" pitchFamily="2" charset="0"/>
                        </a:rPr>
                        <a:t>disciplined</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armies</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forts</a:t>
                      </a:r>
                      <a:r>
                        <a:rPr lang="en-US" sz="840">
                          <a:solidFill>
                            <a:schemeClr val="bg1"/>
                          </a:solidFill>
                          <a:latin typeface="Roboto" panose="02000000000000000000" pitchFamily="2" charset="0"/>
                          <a:ea typeface="Roboto" panose="02000000000000000000" pitchFamily="2" charset="0"/>
                        </a:rPr>
                        <a:t>, roads and walls</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Roman emperor </a:t>
                      </a:r>
                      <a:r>
                        <a:rPr lang="en-US" sz="840" b="1">
                          <a:solidFill>
                            <a:schemeClr val="bg1"/>
                          </a:solidFill>
                          <a:latin typeface="Roboto" panose="02000000000000000000" pitchFamily="2" charset="0"/>
                          <a:ea typeface="Roboto" panose="02000000000000000000" pitchFamily="2" charset="0"/>
                        </a:rPr>
                        <a:t>delegated</a:t>
                      </a:r>
                      <a:r>
                        <a:rPr lang="en-US" sz="840">
                          <a:solidFill>
                            <a:schemeClr val="bg1"/>
                          </a:solidFill>
                          <a:latin typeface="Roboto" panose="02000000000000000000" pitchFamily="2" charset="0"/>
                          <a:ea typeface="Roboto" panose="02000000000000000000" pitchFamily="2" charset="0"/>
                        </a:rPr>
                        <a:t> power to the Governor in Britain, who delegated power to local leaders.</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Taxes were collected locally and sent to the governor and emperor.</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Romans often allowed native tribe chiefs to continue in their roles as local leaders, as long as they submitted to Roman emperor</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Romans and the Britons had some shared culture, including towns, food and religion.</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Literacy – the ability to read and write – allowed Romans to communicate quickly and to write their own versions of history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a:solidFill>
                            <a:schemeClr val="bg1"/>
                          </a:solidFill>
                          <a:latin typeface="Roboto" panose="02000000000000000000" pitchFamily="2" charset="0"/>
                          <a:ea typeface="Roboto" panose="02000000000000000000" pitchFamily="2" charset="0"/>
                        </a:rPr>
                        <a:t>Drivers of power can be </a:t>
                      </a:r>
                      <a:r>
                        <a:rPr lang="en-US" sz="840" err="1">
                          <a:solidFill>
                            <a:schemeClr val="bg1"/>
                          </a:solidFill>
                          <a:latin typeface="Roboto" panose="02000000000000000000" pitchFamily="2" charset="0"/>
                          <a:ea typeface="Roboto" panose="02000000000000000000" pitchFamily="2" charset="0"/>
                        </a:rPr>
                        <a:t>categorised</a:t>
                      </a:r>
                      <a:r>
                        <a:rPr lang="en-US" sz="840">
                          <a:solidFill>
                            <a:schemeClr val="bg1"/>
                          </a:solidFill>
                          <a:latin typeface="Roboto" panose="02000000000000000000" pitchFamily="2" charset="0"/>
                          <a:ea typeface="Roboto" panose="02000000000000000000" pitchFamily="2" charset="0"/>
                        </a:rPr>
                        <a:t> into </a:t>
                      </a:r>
                      <a:r>
                        <a:rPr lang="en-US" sz="840" b="1">
                          <a:solidFill>
                            <a:schemeClr val="bg1"/>
                          </a:solidFill>
                          <a:latin typeface="Roboto" panose="02000000000000000000" pitchFamily="2" charset="0"/>
                          <a:ea typeface="Roboto" panose="02000000000000000000" pitchFamily="2" charset="0"/>
                        </a:rPr>
                        <a:t>institutional</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economic</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physical</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intellectual</a:t>
                      </a:r>
                      <a:r>
                        <a:rPr lang="en-US" sz="840">
                          <a:solidFill>
                            <a:schemeClr val="bg1"/>
                          </a:solidFill>
                          <a:latin typeface="Roboto" panose="02000000000000000000" pitchFamily="2" charset="0"/>
                          <a:ea typeface="Roboto" panose="02000000000000000000" pitchFamily="2" charset="0"/>
                        </a:rPr>
                        <a:t> and </a:t>
                      </a:r>
                      <a:r>
                        <a:rPr lang="en-US" sz="840" b="1">
                          <a:solidFill>
                            <a:schemeClr val="bg1"/>
                          </a:solidFill>
                          <a:latin typeface="Roboto" panose="02000000000000000000" pitchFamily="2" charset="0"/>
                          <a:ea typeface="Roboto" panose="02000000000000000000" pitchFamily="2" charset="0"/>
                        </a:rPr>
                        <a:t>informal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Empire used similar levers of physical, informal, institutional, economic and intellectual power to keep control of its colonies (case studies of Kenya and India) (Y6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316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accent4"/>
                          </a:solidFill>
                          <a:latin typeface="Roboto" panose="02000000000000000000" pitchFamily="2" charset="0"/>
                          <a:ea typeface="Roboto" panose="02000000000000000000" pitchFamily="2" charset="0"/>
                        </a:rPr>
                        <a:t>Mathematics: </a:t>
                      </a:r>
                      <a:r>
                        <a:rPr lang="en-US" sz="840" b="0" dirty="0">
                          <a:solidFill>
                            <a:schemeClr val="bg1"/>
                          </a:solidFill>
                          <a:latin typeface="Roboto" panose="02000000000000000000" pitchFamily="2" charset="0"/>
                          <a:ea typeface="Roboto" panose="02000000000000000000" pitchFamily="2" charset="0"/>
                        </a:rPr>
                        <a:t>Order and compare numbers up to and beyond 1000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accent4"/>
                          </a:solidFill>
                          <a:latin typeface="Roboto" panose="02000000000000000000" pitchFamily="2" charset="0"/>
                          <a:ea typeface="Roboto" panose="02000000000000000000" pitchFamily="2" charset="0"/>
                        </a:rPr>
                        <a:t>Mathematics: </a:t>
                      </a:r>
                      <a:r>
                        <a:rPr lang="en-US" sz="840" b="0" dirty="0">
                          <a:solidFill>
                            <a:schemeClr val="bg1"/>
                          </a:solidFill>
                          <a:latin typeface="Roboto" panose="02000000000000000000" pitchFamily="2" charset="0"/>
                          <a:ea typeface="Roboto" panose="02000000000000000000" pitchFamily="2" charset="0"/>
                        </a:rPr>
                        <a:t>Read Roman numerals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Causation</a:t>
                      </a:r>
                      <a:r>
                        <a:rPr lang="en-US" sz="840" b="0" dirty="0">
                          <a:solidFill>
                            <a:schemeClr val="bg1"/>
                          </a:solidFill>
                          <a:latin typeface="Roboto" panose="02000000000000000000" pitchFamily="2" charset="0"/>
                          <a:ea typeface="Roboto" panose="02000000000000000000" pitchFamily="2" charset="0"/>
                        </a:rPr>
                        <a:t>: Some things that have lots of causes that are connected in some way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Historical evidence</a:t>
                      </a:r>
                      <a:r>
                        <a:rPr lang="en-US" sz="840" b="0" dirty="0">
                          <a:solidFill>
                            <a:schemeClr val="bg1"/>
                          </a:solidFill>
                          <a:latin typeface="Roboto" panose="02000000000000000000" pitchFamily="2" charset="0"/>
                          <a:ea typeface="Roboto" panose="02000000000000000000" pitchFamily="2" charset="0"/>
                        </a:rPr>
                        <a:t>: Archaeology is the branch of history that deals with the remains of human life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Historical evidence</a:t>
                      </a:r>
                      <a:r>
                        <a:rPr lang="en-US" sz="840" b="0" dirty="0">
                          <a:solidFill>
                            <a:schemeClr val="bg1"/>
                          </a:solidFill>
                          <a:latin typeface="Roboto" panose="02000000000000000000" pitchFamily="2" charset="0"/>
                          <a:ea typeface="Roboto" panose="02000000000000000000" pitchFamily="2" charset="0"/>
                        </a:rPr>
                        <a:t>: There are limits to what historians can learn from any collection of sources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Historical evidence: </a:t>
                      </a:r>
                      <a:r>
                        <a:rPr lang="en-US" sz="840" b="0" dirty="0">
                          <a:solidFill>
                            <a:schemeClr val="bg1"/>
                          </a:solidFill>
                          <a:latin typeface="Roboto" panose="02000000000000000000" pitchFamily="2" charset="0"/>
                          <a:ea typeface="Roboto" panose="02000000000000000000" pitchFamily="2" charset="0"/>
                        </a:rPr>
                        <a:t>Sources do not always provide an objective account of what happened in history; historians need to consider the author and purpose and analyse it critically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Chronology</a:t>
                      </a:r>
                      <a:r>
                        <a:rPr lang="en-US" sz="840" b="0" dirty="0">
                          <a:solidFill>
                            <a:schemeClr val="bg1"/>
                          </a:solidFill>
                          <a:latin typeface="Roboto" panose="02000000000000000000" pitchFamily="2" charset="0"/>
                          <a:ea typeface="Roboto" panose="02000000000000000000" pitchFamily="2" charset="0"/>
                        </a:rPr>
                        <a:t>: Use vocabulary like decade and century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Chronology</a:t>
                      </a:r>
                      <a:r>
                        <a:rPr lang="en-US" sz="840" b="0" dirty="0">
                          <a:solidFill>
                            <a:schemeClr val="bg1"/>
                          </a:solidFill>
                          <a:latin typeface="Roboto" panose="02000000000000000000" pitchFamily="2" charset="0"/>
                          <a:ea typeface="Roboto" panose="02000000000000000000" pitchFamily="2" charset="0"/>
                        </a:rPr>
                        <a:t>: </a:t>
                      </a:r>
                      <a:r>
                        <a:rPr lang="en-US" sz="840" b="0" dirty="0" err="1">
                          <a:solidFill>
                            <a:schemeClr val="bg1"/>
                          </a:solidFill>
                          <a:latin typeface="Roboto" panose="02000000000000000000" pitchFamily="2" charset="0"/>
                          <a:ea typeface="Roboto" panose="02000000000000000000" pitchFamily="2" charset="0"/>
                        </a:rPr>
                        <a:t>Recognise</a:t>
                      </a:r>
                      <a:r>
                        <a:rPr lang="en-US" sz="840" b="0" dirty="0">
                          <a:solidFill>
                            <a:schemeClr val="bg1"/>
                          </a:solidFill>
                          <a:latin typeface="Roboto" panose="02000000000000000000" pitchFamily="2" charset="0"/>
                          <a:ea typeface="Roboto" panose="02000000000000000000" pitchFamily="2" charset="0"/>
                        </a:rPr>
                        <a:t> and use AD/BC and BCE/CE accurately (Y5 </a:t>
                      </a:r>
                      <a:r>
                        <a:rPr lang="en-US" sz="840" b="0" dirty="0" err="1">
                          <a:solidFill>
                            <a:schemeClr val="bg1"/>
                          </a:solidFill>
                          <a:latin typeface="Roboto" panose="02000000000000000000" pitchFamily="2" charset="0"/>
                          <a:ea typeface="Roboto" panose="02000000000000000000" pitchFamily="2" charset="0"/>
                        </a:rPr>
                        <a:t>Aut</a:t>
                      </a:r>
                      <a:r>
                        <a:rPr lang="en-US" sz="840" b="0" dirty="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0">
                          <a:solidFill>
                            <a:schemeClr val="bg1"/>
                          </a:solidFill>
                          <a:latin typeface="Roboto" panose="02000000000000000000" pitchFamily="2" charset="0"/>
                          <a:ea typeface="Roboto" panose="02000000000000000000" pitchFamily="2" charset="0"/>
                        </a:rPr>
                        <a:t>[</a:t>
                      </a:r>
                      <a:r>
                        <a:rPr lang="en-US" sz="840" b="1">
                          <a:solidFill>
                            <a:schemeClr val="bg1"/>
                          </a:solidFill>
                          <a:latin typeface="Roboto" panose="02000000000000000000" pitchFamily="2" charset="0"/>
                          <a:ea typeface="Roboto" panose="02000000000000000000" pitchFamily="2" charset="0"/>
                        </a:rPr>
                        <a:t>Mathematics</a:t>
                      </a:r>
                      <a:r>
                        <a:rPr lang="en-US" sz="840" b="0">
                          <a:solidFill>
                            <a:schemeClr val="bg1"/>
                          </a:solidFill>
                          <a:latin typeface="Roboto" panose="02000000000000000000" pitchFamily="2" charset="0"/>
                          <a:ea typeface="Roboto" panose="02000000000000000000" pitchFamily="2" charset="0"/>
                        </a:rPr>
                        <a:t>]: Recognise numbers and years written in Roman numerals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Causation</a:t>
                      </a:r>
                      <a:r>
                        <a:rPr lang="en-US" sz="840" b="0">
                          <a:solidFill>
                            <a:schemeClr val="bg1"/>
                          </a:solidFill>
                          <a:latin typeface="Roboto" panose="02000000000000000000" pitchFamily="2" charset="0"/>
                          <a:ea typeface="Roboto" panose="02000000000000000000" pitchFamily="2" charset="0"/>
                        </a:rPr>
                        <a:t>: Causes can be </a:t>
                      </a:r>
                      <a:r>
                        <a:rPr lang="en-US" sz="840" b="0" err="1">
                          <a:solidFill>
                            <a:schemeClr val="bg1"/>
                          </a:solidFill>
                          <a:latin typeface="Roboto" panose="02000000000000000000" pitchFamily="2" charset="0"/>
                          <a:ea typeface="Roboto" panose="02000000000000000000" pitchFamily="2" charset="0"/>
                        </a:rPr>
                        <a:t>categorised</a:t>
                      </a:r>
                      <a:r>
                        <a:rPr lang="en-US" sz="840" b="0">
                          <a:solidFill>
                            <a:schemeClr val="bg1"/>
                          </a:solidFill>
                          <a:latin typeface="Roboto" panose="02000000000000000000" pitchFamily="2" charset="0"/>
                          <a:ea typeface="Roboto" panose="02000000000000000000" pitchFamily="2" charset="0"/>
                        </a:rPr>
                        <a:t> as economic, physical, institutional, social, environmental or others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Causation</a:t>
                      </a:r>
                      <a:r>
                        <a:rPr lang="en-US" sz="840" b="0">
                          <a:solidFill>
                            <a:schemeClr val="bg1"/>
                          </a:solidFill>
                          <a:latin typeface="Roboto" panose="02000000000000000000" pitchFamily="2" charset="0"/>
                          <a:ea typeface="Roboto" panose="02000000000000000000" pitchFamily="2" charset="0"/>
                        </a:rPr>
                        <a:t>: Historians can argue that one cause is more important than another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evidence</a:t>
                      </a:r>
                      <a:r>
                        <a:rPr lang="en-US" sz="840" b="0">
                          <a:solidFill>
                            <a:schemeClr val="bg1"/>
                          </a:solidFill>
                          <a:latin typeface="Roboto" panose="02000000000000000000" pitchFamily="2" charset="0"/>
                          <a:ea typeface="Roboto" panose="02000000000000000000" pitchFamily="2" charset="0"/>
                        </a:rPr>
                        <a:t>: Historians cross-reference sources in order to build confidence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decade, century and millennium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Causation</a:t>
                      </a:r>
                      <a:r>
                        <a:rPr lang="en-US" sz="840" b="0" dirty="0">
                          <a:solidFill>
                            <a:schemeClr val="bg1"/>
                          </a:solidFill>
                          <a:latin typeface="Roboto" panose="02000000000000000000" pitchFamily="2" charset="0"/>
                          <a:ea typeface="Roboto" panose="02000000000000000000" pitchFamily="2" charset="0"/>
                        </a:rPr>
                        <a:t>: Historians interpret primary and secondary sources and build arguments to explain the causes of events (Y6 </a:t>
                      </a:r>
                      <a:r>
                        <a:rPr lang="en-US" sz="840" b="0" dirty="0" err="1">
                          <a:solidFill>
                            <a:schemeClr val="bg1"/>
                          </a:solidFill>
                          <a:latin typeface="Roboto" panose="02000000000000000000" pitchFamily="2" charset="0"/>
                          <a:ea typeface="Roboto" panose="02000000000000000000" pitchFamily="2" charset="0"/>
                        </a:rPr>
                        <a:t>Spr</a:t>
                      </a:r>
                      <a:r>
                        <a:rPr lang="en-US" sz="840" b="0" dirty="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84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key dates to compare the timing of two events, considering how closely together or far apart they occurred (Y6 Sum)</a:t>
                      </a:r>
                      <a:endParaRPr lang="en-US" sz="840" b="0" dirty="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bl>
          </a:graphicData>
        </a:graphic>
      </p:graphicFrame>
    </p:spTree>
    <p:extLst>
      <p:ext uri="{BB962C8B-B14F-4D97-AF65-F5344CB8AC3E}">
        <p14:creationId xmlns:p14="http://schemas.microsoft.com/office/powerpoint/2010/main" val="142896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Roman Britain</a:t>
            </a:r>
            <a:endParaRPr lang="en-GB" sz="1600">
              <a:ln w="12700">
                <a:solidFill>
                  <a:schemeClr val="accent1"/>
                </a:solidFill>
              </a:ln>
              <a:solidFill>
                <a:schemeClr val="accent1"/>
              </a:solidFill>
              <a:latin typeface="United Curriculum" pitchFamily="2" charset="0"/>
            </a:endParaRPr>
          </a:p>
        </p:txBody>
      </p:sp>
      <p:graphicFrame>
        <p:nvGraphicFramePr>
          <p:cNvPr id="8" name="Table 25">
            <a:extLst>
              <a:ext uri="{FF2B5EF4-FFF2-40B4-BE49-F238E27FC236}">
                <a16:creationId xmlns:a16="http://schemas.microsoft.com/office/drawing/2014/main" id="{A09FFABD-B882-4331-9754-4D4643E20F4F}"/>
              </a:ext>
            </a:extLst>
          </p:cNvPr>
          <p:cNvGraphicFramePr>
            <a:graphicFrameLocks noGrp="1"/>
          </p:cNvGraphicFramePr>
          <p:nvPr>
            <p:extLst>
              <p:ext uri="{D42A27DB-BD31-4B8C-83A1-F6EECF244321}">
                <p14:modId xmlns:p14="http://schemas.microsoft.com/office/powerpoint/2010/main" val="3105243052"/>
              </p:ext>
            </p:extLst>
          </p:nvPr>
        </p:nvGraphicFramePr>
        <p:xfrm>
          <a:off x="143201" y="808096"/>
          <a:ext cx="9292442" cy="1695953"/>
        </p:xfrm>
        <a:graphic>
          <a:graphicData uri="http://schemas.openxmlformats.org/drawingml/2006/table">
            <a:tbl>
              <a:tblPr firstRow="1" bandRow="1">
                <a:tableStyleId>{5940675A-B579-460E-94D1-54222C63F5DA}</a:tableStyleId>
              </a:tblPr>
              <a:tblGrid>
                <a:gridCol w="220442">
                  <a:extLst>
                    <a:ext uri="{9D8B030D-6E8A-4147-A177-3AD203B41FA5}">
                      <a16:colId xmlns:a16="http://schemas.microsoft.com/office/drawing/2014/main" val="1014669821"/>
                    </a:ext>
                  </a:extLst>
                </a:gridCol>
                <a:gridCol w="3384000">
                  <a:extLst>
                    <a:ext uri="{9D8B030D-6E8A-4147-A177-3AD203B41FA5}">
                      <a16:colId xmlns:a16="http://schemas.microsoft.com/office/drawing/2014/main" val="247776695"/>
                    </a:ext>
                  </a:extLst>
                </a:gridCol>
                <a:gridCol w="3564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282758">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13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People get their power in different ways. For example, some are powerful because they have divine status, i.e. seen as half man or half god; some are rich; some have powerful armies (Y3)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Drivers of power can be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categorised</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into: </a:t>
                      </a: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institutional</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(i.e. head teacher in charge of a school; priest in charge of a church; king in charge of a country); </a:t>
                      </a: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economic</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(using money to give you power);  </a:t>
                      </a: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physical</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(having physical strength or armies);  </a:t>
                      </a: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intellectual</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(the power of knowledge and literacy); </a:t>
                      </a: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informal</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(soft power of influencing others)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Leaders can delegate power to regional and local leaders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dirty="0">
                          <a:solidFill>
                            <a:schemeClr val="bg1"/>
                          </a:solidFill>
                          <a:latin typeface="Roboto" panose="02000000000000000000" pitchFamily="2" charset="0"/>
                          <a:ea typeface="Roboto" panose="02000000000000000000" pitchFamily="2" charset="0"/>
                        </a:rPr>
                        <a:t>Power, empire &amp; democracy</a:t>
                      </a:r>
                      <a:r>
                        <a:rPr lang="en-US" sz="840" b="0" dirty="0">
                          <a:solidFill>
                            <a:schemeClr val="bg1"/>
                          </a:solidFill>
                          <a:latin typeface="Roboto" panose="02000000000000000000" pitchFamily="2" charset="0"/>
                          <a:ea typeface="Roboto" panose="02000000000000000000" pitchFamily="2" charset="0"/>
                        </a:rPr>
                        <a:t>: </a:t>
                      </a:r>
                      <a:r>
                        <a:rPr lang="en-GB" sz="84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Everyone has the power to make change. Protests, campaigns and challenging other people are all ways that we can exert our personal power</a:t>
                      </a:r>
                      <a:r>
                        <a:rPr lang="en-US" sz="84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(Y6 Sum)</a:t>
                      </a:r>
                      <a:endParaRPr lang="en-GB" sz="84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63385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Global History:</a:t>
            </a:r>
            <a:r>
              <a:rPr lang="en-US" sz="1600">
                <a:ln w="12700">
                  <a:solidFill>
                    <a:schemeClr val="accent1"/>
                  </a:solidFill>
                </a:ln>
                <a:solidFill>
                  <a:schemeClr val="accent1"/>
                </a:solidFill>
                <a:latin typeface="United Curriculum" pitchFamily="2" charset="0"/>
              </a:rPr>
              <a:t> Quest for knowledge</a:t>
            </a:r>
            <a:endParaRPr lang="en-GB" sz="1600">
              <a:ln w="12700">
                <a:solidFill>
                  <a:schemeClr val="accent1"/>
                </a:solidFill>
              </a:ln>
              <a:solidFill>
                <a:schemeClr val="accent1"/>
              </a:solidFill>
              <a:latin typeface="United Curriculum" pitchFamily="2" charset="0"/>
            </a:endParaRPr>
          </a:p>
        </p:txBody>
      </p:sp>
      <p:sp>
        <p:nvSpPr>
          <p:cNvPr id="2" name="TextBox 1">
            <a:extLst>
              <a:ext uri="{FF2B5EF4-FFF2-40B4-BE49-F238E27FC236}">
                <a16:creationId xmlns:a16="http://schemas.microsoft.com/office/drawing/2014/main" id="{E2F60825-FB43-4EA9-85BB-FE19C9BDAC7B}"/>
              </a:ext>
            </a:extLst>
          </p:cNvPr>
          <p:cNvSpPr txBox="1"/>
          <p:nvPr/>
        </p:nvSpPr>
        <p:spPr>
          <a:xfrm>
            <a:off x="7806213" y="6097201"/>
            <a:ext cx="1298556" cy="253916"/>
          </a:xfrm>
          <a:prstGeom prst="rect">
            <a:avLst/>
          </a:prstGeom>
          <a:noFill/>
        </p:spPr>
        <p:txBody>
          <a:bodyPr wrap="square" rtlCol="0">
            <a:spAutoFit/>
          </a:bodyPr>
          <a:lstStyle/>
          <a:p>
            <a:r>
              <a:rPr lang="en-US" sz="1050">
                <a:solidFill>
                  <a:schemeClr val="bg2"/>
                </a:solidFill>
                <a:latin typeface="Roboto" panose="02000000000000000000" pitchFamily="2" charset="0"/>
                <a:ea typeface="Roboto" panose="02000000000000000000" pitchFamily="2" charset="0"/>
              </a:rPr>
              <a:t>Table continued…</a:t>
            </a:r>
            <a:endParaRPr lang="en-GB" sz="1050">
              <a:solidFill>
                <a:schemeClr val="bg2"/>
              </a:solidFill>
              <a:latin typeface="Roboto" panose="02000000000000000000" pitchFamily="2" charset="0"/>
              <a:ea typeface="Roboto" panose="02000000000000000000" pitchFamily="2" charset="0"/>
            </a:endParaRPr>
          </a:p>
        </p:txBody>
      </p:sp>
      <p:graphicFrame>
        <p:nvGraphicFramePr>
          <p:cNvPr id="7" name="Table 25">
            <a:extLst>
              <a:ext uri="{FF2B5EF4-FFF2-40B4-BE49-F238E27FC236}">
                <a16:creationId xmlns:a16="http://schemas.microsoft.com/office/drawing/2014/main" id="{54EDBE0C-127C-4427-AF1E-EA02DEE188C5}"/>
              </a:ext>
            </a:extLst>
          </p:cNvPr>
          <p:cNvGraphicFramePr>
            <a:graphicFrameLocks noGrp="1"/>
          </p:cNvGraphicFramePr>
          <p:nvPr>
            <p:extLst>
              <p:ext uri="{D42A27DB-BD31-4B8C-83A1-F6EECF244321}">
                <p14:modId xmlns:p14="http://schemas.microsoft.com/office/powerpoint/2010/main" val="1437502814"/>
              </p:ext>
            </p:extLst>
          </p:nvPr>
        </p:nvGraphicFramePr>
        <p:xfrm>
          <a:off x="363000" y="787909"/>
          <a:ext cx="9180000" cy="5563208"/>
        </p:xfrm>
        <a:graphic>
          <a:graphicData uri="http://schemas.openxmlformats.org/drawingml/2006/table">
            <a:tbl>
              <a:tblPr firstRow="1" bandRow="1">
                <a:tableStyleId>{5940675A-B579-460E-94D1-54222C63F5DA}</a:tableStyleId>
              </a:tblPr>
              <a:tblGrid>
                <a:gridCol w="281940">
                  <a:extLst>
                    <a:ext uri="{9D8B030D-6E8A-4147-A177-3AD203B41FA5}">
                      <a16:colId xmlns:a16="http://schemas.microsoft.com/office/drawing/2014/main" val="1014669821"/>
                    </a:ext>
                  </a:extLst>
                </a:gridCol>
                <a:gridCol w="2966020">
                  <a:extLst>
                    <a:ext uri="{9D8B030D-6E8A-4147-A177-3AD203B41FA5}">
                      <a16:colId xmlns:a16="http://schemas.microsoft.com/office/drawing/2014/main" val="247776695"/>
                    </a:ext>
                  </a:extLst>
                </a:gridCol>
                <a:gridCol w="2966020">
                  <a:extLst>
                    <a:ext uri="{9D8B030D-6E8A-4147-A177-3AD203B41FA5}">
                      <a16:colId xmlns:a16="http://schemas.microsoft.com/office/drawing/2014/main" val="3380293508"/>
                    </a:ext>
                  </a:extLst>
                </a:gridCol>
                <a:gridCol w="2966020">
                  <a:extLst>
                    <a:ext uri="{9D8B030D-6E8A-4147-A177-3AD203B41FA5}">
                      <a16:colId xmlns:a16="http://schemas.microsoft.com/office/drawing/2014/main" val="2902844172"/>
                    </a:ext>
                  </a:extLst>
                </a:gridCol>
              </a:tblGrid>
              <a:tr h="15810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08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36000" indent="-36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There are seven continents in the world, six of which people live on (Y1)</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Homo sapiens have lived on Earth for a relatively short time; they shared the Earth with Neanderthals but not with dinosaurs. Prehistoric Britain refers to the study of humans before there was writing (Y3)</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Hunter-gatherer diets gradually gave way to agriculture in the Neolithic period (Y3)</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empire is a group of countries or places ruled by one person (Y3)</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 civilisation is a group of people and their society, culture and way of life (Y3)</a:t>
                      </a:r>
                    </a:p>
                    <a:p>
                      <a:pPr marL="36000" indent="-36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Indigenous people are the first people who lived in the place, and the generations of people who came after (Y4)</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Slavery is a system where people are owned by other people. Slaves are forced to work for no money (Y5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36000" indent="-36000">
                        <a:spcAft>
                          <a:spcPts val="200"/>
                        </a:spcAft>
                        <a:buFont typeface="Arial" panose="020B0604020202020204" pitchFamily="34" charset="0"/>
                        <a:buChar char="•"/>
                      </a:pPr>
                      <a:r>
                        <a:rPr lang="en-US" sz="840" b="1">
                          <a:solidFill>
                            <a:schemeClr val="accent2"/>
                          </a:solidFill>
                          <a:latin typeface="Roboto" panose="02000000000000000000" pitchFamily="2" charset="0"/>
                          <a:ea typeface="Roboto" panose="02000000000000000000" pitchFamily="2" charset="0"/>
                        </a:rPr>
                        <a:t>Science: </a:t>
                      </a:r>
                      <a:r>
                        <a:rPr lang="en-US" sz="840">
                          <a:solidFill>
                            <a:schemeClr val="bg1"/>
                          </a:solidFill>
                          <a:latin typeface="Roboto" panose="02000000000000000000" pitchFamily="2" charset="0"/>
                          <a:ea typeface="Roboto" panose="02000000000000000000" pitchFamily="2" charset="0"/>
                        </a:rPr>
                        <a:t>The Sun is at the </a:t>
                      </a:r>
                      <a:r>
                        <a:rPr lang="en-US" sz="840" err="1">
                          <a:solidFill>
                            <a:schemeClr val="bg1"/>
                          </a:solidFill>
                          <a:latin typeface="Roboto" panose="02000000000000000000" pitchFamily="2" charset="0"/>
                          <a:ea typeface="Roboto" panose="02000000000000000000" pitchFamily="2" charset="0"/>
                        </a:rPr>
                        <a:t>centre</a:t>
                      </a:r>
                      <a:r>
                        <a:rPr lang="en-US" sz="840">
                          <a:solidFill>
                            <a:schemeClr val="bg1"/>
                          </a:solidFill>
                          <a:latin typeface="Roboto" panose="02000000000000000000" pitchFamily="2" charset="0"/>
                          <a:ea typeface="Roboto" panose="02000000000000000000" pitchFamily="2" charset="0"/>
                        </a:rPr>
                        <a:t> of the solar system - the heliocentric model (Y5)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spcAft>
                          <a:spcPts val="200"/>
                        </a:spcAft>
                        <a:buFont typeface="Arial" panose="020B0604020202020204" pitchFamily="34" charset="0"/>
                        <a:buChar char="•"/>
                      </a:pPr>
                      <a:r>
                        <a:rPr lang="en-US" sz="840" b="1">
                          <a:solidFill>
                            <a:schemeClr val="bg1"/>
                          </a:solidFill>
                          <a:latin typeface="Roboto" panose="02000000000000000000" pitchFamily="2" charset="0"/>
                          <a:ea typeface="Roboto" panose="02000000000000000000" pitchFamily="2" charset="0"/>
                        </a:rPr>
                        <a:t>Homo sapiens </a:t>
                      </a:r>
                      <a:r>
                        <a:rPr lang="en-US" sz="840">
                          <a:solidFill>
                            <a:schemeClr val="bg1"/>
                          </a:solidFill>
                          <a:latin typeface="Roboto" panose="02000000000000000000" pitchFamily="2" charset="0"/>
                          <a:ea typeface="Roboto" panose="02000000000000000000" pitchFamily="2" charset="0"/>
                        </a:rPr>
                        <a:t>first lived in Africa ~200,000 BC and migrated across the world over thousands of years</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oral tradition </a:t>
                      </a:r>
                      <a:r>
                        <a:rPr lang="en-US" sz="840">
                          <a:solidFill>
                            <a:schemeClr val="bg1"/>
                          </a:solidFill>
                          <a:latin typeface="Roboto" panose="02000000000000000000" pitchFamily="2" charset="0"/>
                          <a:ea typeface="Roboto" panose="02000000000000000000" pitchFamily="2" charset="0"/>
                        </a:rPr>
                        <a:t>is the sharing of knowledge, beliefs and cultures accumulated over many generations through the spoken word</a:t>
                      </a:r>
                    </a:p>
                    <a:p>
                      <a:pPr marL="36000" indent="-36000">
                        <a:spcAft>
                          <a:spcPts val="200"/>
                        </a:spcAft>
                        <a:buFont typeface="Arial" panose="020B0604020202020204" pitchFamily="34" charset="0"/>
                        <a:buChar char="•"/>
                      </a:pPr>
                      <a:r>
                        <a:rPr lang="en-US" sz="840" b="1">
                          <a:solidFill>
                            <a:schemeClr val="bg1"/>
                          </a:solidFill>
                          <a:latin typeface="Roboto" panose="02000000000000000000" pitchFamily="2" charset="0"/>
                          <a:ea typeface="Roboto" panose="02000000000000000000" pitchFamily="2" charset="0"/>
                        </a:rPr>
                        <a:t>Ancient and early civilisations </a:t>
                      </a:r>
                      <a:r>
                        <a:rPr lang="en-US" sz="840">
                          <a:solidFill>
                            <a:schemeClr val="bg1"/>
                          </a:solidFill>
                          <a:latin typeface="Roboto" panose="02000000000000000000" pitchFamily="2" charset="0"/>
                          <a:ea typeface="Roboto" panose="02000000000000000000" pitchFamily="2" charset="0"/>
                        </a:rPr>
                        <a:t>had many similarities with each other (e.g. </a:t>
                      </a:r>
                      <a:r>
                        <a:rPr lang="en-US" sz="840" b="1">
                          <a:solidFill>
                            <a:schemeClr val="bg1"/>
                          </a:solidFill>
                          <a:latin typeface="Roboto" panose="02000000000000000000" pitchFamily="2" charset="0"/>
                          <a:ea typeface="Roboto" panose="02000000000000000000" pitchFamily="2" charset="0"/>
                        </a:rPr>
                        <a:t>irrigation</a:t>
                      </a:r>
                      <a:r>
                        <a:rPr lang="en-US" sz="840">
                          <a:solidFill>
                            <a:schemeClr val="bg1"/>
                          </a:solidFill>
                          <a:latin typeface="Roboto" panose="02000000000000000000" pitchFamily="2" charset="0"/>
                          <a:ea typeface="Roboto" panose="02000000000000000000" pitchFamily="2" charset="0"/>
                        </a:rPr>
                        <a:t>, writing, numbers) and made many developments</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Civilisations in history often built upon others' ideas</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Scientific Revolution </a:t>
                      </a:r>
                      <a:r>
                        <a:rPr lang="en-US" sz="840" err="1">
                          <a:solidFill>
                            <a:schemeClr val="bg1"/>
                          </a:solidFill>
                          <a:latin typeface="Roboto" panose="02000000000000000000" pitchFamily="2" charset="0"/>
                          <a:ea typeface="Roboto" panose="02000000000000000000" pitchFamily="2" charset="0"/>
                        </a:rPr>
                        <a:t>prioritised</a:t>
                      </a:r>
                      <a:r>
                        <a:rPr lang="en-US" sz="840">
                          <a:solidFill>
                            <a:schemeClr val="bg1"/>
                          </a:solidFill>
                          <a:latin typeface="Roboto" panose="02000000000000000000" pitchFamily="2" charset="0"/>
                          <a:ea typeface="Roboto" panose="02000000000000000000" pitchFamily="2" charset="0"/>
                        </a:rPr>
                        <a:t> the scientific method in Europe, and </a:t>
                      </a:r>
                      <a:r>
                        <a:rPr lang="en-US" sz="840" err="1">
                          <a:solidFill>
                            <a:schemeClr val="bg1"/>
                          </a:solidFill>
                          <a:latin typeface="Roboto" panose="02000000000000000000" pitchFamily="2" charset="0"/>
                          <a:ea typeface="Roboto" panose="02000000000000000000" pitchFamily="2" charset="0"/>
                        </a:rPr>
                        <a:t>organisations</a:t>
                      </a:r>
                      <a:r>
                        <a:rPr lang="en-US" sz="840">
                          <a:solidFill>
                            <a:schemeClr val="bg1"/>
                          </a:solidFill>
                          <a:latin typeface="Roboto" panose="02000000000000000000" pitchFamily="2" charset="0"/>
                          <a:ea typeface="Roboto" panose="02000000000000000000" pitchFamily="2" charset="0"/>
                        </a:rPr>
                        <a:t> like the Royal Society </a:t>
                      </a:r>
                      <a:r>
                        <a:rPr lang="en-US" sz="840" b="0">
                          <a:solidFill>
                            <a:schemeClr val="bg1"/>
                          </a:solidFill>
                          <a:latin typeface="Roboto" panose="02000000000000000000" pitchFamily="2" charset="0"/>
                          <a:ea typeface="Roboto" panose="02000000000000000000" pitchFamily="2" charset="0"/>
                        </a:rPr>
                        <a:t>created a new standard of</a:t>
                      </a:r>
                      <a:r>
                        <a:rPr lang="en-US" sz="840">
                          <a:solidFill>
                            <a:schemeClr val="bg1"/>
                          </a:solidFill>
                          <a:latin typeface="Roboto" panose="02000000000000000000" pitchFamily="2" charset="0"/>
                          <a:ea typeface="Roboto" panose="02000000000000000000" pitchFamily="2" charset="0"/>
                        </a:rPr>
                        <a:t> knowledge</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heliocentric model</a:t>
                      </a:r>
                      <a:r>
                        <a:rPr lang="en-US" sz="840">
                          <a:solidFill>
                            <a:schemeClr val="bg1"/>
                          </a:solidFill>
                          <a:latin typeface="Roboto" panose="02000000000000000000" pitchFamily="2" charset="0"/>
                          <a:ea typeface="Roboto" panose="02000000000000000000" pitchFamily="2" charset="0"/>
                        </a:rPr>
                        <a:t>, first put forward by Aristarchus of Samos and Aryabhata, was published again by Copernicus in 1543. This replaced the mainstream </a:t>
                      </a:r>
                      <a:r>
                        <a:rPr lang="en-US" sz="840" b="1">
                          <a:solidFill>
                            <a:schemeClr val="bg1"/>
                          </a:solidFill>
                          <a:latin typeface="Roboto" panose="02000000000000000000" pitchFamily="2" charset="0"/>
                          <a:ea typeface="Roboto" panose="02000000000000000000" pitchFamily="2" charset="0"/>
                        </a:rPr>
                        <a:t>geocentric model</a:t>
                      </a: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Europeans believed that their knowledge was </a:t>
                      </a:r>
                      <a:r>
                        <a:rPr lang="en-US" sz="840" b="1">
                          <a:solidFill>
                            <a:schemeClr val="bg1"/>
                          </a:solidFill>
                          <a:latin typeface="Roboto" panose="02000000000000000000" pitchFamily="2" charset="0"/>
                          <a:ea typeface="Roboto" panose="02000000000000000000" pitchFamily="2" charset="0"/>
                        </a:rPr>
                        <a:t>superior</a:t>
                      </a:r>
                      <a:r>
                        <a:rPr lang="en-US" sz="840">
                          <a:solidFill>
                            <a:schemeClr val="bg1"/>
                          </a:solidFill>
                          <a:latin typeface="Roboto" panose="02000000000000000000" pitchFamily="2" charset="0"/>
                          <a:ea typeface="Roboto" panose="02000000000000000000" pitchFamily="2" charset="0"/>
                        </a:rPr>
                        <a:t> to the </a:t>
                      </a:r>
                      <a:r>
                        <a:rPr lang="en-US" sz="840" b="1">
                          <a:solidFill>
                            <a:schemeClr val="bg1"/>
                          </a:solidFill>
                          <a:latin typeface="Roboto" panose="02000000000000000000" pitchFamily="2" charset="0"/>
                          <a:ea typeface="Roboto" panose="02000000000000000000" pitchFamily="2" charset="0"/>
                        </a:rPr>
                        <a:t>traditional knowledge </a:t>
                      </a:r>
                      <a:r>
                        <a:rPr lang="en-US" sz="840">
                          <a:solidFill>
                            <a:schemeClr val="bg1"/>
                          </a:solidFill>
                          <a:latin typeface="Roboto" panose="02000000000000000000" pitchFamily="2" charset="0"/>
                          <a:ea typeface="Roboto" panose="02000000000000000000" pitchFamily="2" charset="0"/>
                        </a:rPr>
                        <a:t>of </a:t>
                      </a:r>
                      <a:r>
                        <a:rPr lang="en-US" sz="840" b="1">
                          <a:solidFill>
                            <a:schemeClr val="bg1"/>
                          </a:solidFill>
                          <a:latin typeface="Roboto" panose="02000000000000000000" pitchFamily="2" charset="0"/>
                          <a:ea typeface="Roboto" panose="02000000000000000000" pitchFamily="2" charset="0"/>
                        </a:rPr>
                        <a:t>indigenous people</a:t>
                      </a:r>
                      <a:r>
                        <a:rPr lang="en-US" sz="840" b="0">
                          <a:solidFill>
                            <a:schemeClr val="bg1"/>
                          </a:solidFill>
                          <a:latin typeface="Roboto" panose="02000000000000000000" pitchFamily="2" charset="0"/>
                          <a:ea typeface="Roboto" panose="02000000000000000000" pitchFamily="2" charset="0"/>
                        </a:rPr>
                        <a:t>. They imposed western knowledge and exploited traditional knowledge.</a:t>
                      </a:r>
                      <a:endParaRPr lang="en-US" sz="840">
                        <a:solidFill>
                          <a:schemeClr val="bg1"/>
                        </a:solidFill>
                        <a:latin typeface="Roboto" panose="02000000000000000000" pitchFamily="2" charset="0"/>
                        <a:ea typeface="Roboto" panose="02000000000000000000" pitchFamily="2" charset="0"/>
                      </a:endParaRPr>
                    </a:p>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Indigenous peoples fought to </a:t>
                      </a:r>
                      <a:r>
                        <a:rPr lang="en-US" sz="840" b="1">
                          <a:solidFill>
                            <a:schemeClr val="bg1"/>
                          </a:solidFill>
                          <a:latin typeface="Roboto" panose="02000000000000000000" pitchFamily="2" charset="0"/>
                          <a:ea typeface="Roboto" panose="02000000000000000000" pitchFamily="2" charset="0"/>
                        </a:rPr>
                        <a:t>resist </a:t>
                      </a:r>
                      <a:r>
                        <a:rPr lang="en-US" sz="840">
                          <a:solidFill>
                            <a:schemeClr val="bg1"/>
                          </a:solidFill>
                          <a:latin typeface="Roboto" panose="02000000000000000000" pitchFamily="2" charset="0"/>
                          <a:ea typeface="Roboto" panose="02000000000000000000" pitchFamily="2" charset="0"/>
                        </a:rPr>
                        <a:t>the Europeans and maintain their traditional knowledge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Empire at its peaked covered a quarter of the world’s land. It kept control of its colonies using a range of methods (Y6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88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Mathematics/history: </a:t>
                      </a:r>
                      <a:r>
                        <a:rPr lang="en-US" sz="840" b="0">
                          <a:solidFill>
                            <a:schemeClr val="bg1"/>
                          </a:solidFill>
                          <a:latin typeface="Roboto" panose="02000000000000000000" pitchFamily="2" charset="0"/>
                          <a:ea typeface="Roboto" panose="02000000000000000000" pitchFamily="2" charset="0"/>
                        </a:rPr>
                        <a:t>Number system over time has developed to include zero (Y4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Historians can set their own criteria for what they consider to be significant, and why it should be studied (Y4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Change &amp; continuity</a:t>
                      </a:r>
                      <a:r>
                        <a:rPr lang="en-US" sz="840" b="0">
                          <a:solidFill>
                            <a:schemeClr val="bg1"/>
                          </a:solidFill>
                          <a:latin typeface="Roboto" panose="02000000000000000000" pitchFamily="2" charset="0"/>
                          <a:ea typeface="Roboto" panose="02000000000000000000" pitchFamily="2" charset="0"/>
                        </a:rPr>
                        <a:t>: Changes do not follow one trajectory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Change &amp; continuity</a:t>
                      </a:r>
                      <a:r>
                        <a:rPr lang="en-US" sz="840" b="0">
                          <a:solidFill>
                            <a:schemeClr val="bg1"/>
                          </a:solidFill>
                          <a:latin typeface="Roboto" panose="02000000000000000000" pitchFamily="2" charset="0"/>
                          <a:ea typeface="Roboto" panose="02000000000000000000" pitchFamily="2" charset="0"/>
                        </a:rPr>
                        <a:t>: Changes can take place gradually (evolution) or rapidly and completely (revolution)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should </a:t>
                      </a:r>
                      <a:r>
                        <a:rPr lang="en-US" sz="840" b="0" err="1">
                          <a:solidFill>
                            <a:schemeClr val="bg1"/>
                          </a:solidFill>
                          <a:latin typeface="Roboto" panose="02000000000000000000" pitchFamily="2" charset="0"/>
                          <a:ea typeface="Roboto" panose="02000000000000000000" pitchFamily="2" charset="0"/>
                        </a:rPr>
                        <a:t>recognise</a:t>
                      </a:r>
                      <a:r>
                        <a:rPr lang="en-US" sz="840" b="0">
                          <a:solidFill>
                            <a:schemeClr val="bg1"/>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Use vocabulary like decade, century and millennium (Y5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Recognise and use AD/BC and BCE/CE accurately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The past is everything that has happened to everyone, but we only learn about some parts in history. The rest is known as silence</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Change &amp; continuity</a:t>
                      </a:r>
                      <a:r>
                        <a:rPr lang="en-US" sz="840" b="0">
                          <a:solidFill>
                            <a:schemeClr val="bg1"/>
                          </a:solidFill>
                          <a:latin typeface="Roboto" panose="02000000000000000000" pitchFamily="2" charset="0"/>
                          <a:ea typeface="Roboto" panose="02000000000000000000" pitchFamily="2" charset="0"/>
                        </a:rPr>
                        <a:t>: Changes do not always mean progress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What historians consider to be significant is different to different people at different places and times (Y6 Sum)</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We, as historians, can </a:t>
                      </a:r>
                      <a:r>
                        <a:rPr lang="en-US" sz="840" b="0" err="1">
                          <a:solidFill>
                            <a:schemeClr val="bg1"/>
                          </a:solidFill>
                          <a:latin typeface="Roboto" panose="02000000000000000000" pitchFamily="2" charset="0"/>
                          <a:ea typeface="Roboto" panose="02000000000000000000" pitchFamily="2" charset="0"/>
                        </a:rPr>
                        <a:t>recognise</a:t>
                      </a:r>
                      <a:r>
                        <a:rPr lang="en-US" sz="840" b="0">
                          <a:solidFill>
                            <a:schemeClr val="bg1"/>
                          </a:solidFill>
                          <a:latin typeface="Roboto" panose="02000000000000000000" pitchFamily="2" charset="0"/>
                          <a:ea typeface="Roboto" panose="02000000000000000000" pitchFamily="2" charset="0"/>
                        </a:rPr>
                        <a:t> reasons for why we are studying something in a particular place or time (Y6 Sum)</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and continuity happen alongside each other within and between historical periods </a:t>
                      </a:r>
                      <a:r>
                        <a:rPr lang="en-US" sz="840" b="0">
                          <a:solidFill>
                            <a:schemeClr val="bg1"/>
                          </a:solidFill>
                          <a:latin typeface="Roboto" panose="02000000000000000000" pitchFamily="2" charset="0"/>
                          <a:ea typeface="Roboto" panose="02000000000000000000" pitchFamily="2" charset="0"/>
                        </a:rPr>
                        <a:t>(KS3)</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 (Y6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84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868834426"/>
                  </a:ext>
                </a:extLst>
              </a:tr>
            </a:tbl>
          </a:graphicData>
        </a:graphic>
      </p:graphicFrame>
    </p:spTree>
    <p:extLst>
      <p:ext uri="{BB962C8B-B14F-4D97-AF65-F5344CB8AC3E}">
        <p14:creationId xmlns:p14="http://schemas.microsoft.com/office/powerpoint/2010/main" val="20808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a:t>United Curriculum Principles: </a:t>
            </a:r>
            <a:r>
              <a:rPr lang="en-US" altLang="en-US">
                <a:ln w="12700">
                  <a:solidFill>
                    <a:schemeClr val="accent1"/>
                  </a:solidFill>
                </a:ln>
                <a:solidFill>
                  <a:schemeClr val="accent1"/>
                </a:solidFill>
              </a:rPr>
              <a:t>History</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960677"/>
            <a:ext cx="9162906" cy="5201424"/>
          </a:xfrm>
          <a:prstGeom prst="rect">
            <a:avLst/>
          </a:prstGeom>
          <a:noFill/>
        </p:spPr>
        <p:txBody>
          <a:bodyPr wrap="square" anchor="t">
            <a:spAutoFit/>
          </a:bodyPr>
          <a:lstStyle/>
          <a:p>
            <a:pPr>
              <a:spcAft>
                <a:spcPts val="1800"/>
              </a:spcAft>
              <a:defRPr/>
            </a:pPr>
            <a:r>
              <a:rPr lang="en-US" sz="1400" b="1">
                <a:solidFill>
                  <a:schemeClr val="bg1"/>
                </a:solidFill>
                <a:latin typeface="Roboto" panose="02000000000000000000" pitchFamily="2" charset="0"/>
                <a:ea typeface="Roboto" panose="02000000000000000000" pitchFamily="2" charset="0"/>
              </a:rPr>
              <a:t>The United Curriculum for history provides all children, regardless of their background, with:</a:t>
            </a:r>
          </a:p>
          <a:p>
            <a:pPr marL="285750" indent="-28575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Coherent</a:t>
            </a:r>
            <a:r>
              <a:rPr lang="en-US" sz="1200" b="1">
                <a:solidFill>
                  <a:schemeClr val="bg1"/>
                </a:solidFill>
                <a:latin typeface="Roboto" panose="02000000000000000000" pitchFamily="2" charset="0"/>
                <a:ea typeface="Roboto" panose="02000000000000000000" pitchFamily="2" charset="0"/>
                <a:cs typeface="Arial"/>
              </a:rPr>
              <a:t> </a:t>
            </a:r>
            <a:r>
              <a:rPr lang="en-US" sz="1200">
                <a:solidFill>
                  <a:schemeClr val="bg1"/>
                </a:solidFill>
                <a:latin typeface="Roboto" panose="02000000000000000000" pitchFamily="2" charset="0"/>
                <a:ea typeface="Roboto" panose="02000000000000000000" pitchFamily="2" charset="0"/>
                <a:cs typeface="Arial"/>
              </a:rPr>
              <a:t>and </a:t>
            </a:r>
            <a:r>
              <a:rPr lang="en-US" sz="1200" b="1">
                <a:solidFill>
                  <a:schemeClr val="accent1"/>
                </a:solidFill>
                <a:latin typeface="Roboto" panose="02000000000000000000" pitchFamily="2" charset="0"/>
                <a:ea typeface="Roboto" panose="02000000000000000000" pitchFamily="2" charset="0"/>
                <a:cs typeface="Arial"/>
              </a:rPr>
              <a:t>chronological substantive knowledge </a:t>
            </a:r>
            <a:r>
              <a:rPr lang="en-US" sz="1200">
                <a:solidFill>
                  <a:schemeClr val="bg1"/>
                </a:solidFill>
                <a:latin typeface="Roboto" panose="02000000000000000000" pitchFamily="2" charset="0"/>
                <a:ea typeface="Roboto" panose="02000000000000000000" pitchFamily="2" charset="0"/>
                <a:cs typeface="Arial"/>
              </a:rPr>
              <a:t>of the history of the Britain and the wider world, selected to build pupils’ understanding of three vertical concepts. These vertical concepts provide both a concrete lens through which to study and </a:t>
            </a:r>
            <a:r>
              <a:rPr lang="en-US" sz="1200" err="1">
                <a:solidFill>
                  <a:schemeClr val="bg1"/>
                </a:solidFill>
                <a:latin typeface="Roboto" panose="02000000000000000000" pitchFamily="2" charset="0"/>
                <a:ea typeface="Roboto" panose="02000000000000000000" pitchFamily="2" charset="0"/>
                <a:cs typeface="Arial"/>
              </a:rPr>
              <a:t>contextualise</a:t>
            </a:r>
            <a:r>
              <a:rPr lang="en-US" sz="1200">
                <a:solidFill>
                  <a:schemeClr val="bg1"/>
                </a:solidFill>
                <a:latin typeface="Roboto" panose="02000000000000000000" pitchFamily="2" charset="0"/>
                <a:ea typeface="Roboto" panose="02000000000000000000" pitchFamily="2" charset="0"/>
                <a:cs typeface="Arial"/>
              </a:rPr>
              <a:t> history, as well as use small steps to help pupils gain a deep understanding of complex, abstract ideas:</a:t>
            </a:r>
          </a:p>
          <a:p>
            <a:pPr marL="630000" lvl="1" indent="-17280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Quest for knowledge</a:t>
            </a:r>
          </a:p>
          <a:p>
            <a:pPr lvl="2">
              <a:spcAft>
                <a:spcPts val="600"/>
              </a:spcAft>
              <a:defRPr/>
            </a:pPr>
            <a:r>
              <a:rPr lang="en-US" sz="1200">
                <a:solidFill>
                  <a:schemeClr val="bg1"/>
                </a:solidFill>
                <a:latin typeface="Roboto" panose="02000000000000000000" pitchFamily="2" charset="0"/>
                <a:ea typeface="Roboto" panose="02000000000000000000" pitchFamily="2" charset="0"/>
                <a:cs typeface="Arial"/>
              </a:rPr>
              <a:t>How do people understand the world around them? What is believed; what is known; what scientific and technological developments are made at the time? How is knowledge stored and shared? What shapes people’s views about the world?</a:t>
            </a:r>
          </a:p>
          <a:p>
            <a:pPr marL="628650" lvl="1" indent="-17145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Power, empire and democracy</a:t>
            </a:r>
          </a:p>
          <a:p>
            <a:pPr lvl="2">
              <a:spcAft>
                <a:spcPts val="600"/>
              </a:spcAft>
              <a:defRPr/>
            </a:pPr>
            <a:r>
              <a:rPr lang="en-US" sz="1200">
                <a:solidFill>
                  <a:schemeClr val="bg1"/>
                </a:solidFill>
                <a:latin typeface="Roboto" panose="02000000000000000000" pitchFamily="2" charset="0"/>
                <a:ea typeface="Roboto" panose="02000000000000000000" pitchFamily="2" charset="0"/>
                <a:cs typeface="Arial"/>
              </a:rPr>
              <a:t>Who holds power, and what does this mean for different people in the civilisations? How is power wielded and </a:t>
            </a:r>
            <a:r>
              <a:rPr lang="en-US" sz="1200" err="1">
                <a:solidFill>
                  <a:schemeClr val="bg1"/>
                </a:solidFill>
                <a:latin typeface="Roboto" panose="02000000000000000000" pitchFamily="2" charset="0"/>
                <a:ea typeface="Roboto" panose="02000000000000000000" pitchFamily="2" charset="0"/>
                <a:cs typeface="Arial"/>
              </a:rPr>
              <a:t>legitimised</a:t>
            </a:r>
            <a:r>
              <a:rPr lang="en-US" sz="1200">
                <a:solidFill>
                  <a:schemeClr val="bg1"/>
                </a:solidFill>
                <a:latin typeface="Roboto" panose="02000000000000000000" pitchFamily="2" charset="0"/>
                <a:ea typeface="Roboto" panose="02000000000000000000" pitchFamily="2" charset="0"/>
                <a:cs typeface="Arial"/>
              </a:rPr>
              <a:t>? How are people’s rights different in different historical contexts?</a:t>
            </a:r>
          </a:p>
          <a:p>
            <a:pPr marL="628650" lvl="1" indent="-17145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Community and family</a:t>
            </a:r>
          </a:p>
          <a:p>
            <a:pPr lvl="2">
              <a:spcAft>
                <a:spcPts val="1800"/>
              </a:spcAft>
              <a:defRPr/>
            </a:pPr>
            <a:r>
              <a:rPr lang="en-US" sz="1200">
                <a:solidFill>
                  <a:schemeClr val="bg1"/>
                </a:solidFill>
                <a:latin typeface="Roboto" panose="02000000000000000000" pitchFamily="2" charset="0"/>
                <a:ea typeface="Roboto" panose="02000000000000000000" pitchFamily="2" charset="0"/>
                <a:cs typeface="Arial"/>
              </a:rPr>
              <a:t>What is life like for people in different societies? How are these societies structured? How are family and community roles and relationships different in different historical contexts?</a:t>
            </a:r>
          </a:p>
          <a:p>
            <a:pPr marL="285750" indent="-285750">
              <a:spcAft>
                <a:spcPts val="18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Opportunities for all pupils to </a:t>
            </a:r>
            <a:r>
              <a:rPr lang="en-US" sz="1200" b="1">
                <a:solidFill>
                  <a:schemeClr val="accent1"/>
                </a:solidFill>
                <a:latin typeface="Roboto" panose="02000000000000000000" pitchFamily="2" charset="0"/>
                <a:ea typeface="Roboto" panose="02000000000000000000" pitchFamily="2" charset="0"/>
                <a:cs typeface="Arial"/>
              </a:rPr>
              <a:t>see themselves reflected </a:t>
            </a:r>
            <a:r>
              <a:rPr lang="en-US" sz="1200">
                <a:solidFill>
                  <a:schemeClr val="bg1"/>
                </a:solidFill>
                <a:latin typeface="Roboto" panose="02000000000000000000" pitchFamily="2" charset="0"/>
                <a:ea typeface="Roboto" panose="02000000000000000000" pitchFamily="2" charset="0"/>
                <a:cs typeface="Arial"/>
              </a:rPr>
              <a:t>in the curriculum, but also to be taken </a:t>
            </a:r>
            <a:r>
              <a:rPr lang="en-US" sz="1200" b="1">
                <a:solidFill>
                  <a:schemeClr val="accent1"/>
                </a:solidFill>
                <a:latin typeface="Roboto" panose="02000000000000000000" pitchFamily="2" charset="0"/>
                <a:ea typeface="Roboto" panose="02000000000000000000" pitchFamily="2" charset="0"/>
                <a:cs typeface="Arial"/>
              </a:rPr>
              <a:t>beyond their own experiences</a:t>
            </a:r>
            <a:r>
              <a:rPr lang="en-US" sz="1200">
                <a:solidFill>
                  <a:schemeClr val="accent1"/>
                </a:solidFill>
                <a:latin typeface="Roboto" panose="02000000000000000000" pitchFamily="2" charset="0"/>
                <a:ea typeface="Roboto" panose="02000000000000000000" pitchFamily="2" charset="0"/>
                <a:cs typeface="Arial"/>
              </a:rPr>
              <a:t>.</a:t>
            </a:r>
            <a:r>
              <a:rPr lang="en-US" sz="1200">
                <a:solidFill>
                  <a:schemeClr val="bg1"/>
                </a:solidFill>
                <a:latin typeface="Roboto" panose="02000000000000000000" pitchFamily="2" charset="0"/>
                <a:ea typeface="Roboto" panose="02000000000000000000" pitchFamily="2" charset="0"/>
                <a:cs typeface="Arial"/>
              </a:rPr>
              <a:t> The history curriculum teaches pupils about civilisations from across the world, and always incorporates the experiences – positive and negative – of ethnic minorities in the history of Britain.</a:t>
            </a:r>
          </a:p>
          <a:p>
            <a:pPr marL="285750" indent="-285750">
              <a:spcAft>
                <a:spcPts val="18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Grounding in core </a:t>
            </a:r>
            <a:r>
              <a:rPr lang="en-US" sz="1200" b="1">
                <a:solidFill>
                  <a:schemeClr val="accent1"/>
                </a:solidFill>
                <a:latin typeface="Roboto" panose="02000000000000000000" pitchFamily="2" charset="0"/>
                <a:ea typeface="Roboto" panose="02000000000000000000" pitchFamily="2" charset="0"/>
                <a:cs typeface="Arial"/>
              </a:rPr>
              <a:t>disciplinary and procedural knowledge</a:t>
            </a:r>
            <a:r>
              <a:rPr lang="en-US" sz="1200">
                <a:solidFill>
                  <a:schemeClr val="bg1"/>
                </a:solidFill>
                <a:latin typeface="Roboto" panose="02000000000000000000" pitchFamily="2" charset="0"/>
                <a:ea typeface="Roboto" panose="02000000000000000000" pitchFamily="2" charset="0"/>
                <a:cs typeface="Arial"/>
              </a:rPr>
              <a:t>, and the ability to approach challenging, historically-valid questions, giving pupils the ability for pupils to learn how to </a:t>
            </a:r>
            <a:r>
              <a:rPr lang="en-US" sz="1200" b="1">
                <a:solidFill>
                  <a:schemeClr val="accent1"/>
                </a:solidFill>
                <a:latin typeface="Roboto" panose="02000000000000000000" pitchFamily="2" charset="0"/>
                <a:ea typeface="Roboto" panose="02000000000000000000" pitchFamily="2" charset="0"/>
                <a:cs typeface="Arial"/>
              </a:rPr>
              <a:t>think, read and write like a historian.</a:t>
            </a:r>
          </a:p>
          <a:p>
            <a:pPr marL="285750" indent="-285750">
              <a:spcAft>
                <a:spcPts val="6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An </a:t>
            </a:r>
            <a:r>
              <a:rPr lang="en-US" sz="1200" b="1">
                <a:solidFill>
                  <a:schemeClr val="accent1"/>
                </a:solidFill>
                <a:latin typeface="Roboto" panose="02000000000000000000" pitchFamily="2" charset="0"/>
                <a:ea typeface="Roboto" panose="02000000000000000000" pitchFamily="2" charset="0"/>
                <a:cs typeface="Arial"/>
              </a:rPr>
              <a:t>excitement</a:t>
            </a:r>
            <a:r>
              <a:rPr lang="en-US" sz="1200">
                <a:solidFill>
                  <a:schemeClr val="bg1"/>
                </a:solidFill>
                <a:latin typeface="Roboto" panose="02000000000000000000" pitchFamily="2" charset="0"/>
                <a:ea typeface="Roboto" panose="02000000000000000000" pitchFamily="2" charset="0"/>
                <a:cs typeface="Arial"/>
              </a:rPr>
              <a:t> for history, which inspires a curiosity to learn more about the past.</a:t>
            </a:r>
          </a:p>
        </p:txBody>
      </p:sp>
    </p:spTree>
    <p:extLst>
      <p:ext uri="{BB962C8B-B14F-4D97-AF65-F5344CB8AC3E}">
        <p14:creationId xmlns:p14="http://schemas.microsoft.com/office/powerpoint/2010/main" val="237289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Global History:</a:t>
            </a:r>
            <a:r>
              <a:rPr lang="en-US" sz="1600">
                <a:ln w="12700">
                  <a:solidFill>
                    <a:schemeClr val="accent1"/>
                  </a:solidFill>
                </a:ln>
                <a:solidFill>
                  <a:schemeClr val="accent1"/>
                </a:solidFill>
                <a:latin typeface="United Curriculum" pitchFamily="2" charset="0"/>
              </a:rPr>
              <a:t> Quest for knowledge</a:t>
            </a:r>
            <a:endParaRPr lang="en-GB" sz="1600">
              <a:ln w="12700">
                <a:solidFill>
                  <a:schemeClr val="accent1"/>
                </a:solidFill>
              </a:ln>
              <a:solidFill>
                <a:schemeClr val="accent1"/>
              </a:solidFill>
              <a:latin typeface="United Curriculum" pitchFamily="2" charset="0"/>
            </a:endParaRPr>
          </a:p>
        </p:txBody>
      </p:sp>
      <p:sp>
        <p:nvSpPr>
          <p:cNvPr id="2" name="TextBox 1">
            <a:extLst>
              <a:ext uri="{FF2B5EF4-FFF2-40B4-BE49-F238E27FC236}">
                <a16:creationId xmlns:a16="http://schemas.microsoft.com/office/drawing/2014/main" id="{E2F60825-FB43-4EA9-85BB-FE19C9BDAC7B}"/>
              </a:ext>
            </a:extLst>
          </p:cNvPr>
          <p:cNvSpPr txBox="1"/>
          <p:nvPr/>
        </p:nvSpPr>
        <p:spPr>
          <a:xfrm>
            <a:off x="7806213" y="6097201"/>
            <a:ext cx="1298556" cy="253916"/>
          </a:xfrm>
          <a:prstGeom prst="rect">
            <a:avLst/>
          </a:prstGeom>
          <a:noFill/>
        </p:spPr>
        <p:txBody>
          <a:bodyPr wrap="square" rtlCol="0">
            <a:spAutoFit/>
          </a:bodyPr>
          <a:lstStyle/>
          <a:p>
            <a:r>
              <a:rPr lang="en-US" sz="1050">
                <a:solidFill>
                  <a:schemeClr val="bg2"/>
                </a:solidFill>
                <a:latin typeface="Roboto" panose="02000000000000000000" pitchFamily="2" charset="0"/>
                <a:ea typeface="Roboto" panose="02000000000000000000" pitchFamily="2" charset="0"/>
              </a:rPr>
              <a:t>Table continued…</a:t>
            </a:r>
            <a:endParaRPr lang="en-GB" sz="1050">
              <a:solidFill>
                <a:schemeClr val="bg2"/>
              </a:solidFill>
              <a:latin typeface="Roboto" panose="02000000000000000000" pitchFamily="2" charset="0"/>
              <a:ea typeface="Roboto" panose="02000000000000000000" pitchFamily="2" charset="0"/>
            </a:endParaRPr>
          </a:p>
        </p:txBody>
      </p:sp>
      <p:graphicFrame>
        <p:nvGraphicFramePr>
          <p:cNvPr id="7" name="Table 25">
            <a:extLst>
              <a:ext uri="{FF2B5EF4-FFF2-40B4-BE49-F238E27FC236}">
                <a16:creationId xmlns:a16="http://schemas.microsoft.com/office/drawing/2014/main" id="{54EDBE0C-127C-4427-AF1E-EA02DEE188C5}"/>
              </a:ext>
            </a:extLst>
          </p:cNvPr>
          <p:cNvGraphicFramePr>
            <a:graphicFrameLocks noGrp="1"/>
          </p:cNvGraphicFramePr>
          <p:nvPr>
            <p:extLst>
              <p:ext uri="{D42A27DB-BD31-4B8C-83A1-F6EECF244321}">
                <p14:modId xmlns:p14="http://schemas.microsoft.com/office/powerpoint/2010/main" val="2419605052"/>
              </p:ext>
            </p:extLst>
          </p:nvPr>
        </p:nvGraphicFramePr>
        <p:xfrm>
          <a:off x="232410" y="840446"/>
          <a:ext cx="9180000" cy="2929696"/>
        </p:xfrm>
        <a:graphic>
          <a:graphicData uri="http://schemas.openxmlformats.org/drawingml/2006/table">
            <a:tbl>
              <a:tblPr firstRow="1" bandRow="1">
                <a:tableStyleId>{5940675A-B579-460E-94D1-54222C63F5DA}</a:tableStyleId>
              </a:tblPr>
              <a:tblGrid>
                <a:gridCol w="281940">
                  <a:extLst>
                    <a:ext uri="{9D8B030D-6E8A-4147-A177-3AD203B41FA5}">
                      <a16:colId xmlns:a16="http://schemas.microsoft.com/office/drawing/2014/main" val="1014669821"/>
                    </a:ext>
                  </a:extLst>
                </a:gridCol>
                <a:gridCol w="2966020">
                  <a:extLst>
                    <a:ext uri="{9D8B030D-6E8A-4147-A177-3AD203B41FA5}">
                      <a16:colId xmlns:a16="http://schemas.microsoft.com/office/drawing/2014/main" val="247776695"/>
                    </a:ext>
                  </a:extLst>
                </a:gridCol>
                <a:gridCol w="2966020">
                  <a:extLst>
                    <a:ext uri="{9D8B030D-6E8A-4147-A177-3AD203B41FA5}">
                      <a16:colId xmlns:a16="http://schemas.microsoft.com/office/drawing/2014/main" val="3380293508"/>
                    </a:ext>
                  </a:extLst>
                </a:gridCol>
                <a:gridCol w="2966020">
                  <a:extLst>
                    <a:ext uri="{9D8B030D-6E8A-4147-A177-3AD203B41FA5}">
                      <a16:colId xmlns:a16="http://schemas.microsoft.com/office/drawing/2014/main" val="2902844172"/>
                    </a:ext>
                  </a:extLst>
                </a:gridCol>
              </a:tblGrid>
              <a:tr h="37452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55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Knowledge was developed and shared across different civilisations across many continents (Y4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Different civilisations place different values on knowledge and scientific development than others (Y4 </a:t>
                      </a:r>
                      <a:r>
                        <a:rPr lang="en-US" sz="840" b="0" err="1">
                          <a:solidFill>
                            <a:schemeClr val="bg1"/>
                          </a:solidFill>
                          <a:latin typeface="Roboto" panose="02000000000000000000" pitchFamily="2" charset="0"/>
                          <a:ea typeface="Roboto" panose="02000000000000000000" pitchFamily="2" charset="0"/>
                        </a:rPr>
                        <a:t>Spr</a:t>
                      </a:r>
                      <a:r>
                        <a:rPr lang="en-US" sz="84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The oral tradition – still the most dominant form of communication today – is the method of remembering and passing on all of the knowledge accumulated over thousands of generations by the spoken word</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Different civilisations take different valid approaches to knowledge. Western science and the emphasis on the scientific method is not the dominant approach everywhere in the world</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Official ‘belief systems’ may change quickly but, in practice, individuals’ beliefs did not change that quickly.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 </a:t>
                      </a:r>
                      <a:r>
                        <a:rPr lang="en-US" sz="840" b="0">
                          <a:solidFill>
                            <a:schemeClr val="bg1"/>
                          </a:solidFill>
                          <a:latin typeface="Roboto" panose="02000000000000000000" pitchFamily="2" charset="0"/>
                          <a:ea typeface="Roboto" panose="02000000000000000000" pitchFamily="2" charset="0"/>
                        </a:rPr>
                        <a:t>People’s personal ‘belief systems’ can take on ideas from lots of places (Y6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36000" marR="0" lvl="0" indent="-36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65130512"/>
                  </a:ext>
                </a:extLst>
              </a:tr>
            </a:tbl>
          </a:graphicData>
        </a:graphic>
      </p:graphicFrame>
    </p:spTree>
    <p:extLst>
      <p:ext uri="{BB962C8B-B14F-4D97-AF65-F5344CB8AC3E}">
        <p14:creationId xmlns:p14="http://schemas.microsoft.com/office/powerpoint/2010/main" val="148852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Anglo-Saxons</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814338994"/>
              </p:ext>
            </p:extLst>
          </p:nvPr>
        </p:nvGraphicFramePr>
        <p:xfrm>
          <a:off x="232410" y="908814"/>
          <a:ext cx="9180000" cy="43908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544470">
                  <a:extLst>
                    <a:ext uri="{9D8B030D-6E8A-4147-A177-3AD203B41FA5}">
                      <a16:colId xmlns:a16="http://schemas.microsoft.com/office/drawing/2014/main" val="247776695"/>
                    </a:ext>
                  </a:extLst>
                </a:gridCol>
                <a:gridCol w="3271520">
                  <a:extLst>
                    <a:ext uri="{9D8B030D-6E8A-4147-A177-3AD203B41FA5}">
                      <a16:colId xmlns:a16="http://schemas.microsoft.com/office/drawing/2014/main" val="3380293508"/>
                    </a:ext>
                  </a:extLst>
                </a:gridCol>
                <a:gridCol w="2148010">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Prehistoric Britons held spiritual beliefs about the natural world and grave goods suggest that people believed in an afterlife (Y3)</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Roman Emperor Julius Caesar tried to conquer Britain twice from 55 BC but failed; Claudius was successful in AD 43 (Y5 </a:t>
                      </a:r>
                      <a:r>
                        <a:rPr lang="en-US" sz="900" err="1">
                          <a:solidFill>
                            <a:schemeClr val="bg1"/>
                          </a:solidFill>
                          <a:latin typeface="Roboto" panose="02000000000000000000" pitchFamily="2" charset="0"/>
                          <a:ea typeface="Roboto" panose="02000000000000000000" pitchFamily="2" charset="0"/>
                        </a:rPr>
                        <a:t>Spr</a:t>
                      </a:r>
                      <a:r>
                        <a:rPr lang="en-US" sz="9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Many Christians were persecuted from the 1st century AD until Emperor Constantine declared tolerance for all beliefs (Y5 </a:t>
                      </a:r>
                      <a:r>
                        <a:rPr lang="en-US" sz="900" err="1">
                          <a:solidFill>
                            <a:schemeClr val="bg1"/>
                          </a:solidFill>
                          <a:latin typeface="Roboto" panose="02000000000000000000" pitchFamily="2" charset="0"/>
                          <a:ea typeface="Roboto" panose="02000000000000000000" pitchFamily="2" charset="0"/>
                        </a:rPr>
                        <a:t>Aut</a:t>
                      </a:r>
                      <a:r>
                        <a:rPr lang="en-US" sz="9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Human features are man-made, physical features are those that would be there without humans (Y1)</a:t>
                      </a:r>
                      <a:endParaRPr lang="en-US" sz="900" b="1">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Trade is the process of buying and selling goods (Y5)</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Imports are goods that are brought into the country. Exports are goods that are traded out of the country (Y5)</a:t>
                      </a:r>
                      <a:endParaRPr lang="en-US" sz="900" b="1">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Drivers of power can be </a:t>
                      </a:r>
                      <a:r>
                        <a:rPr lang="en-US" sz="900" err="1">
                          <a:solidFill>
                            <a:schemeClr val="bg1"/>
                          </a:solidFill>
                          <a:latin typeface="Roboto" panose="02000000000000000000" pitchFamily="2" charset="0"/>
                          <a:ea typeface="Roboto" panose="02000000000000000000" pitchFamily="2" charset="0"/>
                        </a:rPr>
                        <a:t>categorised</a:t>
                      </a:r>
                      <a:r>
                        <a:rPr lang="en-US" sz="900">
                          <a:solidFill>
                            <a:schemeClr val="bg1"/>
                          </a:solidFill>
                          <a:latin typeface="Roboto" panose="02000000000000000000" pitchFamily="2" charset="0"/>
                          <a:ea typeface="Roboto" panose="02000000000000000000" pitchFamily="2" charset="0"/>
                        </a:rPr>
                        <a:t> into institutional, economic, physical, intellectual and informal (Y5 </a:t>
                      </a:r>
                      <a:r>
                        <a:rPr lang="en-US" sz="900" err="1">
                          <a:solidFill>
                            <a:schemeClr val="bg1"/>
                          </a:solidFill>
                          <a:latin typeface="Roboto" panose="02000000000000000000" pitchFamily="2" charset="0"/>
                          <a:ea typeface="Roboto" panose="02000000000000000000" pitchFamily="2" charset="0"/>
                        </a:rPr>
                        <a:t>Spr</a:t>
                      </a:r>
                      <a:r>
                        <a:rPr lang="en-US" sz="90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t>
                      </a:r>
                      <a:r>
                        <a:rPr lang="en-US" sz="900" b="1">
                          <a:solidFill>
                            <a:schemeClr val="bg1"/>
                          </a:solidFill>
                          <a:latin typeface="Roboto" panose="02000000000000000000" pitchFamily="2" charset="0"/>
                          <a:ea typeface="Roboto" panose="02000000000000000000" pitchFamily="2" charset="0"/>
                        </a:rPr>
                        <a:t>Anglo-Saxons</a:t>
                      </a:r>
                      <a:r>
                        <a:rPr lang="en-US" sz="900">
                          <a:solidFill>
                            <a:schemeClr val="bg1"/>
                          </a:solidFill>
                          <a:latin typeface="Roboto" panose="02000000000000000000" pitchFamily="2" charset="0"/>
                          <a:ea typeface="Roboto" panose="02000000000000000000" pitchFamily="2" charset="0"/>
                        </a:rPr>
                        <a:t> were groups of Germanic invaders who established kingdoms in England after the Romans left</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Anglo-Saxons established seven kingdoms which eventually became five, then three. By ~AD 1000 England was united for the first time under one Anglo-Saxon king</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term 'Anglo-Saxon' refers more generally to the period of English history from AD 410 to 1066, and includes the history of people in England with lots of backgrounds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Place names in the UK today derive from Old English words used by Anglo-Saxons</a:t>
                      </a:r>
                    </a:p>
                    <a:p>
                      <a:pPr marL="72000" indent="-72000">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Sutton </a:t>
                      </a:r>
                      <a:r>
                        <a:rPr lang="en-US" sz="900" b="1" err="1">
                          <a:solidFill>
                            <a:schemeClr val="bg1"/>
                          </a:solidFill>
                          <a:latin typeface="Roboto" panose="02000000000000000000" pitchFamily="2" charset="0"/>
                          <a:ea typeface="Roboto" panose="02000000000000000000" pitchFamily="2" charset="0"/>
                        </a:rPr>
                        <a:t>Hoo</a:t>
                      </a:r>
                      <a:r>
                        <a:rPr lang="en-US" sz="900" b="1">
                          <a:solidFill>
                            <a:schemeClr val="bg1"/>
                          </a:solidFill>
                          <a:latin typeface="Roboto" panose="02000000000000000000" pitchFamily="2" charset="0"/>
                          <a:ea typeface="Roboto" panose="02000000000000000000" pitchFamily="2" charset="0"/>
                        </a:rPr>
                        <a:t> </a:t>
                      </a:r>
                      <a:r>
                        <a:rPr lang="en-US" sz="900">
                          <a:solidFill>
                            <a:schemeClr val="bg1"/>
                          </a:solidFill>
                          <a:latin typeface="Roboto" panose="02000000000000000000" pitchFamily="2" charset="0"/>
                          <a:ea typeface="Roboto" panose="02000000000000000000" pitchFamily="2" charset="0"/>
                        </a:rPr>
                        <a:t>was the burial site of an Anglo-Saxon king, discovered by </a:t>
                      </a:r>
                      <a:r>
                        <a:rPr lang="en-US" sz="900" b="1">
                          <a:solidFill>
                            <a:schemeClr val="bg1"/>
                          </a:solidFill>
                          <a:latin typeface="Roboto" panose="02000000000000000000" pitchFamily="2" charset="0"/>
                          <a:ea typeface="Roboto" panose="02000000000000000000" pitchFamily="2" charset="0"/>
                        </a:rPr>
                        <a:t>archeologists</a:t>
                      </a:r>
                      <a:r>
                        <a:rPr lang="en-US" sz="900">
                          <a:solidFill>
                            <a:schemeClr val="bg1"/>
                          </a:solidFill>
                          <a:latin typeface="Roboto" panose="02000000000000000000" pitchFamily="2" charset="0"/>
                          <a:ea typeface="Roboto" panose="02000000000000000000" pitchFamily="2" charset="0"/>
                        </a:rPr>
                        <a:t> in 1939</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Archaeological evidence reveals that the transition from Anglo-Saxon beliefs to </a:t>
                      </a:r>
                      <a:r>
                        <a:rPr lang="en-US" sz="900" b="1">
                          <a:solidFill>
                            <a:schemeClr val="bg1"/>
                          </a:solidFill>
                          <a:latin typeface="Roboto" panose="02000000000000000000" pitchFamily="2" charset="0"/>
                          <a:ea typeface="Roboto" panose="02000000000000000000" pitchFamily="2" charset="0"/>
                        </a:rPr>
                        <a:t>Christianity</a:t>
                      </a:r>
                      <a:r>
                        <a:rPr lang="en-US" sz="900">
                          <a:solidFill>
                            <a:schemeClr val="bg1"/>
                          </a:solidFill>
                          <a:latin typeface="Roboto" panose="02000000000000000000" pitchFamily="2" charset="0"/>
                          <a:ea typeface="Roboto" panose="02000000000000000000" pitchFamily="2" charset="0"/>
                        </a:rPr>
                        <a:t> was slow and complicated for individuals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Archaeological evidence reveals that the Anglo-Saxons were skilled craftsmen who </a:t>
                      </a:r>
                      <a:r>
                        <a:rPr lang="en-US" sz="900" b="1">
                          <a:solidFill>
                            <a:schemeClr val="bg1"/>
                          </a:solidFill>
                          <a:latin typeface="Roboto" panose="02000000000000000000" pitchFamily="2" charset="0"/>
                          <a:ea typeface="Roboto" panose="02000000000000000000" pitchFamily="2" charset="0"/>
                        </a:rPr>
                        <a:t>traded</a:t>
                      </a:r>
                      <a:r>
                        <a:rPr lang="en-US" sz="900">
                          <a:solidFill>
                            <a:schemeClr val="bg1"/>
                          </a:solidFill>
                          <a:latin typeface="Roboto" panose="02000000000000000000" pitchFamily="2" charset="0"/>
                          <a:ea typeface="Roboto" panose="02000000000000000000" pitchFamily="2" charset="0"/>
                        </a:rPr>
                        <a:t> with countries as far east as India and Sri Lanka</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items the king was buried with show he wanted to present himself as having </a:t>
                      </a:r>
                      <a:r>
                        <a:rPr lang="en-US" sz="900" b="1">
                          <a:solidFill>
                            <a:schemeClr val="bg1"/>
                          </a:solidFill>
                          <a:latin typeface="Roboto" panose="02000000000000000000" pitchFamily="2" charset="0"/>
                          <a:ea typeface="Roboto" panose="02000000000000000000" pitchFamily="2" charset="0"/>
                        </a:rPr>
                        <a:t>physical</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economic</a:t>
                      </a:r>
                      <a:r>
                        <a:rPr lang="en-US" sz="900">
                          <a:solidFill>
                            <a:schemeClr val="bg1"/>
                          </a:solidFill>
                          <a:latin typeface="Roboto" panose="02000000000000000000" pitchFamily="2" charset="0"/>
                          <a:ea typeface="Roboto" panose="02000000000000000000" pitchFamily="2" charset="0"/>
                        </a:rPr>
                        <a:t>, </a:t>
                      </a:r>
                      <a:r>
                        <a:rPr lang="en-US" sz="900" b="1">
                          <a:solidFill>
                            <a:schemeClr val="bg1"/>
                          </a:solidFill>
                          <a:latin typeface="Roboto" panose="02000000000000000000" pitchFamily="2" charset="0"/>
                          <a:ea typeface="Roboto" panose="02000000000000000000" pitchFamily="2" charset="0"/>
                        </a:rPr>
                        <a:t>intellectual</a:t>
                      </a:r>
                      <a:r>
                        <a:rPr lang="en-US" sz="900">
                          <a:solidFill>
                            <a:schemeClr val="bg1"/>
                          </a:solidFill>
                          <a:latin typeface="Roboto" panose="02000000000000000000" pitchFamily="2" charset="0"/>
                          <a:ea typeface="Roboto" panose="02000000000000000000" pitchFamily="2" charset="0"/>
                        </a:rPr>
                        <a:t> and </a:t>
                      </a:r>
                      <a:r>
                        <a:rPr lang="en-US" sz="900" b="1">
                          <a:solidFill>
                            <a:schemeClr val="bg1"/>
                          </a:solidFill>
                          <a:latin typeface="Roboto" panose="02000000000000000000" pitchFamily="2" charset="0"/>
                          <a:ea typeface="Roboto" panose="02000000000000000000" pitchFamily="2" charset="0"/>
                        </a:rPr>
                        <a:t>informal</a:t>
                      </a:r>
                      <a:r>
                        <a:rPr lang="en-US" sz="900">
                          <a:solidFill>
                            <a:schemeClr val="bg1"/>
                          </a:solidFill>
                          <a:latin typeface="Roboto" panose="02000000000000000000" pitchFamily="2" charset="0"/>
                          <a:ea typeface="Roboto" panose="02000000000000000000" pitchFamily="2" charset="0"/>
                        </a:rPr>
                        <a:t> power</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Hilda of Whitby was an important woman at the time, but her legacy has often been overlooked since</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Children had an important role to play in daily life and were expected to help with domestic jobs, tend to animals, and assist with farming</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working class was made up of peasants and serfs who were not slaves but had to work for their lord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were groups of people from Scandinavia who were most powerful in the 9</a:t>
                      </a:r>
                      <a:r>
                        <a:rPr lang="en-US" sz="900" baseline="30000">
                          <a:solidFill>
                            <a:schemeClr val="bg1"/>
                          </a:solidFill>
                          <a:latin typeface="Roboto" panose="02000000000000000000" pitchFamily="2" charset="0"/>
                          <a:ea typeface="Roboto" panose="02000000000000000000" pitchFamily="2" charset="0"/>
                        </a:rPr>
                        <a:t>th</a:t>
                      </a:r>
                      <a:r>
                        <a:rPr lang="en-US" sz="900">
                          <a:solidFill>
                            <a:schemeClr val="bg1"/>
                          </a:solidFill>
                          <a:latin typeface="Roboto" panose="02000000000000000000" pitchFamily="2" charset="0"/>
                          <a:ea typeface="Roboto" panose="02000000000000000000" pitchFamily="2" charset="0"/>
                        </a:rPr>
                        <a:t> and 10</a:t>
                      </a:r>
                      <a:r>
                        <a:rPr lang="en-US" sz="900" baseline="30000">
                          <a:solidFill>
                            <a:schemeClr val="bg1"/>
                          </a:solidFill>
                          <a:latin typeface="Roboto" panose="02000000000000000000" pitchFamily="2" charset="0"/>
                          <a:ea typeface="Roboto" panose="02000000000000000000" pitchFamily="2" charset="0"/>
                        </a:rPr>
                        <a:t>th</a:t>
                      </a:r>
                      <a:r>
                        <a:rPr lang="en-US" sz="900">
                          <a:solidFill>
                            <a:schemeClr val="bg1"/>
                          </a:solidFill>
                          <a:latin typeface="Roboto" panose="02000000000000000000" pitchFamily="2" charset="0"/>
                          <a:ea typeface="Roboto" panose="02000000000000000000" pitchFamily="2" charset="0"/>
                        </a:rPr>
                        <a:t> centuries  The Vikings invaded and settled in Anglo-Saxon lands and established, for a time, Danelaw alongside Anglo-Saxon kingdoms (Y6 </a:t>
                      </a:r>
                      <a:r>
                        <a:rPr lang="en-US" sz="900" err="1">
                          <a:solidFill>
                            <a:schemeClr val="bg1"/>
                          </a:solidFill>
                          <a:latin typeface="Roboto" panose="02000000000000000000" pitchFamily="2" charset="0"/>
                          <a:ea typeface="Roboto" panose="02000000000000000000" pitchFamily="2" charset="0"/>
                        </a:rPr>
                        <a:t>Spr</a:t>
                      </a:r>
                      <a:r>
                        <a:rPr lang="en-US" sz="90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Tree>
    <p:extLst>
      <p:ext uri="{BB962C8B-B14F-4D97-AF65-F5344CB8AC3E}">
        <p14:creationId xmlns:p14="http://schemas.microsoft.com/office/powerpoint/2010/main" val="2197006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Anglo-Saxons</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1100787823"/>
              </p:ext>
            </p:extLst>
          </p:nvPr>
        </p:nvGraphicFramePr>
        <p:xfrm>
          <a:off x="232410" y="908814"/>
          <a:ext cx="9180000" cy="463385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544470">
                  <a:extLst>
                    <a:ext uri="{9D8B030D-6E8A-4147-A177-3AD203B41FA5}">
                      <a16:colId xmlns:a16="http://schemas.microsoft.com/office/drawing/2014/main" val="247776695"/>
                    </a:ext>
                  </a:extLst>
                </a:gridCol>
                <a:gridCol w="3271520">
                  <a:extLst>
                    <a:ext uri="{9D8B030D-6E8A-4147-A177-3AD203B41FA5}">
                      <a16:colId xmlns:a16="http://schemas.microsoft.com/office/drawing/2014/main" val="3380293508"/>
                    </a:ext>
                  </a:extLst>
                </a:gridCol>
                <a:gridCol w="2148010">
                  <a:extLst>
                    <a:ext uri="{9D8B030D-6E8A-4147-A177-3AD203B41FA5}">
                      <a16:colId xmlns:a16="http://schemas.microsoft.com/office/drawing/2014/main" val="2902844172"/>
                    </a:ext>
                  </a:extLst>
                </a:gridCol>
              </a:tblGrid>
              <a:tr h="27716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98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Archaeology is the branch of history that deals with the remains of human life. Archaeologists study artefacts, </a:t>
                      </a:r>
                      <a:r>
                        <a:rPr lang="en-US" sz="900" b="0" err="1">
                          <a:solidFill>
                            <a:schemeClr val="bg1"/>
                          </a:solidFill>
                          <a:latin typeface="Roboto" panose="02000000000000000000" pitchFamily="2" charset="0"/>
                          <a:ea typeface="Roboto" panose="02000000000000000000" pitchFamily="2" charset="0"/>
                        </a:rPr>
                        <a:t>ecofacts</a:t>
                      </a:r>
                      <a:r>
                        <a:rPr lang="en-US" sz="900" b="0">
                          <a:solidFill>
                            <a:schemeClr val="bg1"/>
                          </a:solidFill>
                          <a:latin typeface="Roboto" panose="02000000000000000000" pitchFamily="2" charset="0"/>
                          <a:ea typeface="Roboto" panose="02000000000000000000" pitchFamily="2" charset="0"/>
                        </a:rPr>
                        <a:t> and features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There are limits to what historians can learn from any collection of sources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Historians cross-reference sources in order to build confidence (Y5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Describe historical periods and times using dates and as a given number of years ago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Recognise and use AD/BC and BCE/CE accurately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accent2"/>
                          </a:solidFill>
                          <a:latin typeface="Roboto" panose="02000000000000000000" pitchFamily="2" charset="0"/>
                          <a:ea typeface="Roboto" panose="02000000000000000000" pitchFamily="2" charset="0"/>
                        </a:rPr>
                        <a:t>Science: </a:t>
                      </a:r>
                      <a:r>
                        <a:rPr lang="en-US" sz="900" b="0">
                          <a:solidFill>
                            <a:schemeClr val="bg1"/>
                          </a:solidFill>
                          <a:latin typeface="Roboto" panose="02000000000000000000" pitchFamily="2" charset="0"/>
                          <a:ea typeface="Roboto" panose="02000000000000000000" pitchFamily="2" charset="0"/>
                        </a:rPr>
                        <a:t>There are four main stages of enquiry (A&amp;P, M&amp;O, R&amp;P, A&amp;E)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Archaeologists follow a similar process to scientists: Planning; Measuring &amp; Observing; Recording &amp; Presenting; </a:t>
                      </a:r>
                      <a:r>
                        <a:rPr lang="en-US" sz="900" b="0" err="1">
                          <a:solidFill>
                            <a:schemeClr val="bg1"/>
                          </a:solidFill>
                          <a:latin typeface="Roboto" panose="02000000000000000000" pitchFamily="2" charset="0"/>
                          <a:ea typeface="Roboto" panose="02000000000000000000" pitchFamily="2" charset="0"/>
                        </a:rPr>
                        <a:t>Analysing</a:t>
                      </a:r>
                      <a:r>
                        <a:rPr lang="en-US" sz="900" b="0">
                          <a:solidFill>
                            <a:schemeClr val="bg1"/>
                          </a:solidFill>
                          <a:latin typeface="Roboto" panose="02000000000000000000" pitchFamily="2" charset="0"/>
                          <a:ea typeface="Roboto" panose="02000000000000000000" pitchFamily="2" charset="0"/>
                        </a:rPr>
                        <a:t> &amp; Evaluating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755" indent="-71755" algn="l">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effectLst/>
                          <a:latin typeface="Roboto"/>
                          <a:ea typeface="Roboto"/>
                          <a:cs typeface="Times New Roman"/>
                        </a:rPr>
                        <a:t>There are limits to what historians can learn from any collection of sources (KS3)</a:t>
                      </a: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effectLst/>
                          <a:latin typeface="Roboto"/>
                          <a:ea typeface="Roboto"/>
                          <a:cs typeface="Times New Roman"/>
                        </a:rPr>
                        <a:t>Sources do not provide an objective account of what happened in history (KS3)</a:t>
                      </a: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effectLst/>
                          <a:latin typeface="Roboto"/>
                          <a:ea typeface="Roboto"/>
                          <a:cs typeface="Times New Roman"/>
                        </a:rPr>
                        <a:t>Begin by asking: who did the author intend it for (audience)? why was it made? To help think about the purpose of it (KS3)</a:t>
                      </a: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effectLst/>
                          <a:latin typeface="Roboto"/>
                          <a:ea typeface="Roboto"/>
                          <a:cs typeface="Times New Roman"/>
                        </a:rPr>
                        <a:t>Evidence needs to be understood in its context</a:t>
                      </a:r>
                      <a:r>
                        <a:rPr lang="en-US" sz="900" b="1">
                          <a:solidFill>
                            <a:schemeClr val="bg1"/>
                          </a:solidFill>
                          <a:effectLst/>
                          <a:latin typeface="Roboto"/>
                          <a:ea typeface="Roboto"/>
                          <a:cs typeface="Times New Roman"/>
                        </a:rPr>
                        <a:t> </a:t>
                      </a:r>
                      <a:r>
                        <a:rPr lang="en-US" sz="900" b="0">
                          <a:solidFill>
                            <a:schemeClr val="bg1"/>
                          </a:solidFill>
                          <a:effectLst/>
                          <a:latin typeface="Roboto"/>
                          <a:ea typeface="Roboto"/>
                          <a:cs typeface="Times New Roman"/>
                        </a:rPr>
                        <a:t>(KS3)</a:t>
                      </a:r>
                      <a:endParaRPr lang="en-US" sz="900" b="1">
                        <a:solidFill>
                          <a:schemeClr val="bg1"/>
                        </a:solidFill>
                        <a:effectLst/>
                        <a:latin typeface="Roboto"/>
                        <a:ea typeface="Roboto"/>
                        <a:cs typeface="Times New Roman"/>
                      </a:endParaRPr>
                    </a:p>
                    <a:p>
                      <a:pPr marL="71755" marR="0" lvl="0" indent="-7175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effectLst/>
                          <a:latin typeface="Roboto"/>
                          <a:ea typeface="Roboto"/>
                          <a:cs typeface="Times New Roman"/>
                        </a:rPr>
                        <a:t>Inferences are drawn from a range of evidence to create interpretations of the past (KS3)</a:t>
                      </a:r>
                    </a:p>
                    <a:p>
                      <a:pPr marL="71755" marR="0" lvl="0" indent="-71755"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endParaRPr lang="en-US" sz="900" b="0">
                        <a:solidFill>
                          <a:schemeClr val="bg1"/>
                        </a:solidFill>
                        <a:effectLst/>
                        <a:highlight>
                          <a:srgbClr val="FFFF00"/>
                        </a:highlight>
                        <a:latin typeface="Roboto"/>
                        <a:ea typeface="Roboto"/>
                        <a:cs typeface="Times New Roman"/>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368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The oral tradition – still the most dominant form of communication today – is the method of remembering and passing on all of the knowledge accumulated over thousands of generations by the spoken word (Y5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Official ‘belief systems’ may change quickly but, in practice, individuals’ beliefs did not change that quickly. (Y5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Power, empire &amp; democracy: </a:t>
                      </a:r>
                      <a:r>
                        <a:rPr lang="en-US" sz="900" b="0">
                          <a:solidFill>
                            <a:schemeClr val="bg1"/>
                          </a:solidFill>
                          <a:latin typeface="Roboto" panose="02000000000000000000" pitchFamily="2" charset="0"/>
                          <a:ea typeface="Roboto" panose="02000000000000000000" pitchFamily="2" charset="0"/>
                        </a:rPr>
                        <a:t>Boundaries can change over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People’s personal ‘belief systems’ can take on ideas from lots of places.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The achievements of women have often been undervalued in different societies in the past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Throughout history women have often faced different obstacles to achieving the same things as men (Y6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67902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Viking Age</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D5E3A737-1650-4A3D-8AE7-839968988A59}"/>
              </a:ext>
            </a:extLst>
          </p:cNvPr>
          <p:cNvGraphicFramePr>
            <a:graphicFrameLocks noGrp="1"/>
          </p:cNvGraphicFramePr>
          <p:nvPr>
            <p:extLst>
              <p:ext uri="{D42A27DB-BD31-4B8C-83A1-F6EECF244321}">
                <p14:modId xmlns:p14="http://schemas.microsoft.com/office/powerpoint/2010/main" val="1658871489"/>
              </p:ext>
            </p:extLst>
          </p:nvPr>
        </p:nvGraphicFramePr>
        <p:xfrm>
          <a:off x="232410" y="908814"/>
          <a:ext cx="9180000" cy="5224699"/>
        </p:xfrm>
        <a:graphic>
          <a:graphicData uri="http://schemas.openxmlformats.org/drawingml/2006/table">
            <a:tbl>
              <a:tblPr firstRow="1" bandRow="1">
                <a:tableStyleId>{5940675A-B579-460E-94D1-54222C63F5DA}</a:tableStyleId>
              </a:tblPr>
              <a:tblGrid>
                <a:gridCol w="291465">
                  <a:extLst>
                    <a:ext uri="{9D8B030D-6E8A-4147-A177-3AD203B41FA5}">
                      <a16:colId xmlns:a16="http://schemas.microsoft.com/office/drawing/2014/main" val="1014669821"/>
                    </a:ext>
                  </a:extLst>
                </a:gridCol>
                <a:gridCol w="2962845">
                  <a:extLst>
                    <a:ext uri="{9D8B030D-6E8A-4147-A177-3AD203B41FA5}">
                      <a16:colId xmlns:a16="http://schemas.microsoft.com/office/drawing/2014/main" val="247776695"/>
                    </a:ext>
                  </a:extLst>
                </a:gridCol>
                <a:gridCol w="2962845">
                  <a:extLst>
                    <a:ext uri="{9D8B030D-6E8A-4147-A177-3AD203B41FA5}">
                      <a16:colId xmlns:a16="http://schemas.microsoft.com/office/drawing/2014/main" val="3380293508"/>
                    </a:ext>
                  </a:extLst>
                </a:gridCol>
                <a:gridCol w="2962845">
                  <a:extLst>
                    <a:ext uri="{9D8B030D-6E8A-4147-A177-3AD203B41FA5}">
                      <a16:colId xmlns:a16="http://schemas.microsoft.com/office/drawing/2014/main" val="2902844172"/>
                    </a:ext>
                  </a:extLst>
                </a:gridCol>
              </a:tblGrid>
              <a:tr h="253243">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4971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The seas that surround the UK are the North Sea, the Irish Sea and the English Channel (Y2)</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Grave goods suggest that people believed in an afterlife (Y3)</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Democracy is a system of government where everyone has a say (Y3)</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Ancient Egyptians (Y3), the Ancient Greeks (Y3), Ancient Maya (Y4) and the Romans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 believed in multiple gods</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Romans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 and the Anglo-Saxons (Y6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 gradually converted to Christianity</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Slavery is a system where people are owned by other people. Slaves are forced to work for no money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Trade is the process of buying and selling goods (Y5)</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Trade has become increasingly global (Y5)</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Anglo-Saxons established seven kingdoms which eventually became five, then three. By ~AD 1000 England was united for the first time under one Anglo-Saxon king (Y6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Migration is the process of moving from one place to another. It does not have to be between countries, but where it is it is called immigration (in) or emigration (out) (Y6)</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People migrate because of push and pull factors  (Y6)</a:t>
                      </a:r>
                    </a:p>
                    <a:p>
                      <a:pPr marL="72000" indent="-72000">
                        <a:lnSpc>
                          <a:spcPct val="100000"/>
                        </a:lnSpc>
                        <a:spcAft>
                          <a:spcPts val="200"/>
                        </a:spcAft>
                        <a:buFont typeface="Arial" panose="020B0604020202020204" pitchFamily="34" charset="0"/>
                        <a:buChar char="•"/>
                      </a:pPr>
                      <a:r>
                        <a:rPr lang="en-US" sz="900" b="1">
                          <a:solidFill>
                            <a:schemeClr val="accent1"/>
                          </a:solidFill>
                          <a:latin typeface="Roboto" panose="02000000000000000000" pitchFamily="2" charset="0"/>
                          <a:ea typeface="Roboto" panose="02000000000000000000" pitchFamily="2" charset="0"/>
                        </a:rPr>
                        <a:t>Geography: </a:t>
                      </a:r>
                      <a:r>
                        <a:rPr lang="en-US" sz="900" b="0">
                          <a:solidFill>
                            <a:schemeClr val="bg1"/>
                          </a:solidFill>
                          <a:latin typeface="Roboto" panose="02000000000000000000" pitchFamily="2" charset="0"/>
                          <a:ea typeface="Roboto" panose="02000000000000000000" pitchFamily="2" charset="0"/>
                        </a:rPr>
                        <a:t>Voluntary migration usually happens because of economic or social factors (Y6)</a:t>
                      </a:r>
                    </a:p>
                    <a:p>
                      <a:pPr marL="72000" indent="-72000">
                        <a:lnSpc>
                          <a:spcPct val="100000"/>
                        </a:lnSpc>
                        <a:spcAft>
                          <a:spcPts val="200"/>
                        </a:spcAft>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were groups of people from Scandinavia who were most active in 9th and 10th centuries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were successful sailors and sailed in longships as far as North America.</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In Scandinavia, Vikings lived in longhouses, in communities of farmers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Some Vikings </a:t>
                      </a:r>
                      <a:r>
                        <a:rPr lang="en-US" sz="900" err="1">
                          <a:solidFill>
                            <a:schemeClr val="bg1"/>
                          </a:solidFill>
                          <a:latin typeface="Roboto" panose="02000000000000000000" pitchFamily="2" charset="0"/>
                          <a:ea typeface="Roboto" panose="02000000000000000000" pitchFamily="2" charset="0"/>
                        </a:rPr>
                        <a:t>organised</a:t>
                      </a:r>
                      <a:r>
                        <a:rPr lang="en-US" sz="900">
                          <a:solidFill>
                            <a:schemeClr val="bg1"/>
                          </a:solidFill>
                          <a:latin typeface="Roboto" panose="02000000000000000000" pitchFamily="2" charset="0"/>
                          <a:ea typeface="Roboto" panose="02000000000000000000" pitchFamily="2" charset="0"/>
                        </a:rPr>
                        <a:t> themselves in ways that had democratic features (such as things)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believed in </a:t>
                      </a:r>
                      <a:r>
                        <a:rPr lang="en-US" sz="900" b="1">
                          <a:solidFill>
                            <a:schemeClr val="bg1"/>
                          </a:solidFill>
                          <a:latin typeface="Roboto" panose="02000000000000000000" pitchFamily="2" charset="0"/>
                          <a:ea typeface="Roboto" panose="02000000000000000000" pitchFamily="2" charset="0"/>
                        </a:rPr>
                        <a:t>multiple gods</a:t>
                      </a:r>
                      <a:r>
                        <a:rPr lang="en-US" sz="900">
                          <a:solidFill>
                            <a:schemeClr val="bg1"/>
                          </a:solidFill>
                          <a:latin typeface="Roboto" panose="02000000000000000000" pitchFamily="2" charset="0"/>
                          <a:ea typeface="Roboto" panose="02000000000000000000" pitchFamily="2" charset="0"/>
                        </a:rPr>
                        <a:t>, like Odin, Thor and Loki</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believed in an </a:t>
                      </a:r>
                      <a:r>
                        <a:rPr lang="en-US" sz="900" b="1">
                          <a:solidFill>
                            <a:schemeClr val="bg1"/>
                          </a:solidFill>
                          <a:latin typeface="Roboto" panose="02000000000000000000" pitchFamily="2" charset="0"/>
                          <a:ea typeface="Roboto" panose="02000000000000000000" pitchFamily="2" charset="0"/>
                        </a:rPr>
                        <a:t>afterlife</a:t>
                      </a:r>
                      <a:r>
                        <a:rPr lang="en-US" sz="900">
                          <a:solidFill>
                            <a:schemeClr val="bg1"/>
                          </a:solidFill>
                          <a:latin typeface="Roboto" panose="02000000000000000000" pitchFamily="2" charset="0"/>
                          <a:ea typeface="Roboto" panose="02000000000000000000" pitchFamily="2" charset="0"/>
                        </a:rPr>
                        <a:t> called Valhalla, which had an end</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gradually converted to Christianity</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made and </a:t>
                      </a:r>
                      <a:r>
                        <a:rPr lang="en-US" sz="900" b="1">
                          <a:solidFill>
                            <a:schemeClr val="bg1"/>
                          </a:solidFill>
                          <a:latin typeface="Roboto" panose="02000000000000000000" pitchFamily="2" charset="0"/>
                          <a:ea typeface="Roboto" panose="02000000000000000000" pitchFamily="2" charset="0"/>
                        </a:rPr>
                        <a:t>traded</a:t>
                      </a:r>
                      <a:r>
                        <a:rPr lang="en-US" sz="900">
                          <a:solidFill>
                            <a:schemeClr val="bg1"/>
                          </a:solidFill>
                          <a:latin typeface="Roboto" panose="02000000000000000000" pitchFamily="2" charset="0"/>
                          <a:ea typeface="Roboto" panose="02000000000000000000" pitchFamily="2" charset="0"/>
                        </a:rPr>
                        <a:t> goods across Europe and beyond</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participated in a </a:t>
                      </a:r>
                      <a:r>
                        <a:rPr lang="en-US" sz="900" b="1">
                          <a:solidFill>
                            <a:schemeClr val="bg1"/>
                          </a:solidFill>
                          <a:latin typeface="Roboto" panose="02000000000000000000" pitchFamily="2" charset="0"/>
                          <a:ea typeface="Roboto" panose="02000000000000000000" pitchFamily="2" charset="0"/>
                        </a:rPr>
                        <a:t>slave trade</a:t>
                      </a:r>
                      <a:endParaRPr lang="en-US" sz="900">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first raided monasteries England in 793 because they were rich and easy targets</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Vikings began to settle in the 850s and tried to conquer England in 865. Danelaw was established in 878 and lasted until 974</a:t>
                      </a:r>
                    </a:p>
                    <a:p>
                      <a:pPr marL="72000" indent="-72000">
                        <a:lnSpc>
                          <a:spcPct val="100000"/>
                        </a:lnSpc>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England had three Viking kings 1013-1042</a:t>
                      </a:r>
                      <a:endParaRPr lang="en-US" sz="900" b="1">
                        <a:solidFill>
                          <a:schemeClr val="bg1"/>
                        </a:solidFill>
                        <a:latin typeface="Roboto" panose="02000000000000000000" pitchFamily="2" charset="0"/>
                        <a:ea typeface="Roboto" panose="02000000000000000000" pitchFamily="2" charset="0"/>
                      </a:endParaRP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Vikings occupy a significant place in our popular culture, and there have been many different </a:t>
                      </a:r>
                      <a:r>
                        <a:rPr lang="en-US" sz="900" b="1">
                          <a:solidFill>
                            <a:schemeClr val="bg1"/>
                          </a:solidFill>
                          <a:latin typeface="Roboto" panose="02000000000000000000" pitchFamily="2" charset="0"/>
                          <a:ea typeface="Roboto" panose="02000000000000000000" pitchFamily="2" charset="0"/>
                        </a:rPr>
                        <a:t>representations</a:t>
                      </a:r>
                      <a:r>
                        <a:rPr lang="en-US" sz="900">
                          <a:solidFill>
                            <a:schemeClr val="bg1"/>
                          </a:solidFill>
                          <a:latin typeface="Roboto" panose="02000000000000000000" pitchFamily="2" charset="0"/>
                          <a:ea typeface="Roboto" panose="02000000000000000000" pitchFamily="2" charset="0"/>
                        </a:rPr>
                        <a:t> of them over the years</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Vikings could be presented as violent warriors or noble explorers, depending on who was writing and when</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Women had some opportunities for education and power, but some parts of life were still inaccessible to them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900" dirty="0">
                          <a:solidFill>
                            <a:schemeClr val="bg1"/>
                          </a:solidFill>
                          <a:latin typeface="Roboto" panose="02000000000000000000" pitchFamily="2" charset="0"/>
                          <a:ea typeface="Roboto" panose="02000000000000000000" pitchFamily="2" charset="0"/>
                        </a:rPr>
                        <a:t>The transatlantic slave trade was one of the big building blocks of the British Empire (Y6 Sum)</a:t>
                      </a:r>
                    </a:p>
                    <a:p>
                      <a:pPr marL="72000" indent="-72000">
                        <a:lnSpc>
                          <a:spcPct val="100000"/>
                        </a:lnSpc>
                        <a:spcAft>
                          <a:spcPts val="200"/>
                        </a:spcAft>
                        <a:buFont typeface="Arial" panose="020B0604020202020204" pitchFamily="34" charset="0"/>
                        <a:buChar char="•"/>
                      </a:pPr>
                      <a:r>
                        <a:rPr lang="en-GB" sz="900" b="0" kern="1200" dirty="0">
                          <a:solidFill>
                            <a:schemeClr val="bg1"/>
                          </a:solidFill>
                          <a:effectLst/>
                          <a:latin typeface="Roboto"/>
                          <a:ea typeface="Roboto"/>
                          <a:cs typeface="Roboto"/>
                        </a:rPr>
                        <a:t>Harald Hardrada was the king of Norway and a powerful Viking warrior who claimed that England still belonged to the Vikings as it had since the rule of King Canute and so be believed it should return to Viking rule. </a:t>
                      </a:r>
                      <a:r>
                        <a:rPr lang="en-US" sz="900" dirty="0">
                          <a:solidFill>
                            <a:schemeClr val="bg1"/>
                          </a:solidFill>
                          <a:latin typeface="Roboto" panose="02000000000000000000" pitchFamily="2" charset="0"/>
                          <a:ea typeface="Roboto" panose="02000000000000000000" pitchFamily="2" charset="0"/>
                        </a:rPr>
                        <a:t>(KS3)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Tree>
    <p:extLst>
      <p:ext uri="{BB962C8B-B14F-4D97-AF65-F5344CB8AC3E}">
        <p14:creationId xmlns:p14="http://schemas.microsoft.com/office/powerpoint/2010/main" val="1963574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European History:</a:t>
            </a:r>
            <a:r>
              <a:rPr lang="en-US" sz="1600">
                <a:ln w="12700">
                  <a:solidFill>
                    <a:schemeClr val="accent1"/>
                  </a:solidFill>
                </a:ln>
                <a:solidFill>
                  <a:schemeClr val="accent1"/>
                </a:solidFill>
                <a:latin typeface="United Curriculum" pitchFamily="2" charset="0"/>
              </a:rPr>
              <a:t> Viking Age</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D5E3A737-1650-4A3D-8AE7-839968988A59}"/>
              </a:ext>
            </a:extLst>
          </p:cNvPr>
          <p:cNvGraphicFramePr>
            <a:graphicFrameLocks noGrp="1"/>
          </p:cNvGraphicFramePr>
          <p:nvPr>
            <p:extLst>
              <p:ext uri="{D42A27DB-BD31-4B8C-83A1-F6EECF244321}">
                <p14:modId xmlns:p14="http://schemas.microsoft.com/office/powerpoint/2010/main" val="762234282"/>
              </p:ext>
            </p:extLst>
          </p:nvPr>
        </p:nvGraphicFramePr>
        <p:xfrm>
          <a:off x="232410" y="908814"/>
          <a:ext cx="9180000" cy="3543386"/>
        </p:xfrm>
        <a:graphic>
          <a:graphicData uri="http://schemas.openxmlformats.org/drawingml/2006/table">
            <a:tbl>
              <a:tblPr firstRow="1" bandRow="1">
                <a:tableStyleId>{5940675A-B579-460E-94D1-54222C63F5DA}</a:tableStyleId>
              </a:tblPr>
              <a:tblGrid>
                <a:gridCol w="291465">
                  <a:extLst>
                    <a:ext uri="{9D8B030D-6E8A-4147-A177-3AD203B41FA5}">
                      <a16:colId xmlns:a16="http://schemas.microsoft.com/office/drawing/2014/main" val="1014669821"/>
                    </a:ext>
                  </a:extLst>
                </a:gridCol>
                <a:gridCol w="2962845">
                  <a:extLst>
                    <a:ext uri="{9D8B030D-6E8A-4147-A177-3AD203B41FA5}">
                      <a16:colId xmlns:a16="http://schemas.microsoft.com/office/drawing/2014/main" val="247776695"/>
                    </a:ext>
                  </a:extLst>
                </a:gridCol>
                <a:gridCol w="2962845">
                  <a:extLst>
                    <a:ext uri="{9D8B030D-6E8A-4147-A177-3AD203B41FA5}">
                      <a16:colId xmlns:a16="http://schemas.microsoft.com/office/drawing/2014/main" val="3380293508"/>
                    </a:ext>
                  </a:extLst>
                </a:gridCol>
                <a:gridCol w="2962845">
                  <a:extLst>
                    <a:ext uri="{9D8B030D-6E8A-4147-A177-3AD203B41FA5}">
                      <a16:colId xmlns:a16="http://schemas.microsoft.com/office/drawing/2014/main" val="2902844172"/>
                    </a:ext>
                  </a:extLst>
                </a:gridCol>
              </a:tblGrid>
              <a:tr h="25044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492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Causation</a:t>
                      </a:r>
                      <a:r>
                        <a:rPr lang="en-US" sz="900" b="0">
                          <a:solidFill>
                            <a:schemeClr val="bg1"/>
                          </a:solidFill>
                          <a:latin typeface="Roboto" panose="02000000000000000000" pitchFamily="2" charset="0"/>
                          <a:ea typeface="Roboto" panose="02000000000000000000" pitchFamily="2" charset="0"/>
                        </a:rPr>
                        <a:t>: Historians can argue that one cause is more important than another (Y5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Sources do not always provide an objective account of what happened in history; historians need to consider the author and purpose and analyse it critically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a:t>
                      </a:r>
                      <a:r>
                        <a:rPr lang="en-US" sz="900" b="0">
                          <a:solidFill>
                            <a:schemeClr val="bg1"/>
                          </a:solidFill>
                          <a:latin typeface="Roboto" panose="02000000000000000000" pitchFamily="2" charset="0"/>
                          <a:ea typeface="Roboto" panose="02000000000000000000" pitchFamily="2" charset="0"/>
                        </a:rPr>
                        <a:t>: Historians cross-reference sources in order to build confidence (Y5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Similarity &amp; difference</a:t>
                      </a:r>
                      <a:r>
                        <a:rPr lang="en-US" sz="900" b="0">
                          <a:solidFill>
                            <a:schemeClr val="bg1"/>
                          </a:solidFill>
                          <a:latin typeface="Roboto" panose="02000000000000000000" pitchFamily="2" charset="0"/>
                          <a:ea typeface="Roboto" panose="02000000000000000000" pitchFamily="2" charset="0"/>
                        </a:rPr>
                        <a:t>: Historians should </a:t>
                      </a:r>
                      <a:r>
                        <a:rPr lang="en-US" sz="900" b="0" err="1">
                          <a:solidFill>
                            <a:schemeClr val="bg1"/>
                          </a:solidFill>
                          <a:latin typeface="Roboto" panose="02000000000000000000" pitchFamily="2" charset="0"/>
                          <a:ea typeface="Roboto" panose="02000000000000000000" pitchFamily="2" charset="0"/>
                        </a:rPr>
                        <a:t>recognise</a:t>
                      </a:r>
                      <a:r>
                        <a:rPr lang="en-US" sz="900" b="0">
                          <a:solidFill>
                            <a:schemeClr val="bg1"/>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Causation</a:t>
                      </a:r>
                      <a:r>
                        <a:rPr lang="en-US" sz="900" b="0">
                          <a:solidFill>
                            <a:schemeClr val="bg1"/>
                          </a:solidFill>
                          <a:latin typeface="Roboto" panose="02000000000000000000" pitchFamily="2" charset="0"/>
                          <a:ea typeface="Roboto" panose="02000000000000000000" pitchFamily="2" charset="0"/>
                        </a:rPr>
                        <a:t>: Historians interpret primary and secondary sources and build arguments to explain the causes of events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a:t>
                      </a: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Causation: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causes have different levels of influence (KS3)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Causation: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will argue for one cause over another using a criteria (KS3)</a:t>
                      </a: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identify and analyse examples of resistance to change (Y6 Sum)</a:t>
                      </a: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361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Power, empire &amp; democracy: </a:t>
                      </a:r>
                      <a:r>
                        <a:rPr lang="en-US" sz="900" b="0">
                          <a:solidFill>
                            <a:schemeClr val="bg1"/>
                          </a:solidFill>
                          <a:latin typeface="Roboto" panose="02000000000000000000" pitchFamily="2" charset="0"/>
                          <a:ea typeface="Roboto" panose="02000000000000000000" pitchFamily="2" charset="0"/>
                        </a:rPr>
                        <a:t>Democracies and autocracies</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(Y3 and Y5)</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Systems of slavery have existed in communities and civilisations across the world for a long time. Slaves could be taken from different communities based on their wealth (Y5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The achievements of women have often been undervalued in different societies in the past (Y6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Power, empire &amp; democracy: </a:t>
                      </a:r>
                      <a:r>
                        <a:rPr lang="en-US" sz="900" b="0">
                          <a:solidFill>
                            <a:schemeClr val="bg1"/>
                          </a:solidFill>
                          <a:latin typeface="Roboto" panose="02000000000000000000" pitchFamily="2" charset="0"/>
                          <a:ea typeface="Roboto" panose="02000000000000000000" pitchFamily="2" charset="0"/>
                        </a:rPr>
                        <a:t>Some places </a:t>
                      </a:r>
                      <a:r>
                        <a:rPr lang="en-US" sz="900" b="0" err="1">
                          <a:solidFill>
                            <a:schemeClr val="bg1"/>
                          </a:solidFill>
                          <a:latin typeface="Roboto" panose="02000000000000000000" pitchFamily="2" charset="0"/>
                          <a:ea typeface="Roboto" panose="02000000000000000000" pitchFamily="2" charset="0"/>
                        </a:rPr>
                        <a:t>organise</a:t>
                      </a:r>
                      <a:r>
                        <a:rPr lang="en-US" sz="900" b="0">
                          <a:solidFill>
                            <a:schemeClr val="bg1"/>
                          </a:solidFill>
                          <a:latin typeface="Roboto" panose="02000000000000000000" pitchFamily="2" charset="0"/>
                          <a:ea typeface="Roboto" panose="02000000000000000000" pitchFamily="2" charset="0"/>
                        </a:rPr>
                        <a:t> themselves in ways that have autocratic and democratic features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Slaves could be taken from different communities based on their race, ethnicity or gender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Community &amp; family: </a:t>
                      </a:r>
                      <a:r>
                        <a:rPr lang="en-US" sz="900" b="0">
                          <a:solidFill>
                            <a:schemeClr val="bg1"/>
                          </a:solidFill>
                          <a:latin typeface="Roboto" panose="02000000000000000000" pitchFamily="2" charset="0"/>
                          <a:ea typeface="Roboto" panose="02000000000000000000" pitchFamily="2" charset="0"/>
                        </a:rPr>
                        <a:t>Throughout history women have often faced different obstacles to achieving the same things as men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dirty="0">
                          <a:solidFill>
                            <a:schemeClr val="bg1"/>
                          </a:solidFill>
                          <a:latin typeface="Roboto" panose="02000000000000000000" pitchFamily="2" charset="0"/>
                          <a:ea typeface="Roboto" panose="02000000000000000000" pitchFamily="2" charset="0"/>
                        </a:rPr>
                        <a:t>Pupils will build, deepen and widen their knowledge of </a:t>
                      </a:r>
                      <a:r>
                        <a:rPr lang="en-US" sz="900" b="0" dirty="0">
                          <a:solidFill>
                            <a:schemeClr val="bg1"/>
                          </a:solidFill>
                          <a:latin typeface="Roboto" panose="02000000000000000000" pitchFamily="2" charset="0"/>
                          <a:ea typeface="Roboto" panose="02000000000000000000" pitchFamily="2" charset="0"/>
                        </a:rPr>
                        <a:t>slavery, abolition, colonization and so forth (KS3)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40839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372463" y="234233"/>
            <a:ext cx="4671203"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Global History: </a:t>
            </a:r>
            <a:r>
              <a:rPr lang="en-US" sz="1600">
                <a:ln w="12700">
                  <a:solidFill>
                    <a:schemeClr val="accent1"/>
                  </a:solidFill>
                </a:ln>
                <a:solidFill>
                  <a:schemeClr val="accent1"/>
                </a:solidFill>
                <a:latin typeface="United Curriculum" pitchFamily="2" charset="0"/>
              </a:rPr>
              <a:t>Power, empire and democracy</a:t>
            </a:r>
            <a:endParaRPr lang="en-GB" sz="1600">
              <a:ln w="12700">
                <a:solidFill>
                  <a:schemeClr val="accent1"/>
                </a:solidFill>
              </a:ln>
              <a:solidFill>
                <a:schemeClr val="accent1"/>
              </a:solidFill>
              <a:latin typeface="United Curriculum" pitchFamily="2" charset="0"/>
            </a:endParaRPr>
          </a:p>
        </p:txBody>
      </p:sp>
      <p:graphicFrame>
        <p:nvGraphicFramePr>
          <p:cNvPr id="8" name="Table 25">
            <a:extLst>
              <a:ext uri="{FF2B5EF4-FFF2-40B4-BE49-F238E27FC236}">
                <a16:creationId xmlns:a16="http://schemas.microsoft.com/office/drawing/2014/main" id="{41C20877-59CE-479A-AB47-713EA542C594}"/>
              </a:ext>
            </a:extLst>
          </p:cNvPr>
          <p:cNvGraphicFramePr>
            <a:graphicFrameLocks noGrp="1"/>
          </p:cNvGraphicFramePr>
          <p:nvPr>
            <p:extLst>
              <p:ext uri="{D42A27DB-BD31-4B8C-83A1-F6EECF244321}">
                <p14:modId xmlns:p14="http://schemas.microsoft.com/office/powerpoint/2010/main" val="1328166371"/>
              </p:ext>
            </p:extLst>
          </p:nvPr>
        </p:nvGraphicFramePr>
        <p:xfrm>
          <a:off x="232410" y="827333"/>
          <a:ext cx="9180000" cy="5466655"/>
        </p:xfrm>
        <a:graphic>
          <a:graphicData uri="http://schemas.openxmlformats.org/drawingml/2006/table">
            <a:tbl>
              <a:tblPr firstRow="1" bandRow="1">
                <a:tableStyleId>{5940675A-B579-460E-94D1-54222C63F5DA}</a:tableStyleId>
              </a:tblPr>
              <a:tblGrid>
                <a:gridCol w="300990">
                  <a:extLst>
                    <a:ext uri="{9D8B030D-6E8A-4147-A177-3AD203B41FA5}">
                      <a16:colId xmlns:a16="http://schemas.microsoft.com/office/drawing/2014/main" val="1014669821"/>
                    </a:ext>
                  </a:extLst>
                </a:gridCol>
                <a:gridCol w="2959670">
                  <a:extLst>
                    <a:ext uri="{9D8B030D-6E8A-4147-A177-3AD203B41FA5}">
                      <a16:colId xmlns:a16="http://schemas.microsoft.com/office/drawing/2014/main" val="247776695"/>
                    </a:ext>
                  </a:extLst>
                </a:gridCol>
                <a:gridCol w="2959670">
                  <a:extLst>
                    <a:ext uri="{9D8B030D-6E8A-4147-A177-3AD203B41FA5}">
                      <a16:colId xmlns:a16="http://schemas.microsoft.com/office/drawing/2014/main" val="3380293508"/>
                    </a:ext>
                  </a:extLst>
                </a:gridCol>
                <a:gridCol w="2959670">
                  <a:extLst>
                    <a:ext uri="{9D8B030D-6E8A-4147-A177-3AD203B41FA5}">
                      <a16:colId xmlns:a16="http://schemas.microsoft.com/office/drawing/2014/main" val="2902844172"/>
                    </a:ext>
                  </a:extLst>
                </a:gridCol>
              </a:tblGrid>
              <a:tr h="21677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3038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There are seven continents in the world, six of which people live on (Y1)</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An empire is a group of countries or places ruled by one person (Y3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Indigenous (native) people are the first people who lived in the place, and the generations of people who came after (Y4)</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Slavery is a system where people are owned by other people. Slaves are forced to work for no money (Y5 </a:t>
                      </a:r>
                      <a:r>
                        <a:rPr lang="en-US" sz="840" err="1">
                          <a:solidFill>
                            <a:schemeClr val="bg1"/>
                          </a:solidFill>
                          <a:latin typeface="Roboto" panose="02000000000000000000" pitchFamily="2" charset="0"/>
                          <a:ea typeface="Roboto" panose="02000000000000000000" pitchFamily="2" charset="0"/>
                        </a:rPr>
                        <a:t>Aut</a:t>
                      </a:r>
                      <a:r>
                        <a:rPr lang="en-US" sz="84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Drivers of power can be </a:t>
                      </a:r>
                      <a:r>
                        <a:rPr lang="en-US" sz="840" err="1">
                          <a:solidFill>
                            <a:schemeClr val="bg1"/>
                          </a:solidFill>
                          <a:latin typeface="Roboto" panose="02000000000000000000" pitchFamily="2" charset="0"/>
                          <a:ea typeface="Roboto" panose="02000000000000000000" pitchFamily="2" charset="0"/>
                        </a:rPr>
                        <a:t>categorised</a:t>
                      </a:r>
                      <a:r>
                        <a:rPr lang="en-US" sz="840">
                          <a:solidFill>
                            <a:schemeClr val="bg1"/>
                          </a:solidFill>
                          <a:latin typeface="Roboto" panose="02000000000000000000" pitchFamily="2" charset="0"/>
                          <a:ea typeface="Roboto" panose="02000000000000000000" pitchFamily="2" charset="0"/>
                        </a:rPr>
                        <a:t> into institutional, economic, physical, intellectual and informal (Y5 </a:t>
                      </a:r>
                      <a:r>
                        <a:rPr lang="en-US" sz="840" err="1">
                          <a:solidFill>
                            <a:schemeClr val="bg1"/>
                          </a:solidFill>
                          <a:latin typeface="Roboto" panose="02000000000000000000" pitchFamily="2" charset="0"/>
                          <a:ea typeface="Roboto" panose="02000000000000000000" pitchFamily="2" charset="0"/>
                        </a:rPr>
                        <a:t>Spr</a:t>
                      </a:r>
                      <a:r>
                        <a:rPr lang="en-US" sz="84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40" b="1">
                          <a:solidFill>
                            <a:schemeClr val="accent1"/>
                          </a:solidFill>
                          <a:latin typeface="Roboto" panose="02000000000000000000" pitchFamily="2" charset="0"/>
                          <a:ea typeface="Roboto" panose="02000000000000000000" pitchFamily="2" charset="0"/>
                        </a:rPr>
                        <a:t>Geography: </a:t>
                      </a:r>
                      <a:r>
                        <a:rPr lang="en-US" sz="840">
                          <a:solidFill>
                            <a:schemeClr val="bg1"/>
                          </a:solidFill>
                          <a:latin typeface="Roboto" panose="02000000000000000000" pitchFamily="2" charset="0"/>
                          <a:ea typeface="Roboto" panose="02000000000000000000" pitchFamily="2" charset="0"/>
                        </a:rPr>
                        <a:t>Migration is the process of moving from one place to another. It does not have to be between countries, but where it is it is called immigration (in) or emigration (out). People migrate because of push and pull factor (Y6)</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Empire grew from the sixteenth century and, at its peak in 1919, covered a quarter of the world's land</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Empire forcefully </a:t>
                      </a:r>
                      <a:r>
                        <a:rPr lang="en-US" sz="840" err="1">
                          <a:solidFill>
                            <a:schemeClr val="bg1"/>
                          </a:solidFill>
                          <a:latin typeface="Roboto" panose="02000000000000000000" pitchFamily="2" charset="0"/>
                          <a:ea typeface="Roboto" panose="02000000000000000000" pitchFamily="2" charset="0"/>
                        </a:rPr>
                        <a:t>colonised</a:t>
                      </a:r>
                      <a:r>
                        <a:rPr lang="en-US" sz="840">
                          <a:solidFill>
                            <a:schemeClr val="bg1"/>
                          </a:solidFill>
                          <a:latin typeface="Roboto" panose="02000000000000000000" pitchFamily="2" charset="0"/>
                          <a:ea typeface="Roboto" panose="02000000000000000000" pitchFamily="2" charset="0"/>
                        </a:rPr>
                        <a:t> places around the world and substantially changed the lives of many of the people it </a:t>
                      </a:r>
                      <a:r>
                        <a:rPr lang="en-US" sz="840" b="1" err="1">
                          <a:solidFill>
                            <a:schemeClr val="bg1"/>
                          </a:solidFill>
                          <a:latin typeface="Roboto" panose="02000000000000000000" pitchFamily="2" charset="0"/>
                          <a:ea typeface="Roboto" panose="02000000000000000000" pitchFamily="2" charset="0"/>
                        </a:rPr>
                        <a:t>colonised</a:t>
                      </a:r>
                      <a:endParaRPr lang="en-US" sz="84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maintained control of its colonies with </a:t>
                      </a:r>
                      <a:r>
                        <a:rPr lang="en-US" sz="840" b="1">
                          <a:solidFill>
                            <a:schemeClr val="bg1"/>
                          </a:solidFill>
                          <a:latin typeface="Roboto" panose="02000000000000000000" pitchFamily="2" charset="0"/>
                          <a:ea typeface="Roboto" panose="02000000000000000000" pitchFamily="2" charset="0"/>
                        </a:rPr>
                        <a:t>physical</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economic</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institutional</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intellectual</a:t>
                      </a:r>
                      <a:r>
                        <a:rPr lang="en-US" sz="840">
                          <a:solidFill>
                            <a:schemeClr val="bg1"/>
                          </a:solidFill>
                          <a:latin typeface="Roboto" panose="02000000000000000000" pitchFamily="2" charset="0"/>
                          <a:ea typeface="Roboto" panose="02000000000000000000" pitchFamily="2" charset="0"/>
                        </a:rPr>
                        <a:t> and </a:t>
                      </a:r>
                      <a:r>
                        <a:rPr lang="en-US" sz="840" b="1">
                          <a:solidFill>
                            <a:schemeClr val="bg1"/>
                          </a:solidFill>
                          <a:latin typeface="Roboto" panose="02000000000000000000" pitchFamily="2" charset="0"/>
                          <a:ea typeface="Roboto" panose="02000000000000000000" pitchFamily="2" charset="0"/>
                        </a:rPr>
                        <a:t>informal</a:t>
                      </a:r>
                      <a:r>
                        <a:rPr lang="en-US" sz="840">
                          <a:solidFill>
                            <a:schemeClr val="bg1"/>
                          </a:solidFill>
                          <a:latin typeface="Roboto" panose="02000000000000000000" pitchFamily="2" charset="0"/>
                          <a:ea typeface="Roboto" panose="02000000000000000000" pitchFamily="2" charset="0"/>
                        </a:rPr>
                        <a:t> power (case studies of India and South Africa)</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British Empire declined after the world wars, and countries such as India and Kenya gained </a:t>
                      </a:r>
                      <a:r>
                        <a:rPr lang="en-US" sz="840" b="1">
                          <a:solidFill>
                            <a:schemeClr val="bg1"/>
                          </a:solidFill>
                          <a:latin typeface="Roboto" panose="02000000000000000000" pitchFamily="2" charset="0"/>
                          <a:ea typeface="Roboto" panose="02000000000000000000" pitchFamily="2" charset="0"/>
                        </a:rPr>
                        <a:t>independence</a:t>
                      </a:r>
                      <a:r>
                        <a:rPr lang="en-US" sz="840">
                          <a:solidFill>
                            <a:schemeClr val="bg1"/>
                          </a:solidFill>
                          <a:latin typeface="Roboto" panose="02000000000000000000" pitchFamily="2" charset="0"/>
                          <a:ea typeface="Roboto" panose="02000000000000000000" pitchFamily="2" charset="0"/>
                        </a:rPr>
                        <a:t> after prolonged independence movements</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Windrush generation </a:t>
                      </a:r>
                      <a:r>
                        <a:rPr lang="en-US" sz="840">
                          <a:solidFill>
                            <a:schemeClr val="bg1"/>
                          </a:solidFill>
                          <a:latin typeface="Roboto" panose="02000000000000000000" pitchFamily="2" charset="0"/>
                          <a:ea typeface="Roboto" panose="02000000000000000000" pitchFamily="2" charset="0"/>
                        </a:rPr>
                        <a:t>are people who arrived in the UK from </a:t>
                      </a:r>
                      <a:r>
                        <a:rPr lang="en-US" sz="840" b="1">
                          <a:solidFill>
                            <a:schemeClr val="bg1"/>
                          </a:solidFill>
                          <a:latin typeface="Roboto" panose="02000000000000000000" pitchFamily="2" charset="0"/>
                          <a:ea typeface="Roboto" panose="02000000000000000000" pitchFamily="2" charset="0"/>
                        </a:rPr>
                        <a:t>Commonwealth</a:t>
                      </a:r>
                      <a:r>
                        <a:rPr lang="en-US" sz="840">
                          <a:solidFill>
                            <a:schemeClr val="bg1"/>
                          </a:solidFill>
                          <a:latin typeface="Roboto" panose="02000000000000000000" pitchFamily="2" charset="0"/>
                          <a:ea typeface="Roboto" panose="02000000000000000000" pitchFamily="2" charset="0"/>
                        </a:rPr>
                        <a:t> countries 1948-71.</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Many people of the Windrush generation faced </a:t>
                      </a:r>
                      <a:r>
                        <a:rPr lang="en-US" sz="840" b="1">
                          <a:solidFill>
                            <a:schemeClr val="bg1"/>
                          </a:solidFill>
                          <a:latin typeface="Roboto" panose="02000000000000000000" pitchFamily="2" charset="0"/>
                          <a:ea typeface="Roboto" panose="02000000000000000000" pitchFamily="2" charset="0"/>
                        </a:rPr>
                        <a:t>racial</a:t>
                      </a:r>
                      <a:r>
                        <a:rPr lang="en-US" sz="840">
                          <a:solidFill>
                            <a:schemeClr val="bg1"/>
                          </a:solidFill>
                          <a:latin typeface="Roboto" panose="02000000000000000000" pitchFamily="2" charset="0"/>
                          <a:ea typeface="Roboto" panose="02000000000000000000" pitchFamily="2" charset="0"/>
                        </a:rPr>
                        <a:t> </a:t>
                      </a:r>
                      <a:r>
                        <a:rPr lang="en-US" sz="840" b="1">
                          <a:solidFill>
                            <a:schemeClr val="bg1"/>
                          </a:solidFill>
                          <a:latin typeface="Roboto" panose="02000000000000000000" pitchFamily="2" charset="0"/>
                          <a:ea typeface="Roboto" panose="02000000000000000000" pitchFamily="2" charset="0"/>
                        </a:rPr>
                        <a:t>discrimination</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British civil rights movement </a:t>
                      </a:r>
                      <a:r>
                        <a:rPr lang="en-US" sz="840">
                          <a:solidFill>
                            <a:schemeClr val="bg1"/>
                          </a:solidFill>
                          <a:latin typeface="Roboto" panose="02000000000000000000" pitchFamily="2" charset="0"/>
                          <a:ea typeface="Roboto" panose="02000000000000000000" pitchFamily="2" charset="0"/>
                        </a:rPr>
                        <a:t>in Britain gained momentum in the 1960s with the </a:t>
                      </a:r>
                      <a:r>
                        <a:rPr lang="en-US" sz="840" b="1" err="1">
                          <a:solidFill>
                            <a:schemeClr val="bg1"/>
                          </a:solidFill>
                          <a:latin typeface="Roboto" panose="02000000000000000000" pitchFamily="2" charset="0"/>
                          <a:ea typeface="Roboto" panose="02000000000000000000" pitchFamily="2" charset="0"/>
                        </a:rPr>
                        <a:t>Notting</a:t>
                      </a:r>
                      <a:r>
                        <a:rPr lang="en-US" sz="840" b="1">
                          <a:solidFill>
                            <a:schemeClr val="bg1"/>
                          </a:solidFill>
                          <a:latin typeface="Roboto" panose="02000000000000000000" pitchFamily="2" charset="0"/>
                          <a:ea typeface="Roboto" panose="02000000000000000000" pitchFamily="2" charset="0"/>
                        </a:rPr>
                        <a:t> Hill Race Riots</a:t>
                      </a:r>
                      <a:r>
                        <a:rPr lang="en-US" sz="840">
                          <a:solidFill>
                            <a:schemeClr val="bg1"/>
                          </a:solidFill>
                          <a:latin typeface="Roboto" panose="02000000000000000000" pitchFamily="2" charset="0"/>
                          <a:ea typeface="Roboto" panose="02000000000000000000" pitchFamily="2" charset="0"/>
                        </a:rPr>
                        <a:t>, the </a:t>
                      </a:r>
                      <a:r>
                        <a:rPr lang="en-US" sz="840" b="1">
                          <a:solidFill>
                            <a:schemeClr val="bg1"/>
                          </a:solidFill>
                          <a:latin typeface="Roboto" panose="02000000000000000000" pitchFamily="2" charset="0"/>
                          <a:ea typeface="Roboto" panose="02000000000000000000" pitchFamily="2" charset="0"/>
                        </a:rPr>
                        <a:t>Bristol Bus Boycott </a:t>
                      </a:r>
                      <a:r>
                        <a:rPr lang="en-US" sz="840">
                          <a:solidFill>
                            <a:schemeClr val="bg1"/>
                          </a:solidFill>
                          <a:latin typeface="Roboto" panose="02000000000000000000" pitchFamily="2" charset="0"/>
                          <a:ea typeface="Roboto" panose="02000000000000000000" pitchFamily="2" charset="0"/>
                        </a:rPr>
                        <a:t>and </a:t>
                      </a:r>
                      <a:r>
                        <a:rPr lang="en-US" sz="840" b="1">
                          <a:solidFill>
                            <a:schemeClr val="bg1"/>
                          </a:solidFill>
                          <a:latin typeface="Roboto" panose="02000000000000000000" pitchFamily="2" charset="0"/>
                          <a:ea typeface="Roboto" panose="02000000000000000000" pitchFamily="2" charset="0"/>
                        </a:rPr>
                        <a:t>Trial of the Mangrove Nine</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The </a:t>
                      </a:r>
                      <a:r>
                        <a:rPr lang="en-US" sz="840" b="1">
                          <a:solidFill>
                            <a:schemeClr val="bg1"/>
                          </a:solidFill>
                          <a:latin typeface="Roboto" panose="02000000000000000000" pitchFamily="2" charset="0"/>
                          <a:ea typeface="Roboto" panose="02000000000000000000" pitchFamily="2" charset="0"/>
                        </a:rPr>
                        <a:t>Race Relations Act </a:t>
                      </a:r>
                      <a:r>
                        <a:rPr lang="en-US" sz="840">
                          <a:solidFill>
                            <a:schemeClr val="bg1"/>
                          </a:solidFill>
                          <a:latin typeface="Roboto" panose="02000000000000000000" pitchFamily="2" charset="0"/>
                          <a:ea typeface="Roboto" panose="02000000000000000000" pitchFamily="2" charset="0"/>
                        </a:rPr>
                        <a:t>of 1965, 1968, 1976 made racial discrimination illegal</a:t>
                      </a:r>
                    </a:p>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Racial equality laws have not solved all of Britain's problems, and discrimination and racism is still prevalent in some forms today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40">
                          <a:solidFill>
                            <a:schemeClr val="bg1"/>
                          </a:solidFill>
                          <a:latin typeface="Roboto" panose="02000000000000000000" pitchFamily="2" charset="0"/>
                          <a:ea typeface="Roboto" panose="02000000000000000000" pitchFamily="2" charset="0"/>
                        </a:rPr>
                        <a:t>Pupils will build, deepen and widen their knowledge of the British Empire, racism, civil rights movements and slavery (KS3)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022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The past is everything that has happened to everyone, but we only learn about some parts in history. The rest is known as silence (Y5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Similarity &amp; difference:</a:t>
                      </a:r>
                      <a:r>
                        <a:rPr lang="en-US" sz="840" b="0">
                          <a:solidFill>
                            <a:schemeClr val="bg1"/>
                          </a:solidFill>
                          <a:latin typeface="Roboto" panose="02000000000000000000" pitchFamily="2" charset="0"/>
                          <a:ea typeface="Roboto" panose="02000000000000000000" pitchFamily="2" charset="0"/>
                        </a:rPr>
                        <a:t> Historians should </a:t>
                      </a:r>
                      <a:r>
                        <a:rPr lang="en-US" sz="840" b="0" err="1">
                          <a:solidFill>
                            <a:schemeClr val="bg1"/>
                          </a:solidFill>
                          <a:latin typeface="Roboto" panose="02000000000000000000" pitchFamily="2" charset="0"/>
                          <a:ea typeface="Roboto" panose="02000000000000000000" pitchFamily="2" charset="0"/>
                        </a:rPr>
                        <a:t>recognise</a:t>
                      </a:r>
                      <a:r>
                        <a:rPr lang="en-US" sz="840" b="0">
                          <a:solidFill>
                            <a:schemeClr val="bg1"/>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 (Y5 </a:t>
                      </a:r>
                      <a:r>
                        <a:rPr lang="en-US" sz="840" b="0" err="1">
                          <a:solidFill>
                            <a:schemeClr val="bg1"/>
                          </a:solidFill>
                          <a:latin typeface="Roboto" panose="02000000000000000000" pitchFamily="2" charset="0"/>
                          <a:ea typeface="Roboto" panose="02000000000000000000" pitchFamily="2" charset="0"/>
                        </a:rPr>
                        <a:t>Aut</a:t>
                      </a:r>
                      <a:r>
                        <a:rPr lang="en-US" sz="84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evidence</a:t>
                      </a:r>
                      <a:r>
                        <a:rPr lang="en-US" sz="840" b="0">
                          <a:solidFill>
                            <a:schemeClr val="bg1"/>
                          </a:solidFill>
                          <a:latin typeface="Roboto" panose="02000000000000000000" pitchFamily="2" charset="0"/>
                          <a:ea typeface="Roboto" panose="02000000000000000000" pitchFamily="2" charset="0"/>
                        </a:rPr>
                        <a:t>: Primary sources are sources that were created by someone who experienced the event firsthand. Secondary sources are about primary sources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Chronology</a:t>
                      </a:r>
                      <a:r>
                        <a:rPr lang="en-US" sz="840" b="0">
                          <a:solidFill>
                            <a:schemeClr val="bg1"/>
                          </a:solidFill>
                          <a:latin typeface="Roboto" panose="02000000000000000000" pitchFamily="2" charset="0"/>
                          <a:ea typeface="Roboto" panose="02000000000000000000" pitchFamily="2" charset="0"/>
                        </a:rPr>
                        <a:t>: Convert between a year and a century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 (Y6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endParaRPr lang="en-US" sz="84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What historians consider to be significant is different to different people at different places and times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Historical significance</a:t>
                      </a:r>
                      <a:r>
                        <a:rPr lang="en-US" sz="840" b="0">
                          <a:solidFill>
                            <a:schemeClr val="bg1"/>
                          </a:solidFill>
                          <a:latin typeface="Roboto" panose="02000000000000000000" pitchFamily="2" charset="0"/>
                          <a:ea typeface="Roboto" panose="02000000000000000000" pitchFamily="2" charset="0"/>
                        </a:rPr>
                        <a:t>: We, as historians, can </a:t>
                      </a:r>
                      <a:r>
                        <a:rPr lang="en-US" sz="840" b="0" err="1">
                          <a:solidFill>
                            <a:schemeClr val="bg1"/>
                          </a:solidFill>
                          <a:latin typeface="Roboto" panose="02000000000000000000" pitchFamily="2" charset="0"/>
                          <a:ea typeface="Roboto" panose="02000000000000000000" pitchFamily="2" charset="0"/>
                        </a:rPr>
                        <a:t>recognise</a:t>
                      </a:r>
                      <a:r>
                        <a:rPr lang="en-US" sz="840" b="0">
                          <a:solidFill>
                            <a:schemeClr val="bg1"/>
                          </a:solidFill>
                          <a:latin typeface="Roboto" panose="02000000000000000000" pitchFamily="2" charset="0"/>
                          <a:ea typeface="Roboto" panose="02000000000000000000" pitchFamily="2" charset="0"/>
                        </a:rPr>
                        <a:t> reasons for why we are studying something in a particular place or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identify and analyse examples of resistance to change</a:t>
                      </a:r>
                      <a:endPar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key dates to compare the timing of two events, considering how closely together or far apart they occurred</a:t>
                      </a:r>
                      <a:endParaRPr lang="en-US" sz="84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ts val="800"/>
                        </a:lnSpc>
                        <a:spcAft>
                          <a:spcPts val="200"/>
                        </a:spcAft>
                        <a:buFont typeface="Arial" panose="020B0604020202020204" pitchFamily="34" charset="0"/>
                        <a:buChar char="•"/>
                      </a:pPr>
                      <a:r>
                        <a:rPr lang="en-US" sz="840" b="1">
                          <a:solidFill>
                            <a:schemeClr val="bg1"/>
                          </a:solidFill>
                          <a:latin typeface="Roboto" panose="02000000000000000000" pitchFamily="2" charset="0"/>
                          <a:ea typeface="Roboto" panose="02000000000000000000" pitchFamily="2" charset="0"/>
                        </a:rPr>
                        <a:t>Historical significance: </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indent="0" algn="l">
                        <a:lnSpc>
                          <a:spcPts val="800"/>
                        </a:lnSpc>
                        <a:spcAft>
                          <a:spcPts val="200"/>
                        </a:spcAft>
                        <a:buFont typeface="Arial" panose="020B0604020202020204" pitchFamily="34" charset="0"/>
                        <a:buNone/>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5 Rs:</a:t>
                      </a:r>
                    </a:p>
                    <a:p>
                      <a:pPr marL="529200" lvl="1"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Resulted in change, Revelation, </a:t>
                      </a:r>
                    </a:p>
                    <a:p>
                      <a:pPr marL="529200" lvl="1"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Remembrance,</a:t>
                      </a:r>
                    </a:p>
                    <a:p>
                      <a:pPr marL="529200" lvl="1"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Resonates,</a:t>
                      </a:r>
                    </a:p>
                    <a:p>
                      <a:pPr marL="529200" lvl="1"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Remarked upon.</a:t>
                      </a:r>
                      <a:endPar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457200" lvl="1" indent="0" algn="l">
                        <a:lnSpc>
                          <a:spcPts val="800"/>
                        </a:lnSpc>
                        <a:spcAft>
                          <a:spcPts val="200"/>
                        </a:spcAft>
                        <a:buFont typeface="Arial" panose="020B0604020202020204" pitchFamily="34" charset="0"/>
                        <a:buNone/>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(KS3)</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79373276"/>
                  </a:ext>
                </a:extLst>
              </a:tr>
            </a:tbl>
          </a:graphicData>
        </a:graphic>
      </p:graphicFrame>
    </p:spTree>
    <p:extLst>
      <p:ext uri="{BB962C8B-B14F-4D97-AF65-F5344CB8AC3E}">
        <p14:creationId xmlns:p14="http://schemas.microsoft.com/office/powerpoint/2010/main" val="350624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372463" y="234233"/>
            <a:ext cx="4671203"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noFill/>
                </a:ln>
                <a:solidFill>
                  <a:schemeClr val="accent1"/>
                </a:solidFill>
                <a:latin typeface="United Curriculum" pitchFamily="2" charset="0"/>
              </a:rPr>
              <a:t>Global History: </a:t>
            </a:r>
            <a:r>
              <a:rPr lang="en-US" sz="1600">
                <a:ln w="12700">
                  <a:solidFill>
                    <a:schemeClr val="accent1"/>
                  </a:solidFill>
                </a:ln>
                <a:solidFill>
                  <a:schemeClr val="accent1"/>
                </a:solidFill>
                <a:latin typeface="United Curriculum" pitchFamily="2" charset="0"/>
              </a:rPr>
              <a:t>Power, empire and democracy</a:t>
            </a:r>
            <a:endParaRPr lang="en-GB" sz="1600">
              <a:ln w="12700">
                <a:solidFill>
                  <a:schemeClr val="accent1"/>
                </a:solidFill>
              </a:ln>
              <a:solidFill>
                <a:schemeClr val="accent1"/>
              </a:solidFill>
              <a:latin typeface="United Curriculum" pitchFamily="2" charset="0"/>
            </a:endParaRPr>
          </a:p>
        </p:txBody>
      </p:sp>
      <p:graphicFrame>
        <p:nvGraphicFramePr>
          <p:cNvPr id="8" name="Table 25">
            <a:extLst>
              <a:ext uri="{FF2B5EF4-FFF2-40B4-BE49-F238E27FC236}">
                <a16:creationId xmlns:a16="http://schemas.microsoft.com/office/drawing/2014/main" id="{41C20877-59CE-479A-AB47-713EA542C594}"/>
              </a:ext>
            </a:extLst>
          </p:cNvPr>
          <p:cNvGraphicFramePr>
            <a:graphicFrameLocks noGrp="1"/>
          </p:cNvGraphicFramePr>
          <p:nvPr>
            <p:extLst>
              <p:ext uri="{D42A27DB-BD31-4B8C-83A1-F6EECF244321}">
                <p14:modId xmlns:p14="http://schemas.microsoft.com/office/powerpoint/2010/main" val="3109694326"/>
              </p:ext>
            </p:extLst>
          </p:nvPr>
        </p:nvGraphicFramePr>
        <p:xfrm>
          <a:off x="232410" y="827334"/>
          <a:ext cx="9180000" cy="2601666"/>
        </p:xfrm>
        <a:graphic>
          <a:graphicData uri="http://schemas.openxmlformats.org/drawingml/2006/table">
            <a:tbl>
              <a:tblPr firstRow="1" bandRow="1">
                <a:tableStyleId>{5940675A-B579-460E-94D1-54222C63F5DA}</a:tableStyleId>
              </a:tblPr>
              <a:tblGrid>
                <a:gridCol w="300990">
                  <a:extLst>
                    <a:ext uri="{9D8B030D-6E8A-4147-A177-3AD203B41FA5}">
                      <a16:colId xmlns:a16="http://schemas.microsoft.com/office/drawing/2014/main" val="1014669821"/>
                    </a:ext>
                  </a:extLst>
                </a:gridCol>
                <a:gridCol w="2959670">
                  <a:extLst>
                    <a:ext uri="{9D8B030D-6E8A-4147-A177-3AD203B41FA5}">
                      <a16:colId xmlns:a16="http://schemas.microsoft.com/office/drawing/2014/main" val="247776695"/>
                    </a:ext>
                  </a:extLst>
                </a:gridCol>
                <a:gridCol w="2959670">
                  <a:extLst>
                    <a:ext uri="{9D8B030D-6E8A-4147-A177-3AD203B41FA5}">
                      <a16:colId xmlns:a16="http://schemas.microsoft.com/office/drawing/2014/main" val="3380293508"/>
                    </a:ext>
                  </a:extLst>
                </a:gridCol>
                <a:gridCol w="2959670">
                  <a:extLst>
                    <a:ext uri="{9D8B030D-6E8A-4147-A177-3AD203B41FA5}">
                      <a16:colId xmlns:a16="http://schemas.microsoft.com/office/drawing/2014/main" val="2902844172"/>
                    </a:ext>
                  </a:extLst>
                </a:gridCol>
              </a:tblGrid>
              <a:tr h="35874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242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Bef>
                          <a:spcPts val="0"/>
                        </a:spcBef>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Drivers of power can be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categorised</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into institutional, economic, physical, intellectual, and informal (Y5 </a:t>
                      </a:r>
                      <a:r>
                        <a:rPr lang="en-US" sz="84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Aut</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Communities can be brought together by geographical location, or by a shared identity</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(Y4)</a:t>
                      </a:r>
                      <a:endPar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indent="-72000" algn="l">
                        <a:lnSpc>
                          <a:spcPct val="100000"/>
                        </a:lnSpc>
                        <a:spcBef>
                          <a:spcPts val="0"/>
                        </a:spcBef>
                        <a:spcAft>
                          <a:spcPts val="200"/>
                        </a:spcAft>
                        <a:buFont typeface="Arial" panose="020B0604020202020204" pitchFamily="34" charset="0"/>
                        <a:buChar char="•"/>
                      </a:pPr>
                      <a:r>
                        <a:rPr lang="en-US"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civilisations take different valid approaches to knowledge. Western science and the emphasis on the scientific method is not the dominant approach everywhere in the world (Y5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a:t>
                      </a:r>
                      <a:r>
                        <a:rPr lang="en-US" sz="840" b="0">
                          <a:solidFill>
                            <a:schemeClr val="bg1"/>
                          </a:solidFill>
                          <a:latin typeface="Roboto" panose="02000000000000000000" pitchFamily="2" charset="0"/>
                          <a:ea typeface="Roboto" panose="02000000000000000000" pitchFamily="2" charset="0"/>
                        </a:rPr>
                        <a:t>: Everyone has the power to make change. Protests, campaigns and challenging other people are all ways that we can exert our personal power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Quest for knowledge</a:t>
                      </a:r>
                      <a:r>
                        <a:rPr lang="en-US" sz="840" b="0">
                          <a:solidFill>
                            <a:schemeClr val="bg1"/>
                          </a:solidFill>
                          <a:latin typeface="Roboto" panose="02000000000000000000" pitchFamily="2" charset="0"/>
                          <a:ea typeface="Roboto" panose="02000000000000000000" pitchFamily="2" charset="0"/>
                        </a:rPr>
                        <a:t>: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Deciding what knowledge is taught in schools is a contentious</a:t>
                      </a: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decision, and people have different opinions about it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4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Conflict and prejudice within communities can impact on society, as well as individuals, over time</a:t>
                      </a:r>
                      <a:endParaRPr lang="en-GB" sz="84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40" b="1">
                          <a:solidFill>
                            <a:schemeClr val="bg1"/>
                          </a:solidFill>
                          <a:latin typeface="Roboto" panose="02000000000000000000" pitchFamily="2" charset="0"/>
                          <a:ea typeface="Roboto" panose="02000000000000000000" pitchFamily="2" charset="0"/>
                        </a:rPr>
                        <a:t>Power, empire &amp; democracy: </a:t>
                      </a:r>
                      <a:r>
                        <a:rPr lang="en-US" sz="840" b="0">
                          <a:solidFill>
                            <a:schemeClr val="bg1"/>
                          </a:solidFill>
                          <a:latin typeface="Roboto" panose="02000000000000000000" pitchFamily="2" charset="0"/>
                          <a:ea typeface="Roboto" panose="02000000000000000000" pitchFamily="2" charset="0"/>
                        </a:rPr>
                        <a:t>Understanding how power is </a:t>
                      </a:r>
                      <a:r>
                        <a:rPr lang="en-US" sz="840" b="0" err="1">
                          <a:solidFill>
                            <a:schemeClr val="bg1"/>
                          </a:solidFill>
                          <a:latin typeface="Roboto" panose="02000000000000000000" pitchFamily="2" charset="0"/>
                          <a:ea typeface="Roboto" panose="02000000000000000000" pitchFamily="2" charset="0"/>
                        </a:rPr>
                        <a:t>legitimised</a:t>
                      </a:r>
                      <a:r>
                        <a:rPr lang="en-US" sz="840" b="0">
                          <a:solidFill>
                            <a:schemeClr val="bg1"/>
                          </a:solidFill>
                          <a:latin typeface="Roboto" panose="02000000000000000000" pitchFamily="2" charset="0"/>
                          <a:ea typeface="Roboto" panose="02000000000000000000" pitchFamily="2" charset="0"/>
                        </a:rPr>
                        <a:t> and wielded in different contexts and how this changes over time (KS3)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202271406"/>
                  </a:ext>
                </a:extLst>
              </a:tr>
            </a:tbl>
          </a:graphicData>
        </a:graphic>
      </p:graphicFrame>
    </p:spTree>
    <p:extLst>
      <p:ext uri="{BB962C8B-B14F-4D97-AF65-F5344CB8AC3E}">
        <p14:creationId xmlns:p14="http://schemas.microsoft.com/office/powerpoint/2010/main" val="1676444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r>
              <a:rPr lang="en-US"/>
              <a:t>Vertical concept: </a:t>
            </a:r>
            <a:r>
              <a:rPr lang="en-US" sz="2200"/>
              <a:t>Power, empire &amp; democracy</a:t>
            </a:r>
            <a:endParaRPr lang="en-GB" sz="2200"/>
          </a:p>
        </p:txBody>
      </p:sp>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1188406581"/>
              </p:ext>
            </p:extLst>
          </p:nvPr>
        </p:nvGraphicFramePr>
        <p:xfrm>
          <a:off x="249936" y="796272"/>
          <a:ext cx="9085653" cy="5510748"/>
        </p:xfrm>
        <a:graphic>
          <a:graphicData uri="http://schemas.openxmlformats.org/drawingml/2006/table">
            <a:tbl>
              <a:tblPr firstRow="1" firstCol="1" bandRow="1"/>
              <a:tblGrid>
                <a:gridCol w="692587">
                  <a:extLst>
                    <a:ext uri="{9D8B030D-6E8A-4147-A177-3AD203B41FA5}">
                      <a16:colId xmlns:a16="http://schemas.microsoft.com/office/drawing/2014/main" val="20000"/>
                    </a:ext>
                  </a:extLst>
                </a:gridCol>
                <a:gridCol w="4258279">
                  <a:extLst>
                    <a:ext uri="{9D8B030D-6E8A-4147-A177-3AD203B41FA5}">
                      <a16:colId xmlns:a16="http://schemas.microsoft.com/office/drawing/2014/main" val="2580161655"/>
                    </a:ext>
                  </a:extLst>
                </a:gridCol>
                <a:gridCol w="4134787">
                  <a:extLst>
                    <a:ext uri="{9D8B030D-6E8A-4147-A177-3AD203B41FA5}">
                      <a16:colId xmlns:a16="http://schemas.microsoft.com/office/drawing/2014/main" val="1134524090"/>
                    </a:ext>
                  </a:extLst>
                </a:gridCol>
              </a:tblGrid>
              <a:tr h="227051">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2">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Power, empire and democracy</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334131655"/>
                  </a:ext>
                </a:extLst>
              </a:tr>
              <a:tr h="227051">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Power and empires</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Government and democracy</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78913">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King is an important person where we live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619241">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334282">
                <a:tc>
                  <a:txBody>
                    <a:bodyPr/>
                    <a:lstStyle/>
                    <a:p>
                      <a:pPr algn="ctr">
                        <a:lnSpc>
                          <a:spcPct val="115000"/>
                        </a:lnSpc>
                        <a:spcAft>
                          <a:spcPts val="1000"/>
                        </a:spcAft>
                      </a:pPr>
                      <a:r>
                        <a:rPr lang="en-US" sz="1000" b="1">
                          <a:solidFill>
                            <a:srgbClr val="48355B"/>
                          </a:solidFill>
                          <a:effectLst/>
                          <a:latin typeface="United Curriculum" pitchFamily="2" charset="0"/>
                          <a:cs typeface="Times New Roman" panose="02020603050405020304" pitchFamily="18" charset="0"/>
                        </a:rPr>
                        <a:t>Y</a:t>
                      </a:r>
                      <a:r>
                        <a:rPr lang="en-GB" sz="1000" b="1">
                          <a:solidFill>
                            <a:srgbClr val="48355B"/>
                          </a:solidFill>
                          <a:effectLst/>
                          <a:latin typeface="United Curriculum"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King or Queen (monarch) has power to make new rules in a country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83574">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Empires are large areas of land that are controlled by one person or group of people</a:t>
                      </a:r>
                    </a:p>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get their power in different ways. For example, some are powerful because they have divine status, i.e. seen as half man or half god; some are rich; some have powerful armies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places have different systems of government. Some can be autocratic, some can be democratic</a:t>
                      </a:r>
                    </a:p>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Not all democracies are the same. The UK has a democracy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City-states have independent identities and governments</a:t>
                      </a:r>
                    </a:p>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9110">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Y4</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171450" indent="-171450">
                        <a:spcAft>
                          <a:spcPts val="4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Empires grow and shrink as the power of its leader changes</a:t>
                      </a:r>
                    </a:p>
                    <a:p>
                      <a:pPr>
                        <a:spcAft>
                          <a:spcPts val="400"/>
                        </a:spcAft>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a:lnSpc>
                          <a:spcPct val="100000"/>
                        </a:lnSpc>
                        <a:spcAft>
                          <a:spcPts val="200"/>
                        </a:spcAft>
                        <a:buFont typeface="Arial" panose="020B0604020202020204" pitchFamily="34" charset="0"/>
                        <a:buNone/>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1240566">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Y5</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Drivers of power can be </a:t>
                      </a:r>
                      <a:r>
                        <a:rPr lang="en-US" sz="8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categorised</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into:</a:t>
                      </a:r>
                    </a:p>
                    <a:p>
                      <a:pPr marL="288000" lvl="1"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institutional</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(i.e. head teacher in charge of a school; priest in charge of a church; king in charge of a country);</a:t>
                      </a:r>
                    </a:p>
                    <a:p>
                      <a:pPr marL="288000" lvl="1"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economic</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(using money to give you power); </a:t>
                      </a:r>
                    </a:p>
                    <a:p>
                      <a:pPr marL="288000" lvl="1"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physical</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(having physical strength or armies); </a:t>
                      </a:r>
                    </a:p>
                    <a:p>
                      <a:pPr marL="288000" lvl="1"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intellectual</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(the power of knowledge and literacy);</a:t>
                      </a:r>
                    </a:p>
                    <a:p>
                      <a:pPr marL="288000" lvl="1"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informal</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(soft power of influencing others).</a:t>
                      </a:r>
                    </a:p>
                    <a:p>
                      <a:pPr marL="0" lvl="0" indent="-241200" algn="l">
                        <a:lnSpc>
                          <a:spcPct val="100000"/>
                        </a:lnSpc>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Leaders can delegate power to regional and local leaders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Governments that look democratic on paper can be autocratic in reality</a:t>
                      </a:r>
                    </a:p>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426725">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Y6</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Everyone has the power to make change. Protests, campaigns and challenging other people are all ways that we can exert our personal power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Boundaries</a:t>
                      </a:r>
                      <a:r>
                        <a:rPr lang="en-US" sz="800">
                          <a:solidFill>
                            <a:schemeClr val="bg1"/>
                          </a:solidFill>
                          <a:latin typeface="Roboto" panose="02000000000000000000" pitchFamily="2" charset="0"/>
                          <a:ea typeface="Roboto" panose="02000000000000000000" pitchFamily="2" charset="0"/>
                        </a:rPr>
                        <a:t> can change over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Some places </a:t>
                      </a:r>
                      <a:r>
                        <a:rPr lang="en-US" sz="800" err="1">
                          <a:solidFill>
                            <a:schemeClr val="bg1"/>
                          </a:solidFill>
                          <a:latin typeface="Roboto" panose="02000000000000000000" pitchFamily="2" charset="0"/>
                          <a:ea typeface="Roboto" panose="02000000000000000000" pitchFamily="2" charset="0"/>
                        </a:rPr>
                        <a:t>organise</a:t>
                      </a:r>
                      <a:r>
                        <a:rPr lang="en-US" sz="800">
                          <a:solidFill>
                            <a:schemeClr val="bg1"/>
                          </a:solidFill>
                          <a:latin typeface="Roboto" panose="02000000000000000000" pitchFamily="2" charset="0"/>
                          <a:ea typeface="Roboto" panose="02000000000000000000" pitchFamily="2" charset="0"/>
                        </a:rPr>
                        <a:t> themselves in ways that have both </a:t>
                      </a:r>
                      <a:r>
                        <a:rPr lang="en-US" sz="800" b="1">
                          <a:solidFill>
                            <a:schemeClr val="bg1"/>
                          </a:solidFill>
                          <a:latin typeface="Roboto" panose="02000000000000000000" pitchFamily="2" charset="0"/>
                          <a:ea typeface="Roboto" panose="02000000000000000000" pitchFamily="2" charset="0"/>
                        </a:rPr>
                        <a:t>autocratic</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democratic</a:t>
                      </a:r>
                      <a:r>
                        <a:rPr lang="en-US" sz="800">
                          <a:solidFill>
                            <a:schemeClr val="bg1"/>
                          </a:solidFill>
                          <a:latin typeface="Roboto" panose="02000000000000000000" pitchFamily="2" charset="0"/>
                          <a:ea typeface="Roboto" panose="02000000000000000000" pitchFamily="2" charset="0"/>
                        </a:rPr>
                        <a:t> features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r h="586176">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Year 7 +</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KS3 pupils will learn more about the following concepts relating to “</a:t>
                      </a:r>
                      <a:r>
                        <a:rPr lang="en-GB" sz="8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Power</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0" i="1">
                          <a:solidFill>
                            <a:schemeClr val="bg1"/>
                          </a:solidFill>
                          <a:effectLst/>
                          <a:latin typeface="Roboto" panose="02000000000000000000" pitchFamily="2" charset="0"/>
                          <a:ea typeface="Roboto" panose="02000000000000000000" pitchFamily="2" charset="0"/>
                          <a:cs typeface="Roboto" panose="02000000000000000000" pitchFamily="2" charset="0"/>
                        </a:rPr>
                        <a:t>absolute monarchy, authority, constitution, democracy, empire, government, grassroots, hierarchy, imperialism, institutional racism, judiciary, mercantilism, nationalism, papacy, parliament, propaganda, revolution, sanction, succession, superpowers, taxation, The Establishment, totalitarian, </a:t>
                      </a:r>
                      <a:r>
                        <a:rPr lang="en-US" sz="800" b="0" i="0">
                          <a:solidFill>
                            <a:schemeClr val="bg1"/>
                          </a:solidFill>
                          <a:effectLst/>
                          <a:latin typeface="Roboto" panose="02000000000000000000" pitchFamily="2" charset="0"/>
                          <a:ea typeface="Roboto" panose="02000000000000000000" pitchFamily="2" charset="0"/>
                          <a:cs typeface="Roboto" panose="02000000000000000000" pitchFamily="2" charset="0"/>
                        </a:rPr>
                        <a:t>and</a:t>
                      </a:r>
                      <a:r>
                        <a:rPr lang="en-US" sz="800" b="0" i="1">
                          <a:solidFill>
                            <a:schemeClr val="bg1"/>
                          </a:solidFill>
                          <a:effectLst/>
                          <a:latin typeface="Roboto" panose="02000000000000000000" pitchFamily="2" charset="0"/>
                          <a:ea typeface="Roboto" panose="02000000000000000000" pitchFamily="2" charset="0"/>
                          <a:cs typeface="Roboto" panose="02000000000000000000" pitchFamily="2" charset="0"/>
                        </a:rPr>
                        <a:t> tyranny.</a:t>
                      </a:r>
                    </a:p>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00" b="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indent="0" algn="ctr">
                        <a:lnSpc>
                          <a:spcPct val="100000"/>
                        </a:lnSpc>
                        <a:spcAft>
                          <a:spcPts val="200"/>
                        </a:spcAft>
                        <a:buFont typeface="Arial" panose="020B0604020202020204" pitchFamily="34" charset="0"/>
                        <a:buNone/>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They will also learn about </a:t>
                      </a:r>
                      <a:r>
                        <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campaign, civil liberties, activism, diversity, protest </a:t>
                      </a: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and</a:t>
                      </a:r>
                      <a:r>
                        <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reform </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r>
                        <a:rPr lang="en-GB" sz="8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Identity</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26389437"/>
                  </a:ext>
                </a:extLst>
              </a:tr>
            </a:tbl>
          </a:graphicData>
        </a:graphic>
      </p:graphicFrame>
      <p:pic>
        <p:nvPicPr>
          <p:cNvPr id="4" name="Graphic 3" descr="User Crown Male with solid fill">
            <a:extLst>
              <a:ext uri="{FF2B5EF4-FFF2-40B4-BE49-F238E27FC236}">
                <a16:creationId xmlns:a16="http://schemas.microsoft.com/office/drawing/2014/main" id="{1CEE8DA8-BC10-DEDE-01FF-A30EA1F8A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411" y="893926"/>
            <a:ext cx="270000" cy="270000"/>
          </a:xfrm>
          <a:prstGeom prst="rect">
            <a:avLst/>
          </a:prstGeom>
        </p:spPr>
      </p:pic>
    </p:spTree>
    <p:extLst>
      <p:ext uri="{BB962C8B-B14F-4D97-AF65-F5344CB8AC3E}">
        <p14:creationId xmlns:p14="http://schemas.microsoft.com/office/powerpoint/2010/main" val="369621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2603923649"/>
              </p:ext>
            </p:extLst>
          </p:nvPr>
        </p:nvGraphicFramePr>
        <p:xfrm>
          <a:off x="249936" y="908815"/>
          <a:ext cx="8955024" cy="5336890"/>
        </p:xfrm>
        <a:graphic>
          <a:graphicData uri="http://schemas.openxmlformats.org/drawingml/2006/table">
            <a:tbl>
              <a:tblPr firstRow="1" firstCol="1" bandRow="1"/>
              <a:tblGrid>
                <a:gridCol w="682629">
                  <a:extLst>
                    <a:ext uri="{9D8B030D-6E8A-4147-A177-3AD203B41FA5}">
                      <a16:colId xmlns:a16="http://schemas.microsoft.com/office/drawing/2014/main" val="20000"/>
                    </a:ext>
                  </a:extLst>
                </a:gridCol>
                <a:gridCol w="4197056">
                  <a:extLst>
                    <a:ext uri="{9D8B030D-6E8A-4147-A177-3AD203B41FA5}">
                      <a16:colId xmlns:a16="http://schemas.microsoft.com/office/drawing/2014/main" val="2580161655"/>
                    </a:ext>
                  </a:extLst>
                </a:gridCol>
                <a:gridCol w="4075339">
                  <a:extLst>
                    <a:ext uri="{9D8B030D-6E8A-4147-A177-3AD203B41FA5}">
                      <a16:colId xmlns:a16="http://schemas.microsoft.com/office/drawing/2014/main" val="1134524090"/>
                    </a:ext>
                  </a:extLst>
                </a:gridCol>
              </a:tblGrid>
              <a:tr h="217530">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2">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Quest for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334131655"/>
                  </a:ext>
                </a:extLst>
              </a:tr>
              <a:tr h="217530">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Changing worldviews</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Knowledge</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6637">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technology and things we have today have not always existed</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593277">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It took a long time for the knowledge that we have today to develop</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320265">
                <a:tc>
                  <a:txBody>
                    <a:bodyPr/>
                    <a:lstStyle/>
                    <a:p>
                      <a:pPr algn="ctr">
                        <a:lnSpc>
                          <a:spcPct val="115000"/>
                        </a:lnSpc>
                        <a:spcAft>
                          <a:spcPts val="1000"/>
                        </a:spcAft>
                      </a:pPr>
                      <a:r>
                        <a:rPr lang="en-US" sz="1000" b="1">
                          <a:solidFill>
                            <a:srgbClr val="48355B"/>
                          </a:solidFill>
                          <a:effectLst/>
                          <a:latin typeface="United Curriculum" pitchFamily="2" charset="0"/>
                          <a:cs typeface="Times New Roman" panose="02020603050405020304" pitchFamily="18" charset="0"/>
                        </a:rPr>
                        <a:t>Y</a:t>
                      </a:r>
                      <a:r>
                        <a:rPr lang="en-GB" sz="1000" b="1">
                          <a:solidFill>
                            <a:srgbClr val="48355B"/>
                          </a:solidFill>
                          <a:effectLst/>
                          <a:latin typeface="United Curriculum"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it was the contributions of important individuals that were important in advancing our knowledge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63304">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in the past had different beliefs and worldviews to us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people’s knowledge and beliefs are based on the natural world around them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People held different beliefs about an </a:t>
                      </a:r>
                      <a:r>
                        <a:rPr lang="en-US" sz="800" b="1">
                          <a:solidFill>
                            <a:schemeClr val="bg1"/>
                          </a:solidFill>
                          <a:latin typeface="Roboto" panose="02000000000000000000" pitchFamily="2" charset="0"/>
                          <a:ea typeface="Roboto" panose="02000000000000000000" pitchFamily="2" charset="0"/>
                        </a:rPr>
                        <a:t>afterlife</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Animal sacrifices</a:t>
                      </a:r>
                      <a:r>
                        <a:rPr lang="en-US" sz="800">
                          <a:solidFill>
                            <a:schemeClr val="bg1"/>
                          </a:solidFill>
                          <a:latin typeface="Roboto" panose="02000000000000000000" pitchFamily="2" charset="0"/>
                          <a:ea typeface="Roboto" panose="02000000000000000000" pitchFamily="2" charset="0"/>
                        </a:rPr>
                        <a:t> could be an important part of worship.</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 people believed in multiple Gods</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in the past had different knowledge to us; this does not mean that they are more ‘stupid’ than people today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866289">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Y4</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 political leader is also a religious leader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Knowledge was developed and shared across different civilisations across many continents</a:t>
                      </a:r>
                    </a:p>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civilisations place different values on knowledge and scientific development than others</a:t>
                      </a:r>
                    </a:p>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civilisations across the world developed similar knowledge independently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1087789">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Y5</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171450" indent="-171450">
                        <a:spcAft>
                          <a:spcPts val="4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has been </a:t>
                      </a:r>
                      <a:r>
                        <a:rPr lang="en-US" sz="800" b="1">
                          <a:solidFill>
                            <a:schemeClr val="bg1"/>
                          </a:solidFill>
                          <a:latin typeface="Roboto" panose="02000000000000000000" pitchFamily="2" charset="0"/>
                          <a:ea typeface="Roboto" panose="02000000000000000000" pitchFamily="2" charset="0"/>
                        </a:rPr>
                        <a:t>tolerance</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persecution</a:t>
                      </a:r>
                      <a:r>
                        <a:rPr lang="en-US" sz="800">
                          <a:solidFill>
                            <a:schemeClr val="bg1"/>
                          </a:solidFill>
                          <a:latin typeface="Roboto" panose="02000000000000000000" pitchFamily="2" charset="0"/>
                          <a:ea typeface="Roboto" panose="02000000000000000000" pitchFamily="2" charset="0"/>
                        </a:rPr>
                        <a:t> of different beliefs at different points in history</a:t>
                      </a:r>
                    </a:p>
                    <a:p>
                      <a:pPr marL="171450" indent="-171450">
                        <a:spcAft>
                          <a:spcPts val="4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Official ‘</a:t>
                      </a:r>
                      <a:r>
                        <a:rPr lang="en-US" sz="800" b="1">
                          <a:solidFill>
                            <a:schemeClr val="bg1"/>
                          </a:solidFill>
                          <a:latin typeface="Roboto" panose="02000000000000000000" pitchFamily="2" charset="0"/>
                          <a:ea typeface="Roboto" panose="02000000000000000000" pitchFamily="2" charset="0"/>
                        </a:rPr>
                        <a:t>belief systems’ </a:t>
                      </a:r>
                      <a:r>
                        <a:rPr lang="en-US" sz="800">
                          <a:solidFill>
                            <a:schemeClr val="bg1"/>
                          </a:solidFill>
                          <a:latin typeface="Roboto" panose="02000000000000000000" pitchFamily="2" charset="0"/>
                          <a:ea typeface="Roboto" panose="02000000000000000000" pitchFamily="2" charset="0"/>
                        </a:rPr>
                        <a:t>may change quickly but, in practice, individuals’ beliefs did not change that quickly.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oral tradition – still the most dominant form of communication today – is the method of remembering and passing on all of the knowledge accumulated over thousands of generations by the spoken word</a:t>
                      </a:r>
                    </a:p>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civilisations take different valid approaches to knowledge. Western science and the emphasis on the scientific method is not the dominant approach everywhere in the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443893">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Y6</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People’s </a:t>
                      </a:r>
                      <a:r>
                        <a:rPr lang="en-US" sz="800" b="1">
                          <a:solidFill>
                            <a:schemeClr val="bg1"/>
                          </a:solidFill>
                          <a:latin typeface="Roboto" panose="02000000000000000000" pitchFamily="2" charset="0"/>
                          <a:ea typeface="Roboto" panose="02000000000000000000" pitchFamily="2" charset="0"/>
                        </a:rPr>
                        <a:t>personal ‘belief systems’ </a:t>
                      </a:r>
                      <a:r>
                        <a:rPr lang="en-US" sz="800">
                          <a:solidFill>
                            <a:schemeClr val="bg1"/>
                          </a:solidFill>
                          <a:latin typeface="Roboto" panose="02000000000000000000" pitchFamily="2" charset="0"/>
                          <a:ea typeface="Roboto" panose="02000000000000000000" pitchFamily="2" charset="0"/>
                        </a:rPr>
                        <a:t>can take on ideas from lots of places</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Deciding what knowledge is taught in schools is a contentious decision, and people have different opinions about it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r h="594972">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Year 7 +</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GB"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KS3 pupils will learn about “</a:t>
                      </a:r>
                      <a:r>
                        <a:rPr lang="en-GB" sz="800" b="1"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Connectivity</a:t>
                      </a:r>
                      <a:r>
                        <a:rPr lang="en-GB"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r>
                        <a:rPr lang="en-US"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in particular focusing on </a:t>
                      </a:r>
                      <a:r>
                        <a:rPr lang="en-US" sz="800" b="0" i="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discovery, education, exploration, globalism, industrialization, invention</a:t>
                      </a:r>
                      <a:r>
                        <a:rPr lang="en-US"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800" b="0" i="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spread of knowledge, science and technology and medicine</a:t>
                      </a:r>
                      <a:r>
                        <a:rPr lang="en-US" sz="800" b="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Recognising and debating issues around ‘decolonising’ the curriculum and western institutions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26389437"/>
                  </a:ext>
                </a:extLst>
              </a:tr>
            </a:tbl>
          </a:graphicData>
        </a:graphic>
      </p:graphicFrame>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r>
              <a:rPr lang="en-US"/>
              <a:t>Vertical concept: </a:t>
            </a:r>
            <a:r>
              <a:rPr lang="en-US" sz="2200"/>
              <a:t>Quest for knowledge  </a:t>
            </a:r>
            <a:endParaRPr lang="en-GB" sz="2200"/>
          </a:p>
        </p:txBody>
      </p:sp>
      <p:pic>
        <p:nvPicPr>
          <p:cNvPr id="5" name="Graphic 4" descr="Lightbulb and gear with solid fill">
            <a:extLst>
              <a:ext uri="{FF2B5EF4-FFF2-40B4-BE49-F238E27FC236}">
                <a16:creationId xmlns:a16="http://schemas.microsoft.com/office/drawing/2014/main" id="{7F66FD7C-9DCD-7D1F-85F3-A44F71351F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40" y="969042"/>
            <a:ext cx="270000" cy="270000"/>
          </a:xfrm>
          <a:prstGeom prst="rect">
            <a:avLst/>
          </a:prstGeom>
        </p:spPr>
      </p:pic>
    </p:spTree>
    <p:extLst>
      <p:ext uri="{BB962C8B-B14F-4D97-AF65-F5344CB8AC3E}">
        <p14:creationId xmlns:p14="http://schemas.microsoft.com/office/powerpoint/2010/main" val="421704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r>
              <a:rPr lang="en-US"/>
              <a:t>Vertical concept: </a:t>
            </a:r>
            <a:r>
              <a:rPr lang="en-US" sz="2200"/>
              <a:t>Community &amp; family</a:t>
            </a:r>
            <a:endParaRPr lang="en-GB" sz="2200"/>
          </a:p>
        </p:txBody>
      </p:sp>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365757630"/>
              </p:ext>
            </p:extLst>
          </p:nvPr>
        </p:nvGraphicFramePr>
        <p:xfrm>
          <a:off x="249935" y="908811"/>
          <a:ext cx="9170511" cy="5330062"/>
        </p:xfrm>
        <a:graphic>
          <a:graphicData uri="http://schemas.openxmlformats.org/drawingml/2006/table">
            <a:tbl>
              <a:tblPr firstRow="1" firstCol="1" bandRow="1"/>
              <a:tblGrid>
                <a:gridCol w="699055">
                  <a:extLst>
                    <a:ext uri="{9D8B030D-6E8A-4147-A177-3AD203B41FA5}">
                      <a16:colId xmlns:a16="http://schemas.microsoft.com/office/drawing/2014/main" val="20000"/>
                    </a:ext>
                  </a:extLst>
                </a:gridCol>
                <a:gridCol w="4298051">
                  <a:extLst>
                    <a:ext uri="{9D8B030D-6E8A-4147-A177-3AD203B41FA5}">
                      <a16:colId xmlns:a16="http://schemas.microsoft.com/office/drawing/2014/main" val="2580161655"/>
                    </a:ext>
                  </a:extLst>
                </a:gridCol>
                <a:gridCol w="4173405">
                  <a:extLst>
                    <a:ext uri="{9D8B030D-6E8A-4147-A177-3AD203B41FA5}">
                      <a16:colId xmlns:a16="http://schemas.microsoft.com/office/drawing/2014/main" val="3371073341"/>
                    </a:ext>
                  </a:extLst>
                </a:gridCol>
              </a:tblGrid>
              <a:tr h="273223">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2">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Community &amp; family</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334131655"/>
                  </a:ext>
                </a:extLst>
              </a:tr>
              <a:tr h="273223">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Changing communities</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1">
                          <a:solidFill>
                            <a:schemeClr val="bg1"/>
                          </a:solidFill>
                          <a:effectLst/>
                          <a:latin typeface="United Curriculum" pitchFamily="2" charset="0"/>
                          <a:ea typeface="Calibri" panose="020F0502020204030204" pitchFamily="34" charset="0"/>
                          <a:cs typeface="Times New Roman" panose="02020603050405020304" pitchFamily="18" charset="0"/>
                        </a:rPr>
                        <a:t>Community life</a:t>
                      </a:r>
                      <a:endParaRPr lang="en-GB" sz="1000" b="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23581">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18303">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local community was different for families at different times in history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the past, communities were smaller because people could not travel so far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Homes and the things we use in our homes have changed during the lives of the people in our community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437226">
                <a:tc>
                  <a:txBody>
                    <a:bodyPr/>
                    <a:lstStyle/>
                    <a:p>
                      <a:pPr algn="ctr">
                        <a:lnSpc>
                          <a:spcPct val="115000"/>
                        </a:lnSpc>
                        <a:spcAft>
                          <a:spcPts val="1000"/>
                        </a:spcAft>
                      </a:pPr>
                      <a:r>
                        <a:rPr lang="en-US" sz="1000" b="1">
                          <a:solidFill>
                            <a:srgbClr val="48355B"/>
                          </a:solidFill>
                          <a:effectLst/>
                          <a:latin typeface="United Curriculum" pitchFamily="2" charset="0"/>
                          <a:cs typeface="Times New Roman" panose="02020603050405020304" pitchFamily="18" charset="0"/>
                        </a:rPr>
                        <a:t>Y</a:t>
                      </a:r>
                      <a:r>
                        <a:rPr lang="en-GB" sz="1000" b="1">
                          <a:solidFill>
                            <a:srgbClr val="48355B"/>
                          </a:solidFill>
                          <a:effectLst/>
                          <a:latin typeface="United Curriculum"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People in history lived in communities that look different to ours today</a:t>
                      </a:r>
                    </a:p>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 aspects of life in my own community have changed over time and others have stayed the same</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64030">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here are many factors which can cause communities to change over time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communities in the past, different people often had very defined roles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the earliest communities families had to be self-sufficient, and did everything (hunt, cook, clean, build, heal) themselves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12430">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Y4</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Communities can be brought together by geographical location, or by a shared identity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Trade can impact what a community looks like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some points in history the education of children has been highly valued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593440">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Y5</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civilisations have different ideas about what a “family” is</a:t>
                      </a:r>
                    </a:p>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Systems of slavery have existed in communities and civilisations across the world for a long time. Slaves could be taken from different communities based on their wealth</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1439600">
                <a:tc>
                  <a:txBody>
                    <a:bodyPr/>
                    <a:lstStyle/>
                    <a:p>
                      <a:pPr algn="ctr">
                        <a:lnSpc>
                          <a:spcPct val="115000"/>
                        </a:lnSpc>
                        <a:spcAft>
                          <a:spcPts val="1000"/>
                        </a:spcAft>
                      </a:pPr>
                      <a:r>
                        <a:rPr lang="en-US" sz="1000" b="1">
                          <a:solidFill>
                            <a:srgbClr val="48355B"/>
                          </a:solidFill>
                          <a:effectLst/>
                          <a:latin typeface="United Curriculum" pitchFamily="2" charset="0"/>
                          <a:ea typeface="Calibri" panose="020F0502020204030204" pitchFamily="34" charset="0"/>
                          <a:cs typeface="Times New Roman" panose="02020603050405020304" pitchFamily="18" charset="0"/>
                        </a:rPr>
                        <a:t>Y6</a:t>
                      </a:r>
                      <a:endPar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ct val="1000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Conflict and prejudice within communities can impact on society, as well as individuals, over time</a:t>
                      </a:r>
                    </a:p>
                    <a:p>
                      <a:pPr marL="72000" indent="-72000" algn="l">
                        <a:lnSpc>
                          <a:spcPct val="100000"/>
                        </a:lnSpc>
                        <a:spcAft>
                          <a:spcPts val="2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Slaves could be taken from different communities based on their race, ethnicity or gender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achievements of women have often been undervalued in different societies in the past</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Throughout history women have often faced different obstacles to achieving the same things as men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some points in history children have been expected to contribute to daily life in their community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r h="495006">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Year 7 +</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gridSpan="2">
                  <a:txBody>
                    <a:bodyPr/>
                    <a:lstStyle/>
                    <a:p>
                      <a:pPr marL="0" indent="0" algn="ctr">
                        <a:lnSpc>
                          <a:spcPct val="100000"/>
                        </a:lnSpc>
                        <a:spcAft>
                          <a:spcPts val="200"/>
                        </a:spcAft>
                        <a:buFont typeface="Arial" panose="020B0604020202020204" pitchFamily="34" charset="0"/>
                        <a:buNone/>
                      </a:pP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indent="0" algn="ctr">
                        <a:lnSpc>
                          <a:spcPct val="100000"/>
                        </a:lnSpc>
                        <a:spcAft>
                          <a:spcPts val="200"/>
                        </a:spcAft>
                        <a:buFont typeface="Arial" panose="020B0604020202020204" pitchFamily="34" charset="0"/>
                        <a:buNone/>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KS3 pupils will learn more about “</a:t>
                      </a:r>
                      <a:r>
                        <a:rPr lang="en-GB" sz="8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Connectivity</a:t>
                      </a: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focusing on </a:t>
                      </a:r>
                      <a:r>
                        <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feudalism, trade, free trade, globalism, humanism, interconnectedness, localism, migration, pilgrimage </a:t>
                      </a: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and </a:t>
                      </a:r>
                      <a:r>
                        <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socialism.</a:t>
                      </a:r>
                    </a:p>
                    <a:p>
                      <a:pPr marL="0" indent="0" algn="ctr">
                        <a:lnSpc>
                          <a:spcPct val="100000"/>
                        </a:lnSpc>
                        <a:spcAft>
                          <a:spcPts val="200"/>
                        </a:spcAft>
                        <a:buFont typeface="Arial" panose="020B0604020202020204" pitchFamily="34" charset="0"/>
                        <a:buNone/>
                      </a:pPr>
                      <a:endPar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72000" indent="-72000" algn="l">
                        <a:lnSpc>
                          <a:spcPct val="1000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Issues of modern slavery that remain in the world today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26389437"/>
                  </a:ext>
                </a:extLst>
              </a:tr>
            </a:tbl>
          </a:graphicData>
        </a:graphic>
      </p:graphicFrame>
      <p:pic>
        <p:nvPicPr>
          <p:cNvPr id="4" name="Graphic 3" descr="Users with solid fill">
            <a:extLst>
              <a:ext uri="{FF2B5EF4-FFF2-40B4-BE49-F238E27FC236}">
                <a16:creationId xmlns:a16="http://schemas.microsoft.com/office/drawing/2014/main" id="{F5F313D0-8D14-18BA-E233-A79AA24D7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554" y="1044690"/>
            <a:ext cx="270000" cy="270000"/>
          </a:xfrm>
          <a:prstGeom prst="rect">
            <a:avLst/>
          </a:prstGeom>
        </p:spPr>
      </p:pic>
    </p:spTree>
    <p:extLst>
      <p:ext uri="{BB962C8B-B14F-4D97-AF65-F5344CB8AC3E}">
        <p14:creationId xmlns:p14="http://schemas.microsoft.com/office/powerpoint/2010/main" val="311922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7D194C7-FA06-02CE-C4E6-77A2115282FF}"/>
              </a:ext>
            </a:extLst>
          </p:cNvPr>
          <p:cNvSpPr>
            <a:spLocks noGrp="1"/>
          </p:cNvSpPr>
          <p:nvPr>
            <p:ph type="body" sz="quarter" idx="10"/>
          </p:nvPr>
        </p:nvSpPr>
        <p:spPr>
          <a:xfrm>
            <a:off x="203201" y="234234"/>
            <a:ext cx="7701237" cy="458089"/>
          </a:xfrm>
        </p:spPr>
        <p:txBody>
          <a:bodyPr/>
          <a:lstStyle/>
          <a:p>
            <a:r>
              <a:rPr lang="en-US" altLang="en-US" dirty="0"/>
              <a:t>Structuring the History Curriculum</a:t>
            </a:r>
            <a:endParaRPr lang="en-GB" dirty="0"/>
          </a:p>
        </p:txBody>
      </p:sp>
      <p:sp>
        <p:nvSpPr>
          <p:cNvPr id="13" name="TextBox 12">
            <a:extLst>
              <a:ext uri="{FF2B5EF4-FFF2-40B4-BE49-F238E27FC236}">
                <a16:creationId xmlns:a16="http://schemas.microsoft.com/office/drawing/2014/main" id="{E0D0102A-D948-4321-7882-D557839F3B04}"/>
              </a:ext>
            </a:extLst>
          </p:cNvPr>
          <p:cNvSpPr txBox="1"/>
          <p:nvPr/>
        </p:nvSpPr>
        <p:spPr>
          <a:xfrm>
            <a:off x="203199" y="906558"/>
            <a:ext cx="5812590" cy="3200876"/>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The United Curriculum for History has three strands:</a:t>
            </a:r>
          </a:p>
          <a:p>
            <a:pPr marL="0" marR="0" lvl="0" indent="0" algn="l" defTabSz="180000" rtl="0" eaLnBrk="1" fontAlgn="auto" latinLnBrk="0" hangingPunct="1">
              <a:lnSpc>
                <a:spcPct val="100000"/>
              </a:lnSpc>
              <a:spcBef>
                <a:spcPts val="0"/>
              </a:spcBef>
              <a:spcAft>
                <a:spcPts val="400"/>
              </a:spcAft>
              <a:buClrTx/>
              <a:buSzTx/>
              <a:buFontTx/>
              <a:buNone/>
              <a:tabLst/>
              <a:defRPr/>
            </a:pP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Substantive Knowledge </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By substantive knowledge we mean the core historical facts of a particular period or topic, for example key dates, individuals or events specific to a unit. </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area of substantive knowledge is outlined on slides 9 – 39. </a:t>
            </a:r>
          </a:p>
          <a:p>
            <a:pPr marL="0" marR="0" lvl="0" indent="0" algn="l" defTabSz="180000" rtl="0" eaLnBrk="1" fontAlgn="auto" latinLnBrk="0" hangingPunct="1">
              <a:lnSpc>
                <a:spcPct val="100000"/>
              </a:lnSpc>
              <a:spcBef>
                <a:spcPts val="0"/>
              </a:spcBef>
              <a:spcAft>
                <a:spcPts val="400"/>
              </a:spcAft>
              <a:buClrTx/>
              <a:buSzTx/>
              <a:buFontTx/>
              <a:buNone/>
              <a:tabLst/>
              <a:defRPr/>
            </a:pP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Disciplinary Knowledge </a:t>
            </a:r>
            <a:r>
              <a:rPr kumimoji="0" lang="en-US" sz="1200" b="1" i="0" u="none" strike="noStrike" kern="1200" cap="none" spc="0" normalizeH="0" baseline="0" noProof="0" dirty="0">
                <a:ln>
                  <a:noFill/>
                </a:ln>
                <a:solidFill>
                  <a:srgbClr val="565656"/>
                </a:solidFill>
                <a:effectLst/>
                <a:uLnTx/>
                <a:uFillTx/>
                <a:latin typeface="Roboto" panose="02000000000000000000" pitchFamily="2" charset="0"/>
                <a:ea typeface="Roboto" panose="02000000000000000000" pitchFamily="2" charset="0"/>
                <a:cs typeface="Arial"/>
              </a:rPr>
              <a:t>(and Procedural Knowledge)</a:t>
            </a: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Disciplinary knowledge refers to how historians carry out their discipline in order to maintain and add to the subject’s canon. Pupils learn what it means to be a historian, for example in areas such as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Historical Significance </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or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Cause and Consequence, </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for example that </a:t>
            </a:r>
            <a:r>
              <a:rPr kumimoji="0" lang="en-GB"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Changes can take place gradually (evolution) or very rapidly and completely (revolution)</a:t>
            </a:r>
            <a:r>
              <a:rPr kumimoji="0" lang="en-GB"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t>
            </a:r>
            <a:endPar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Procedural knowledge refers to things that historians need to know how to do</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An example might be reading a timeline or using vocabulary like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decade</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or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century</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We have </a:t>
            </a:r>
            <a:r>
              <a:rPr kumimoji="0" lang="en-US" sz="10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Arial"/>
              </a:rPr>
              <a:t>organised</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these alongside disciplinary knowledge as both are threaded through our curriculum in a similar way.</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area of disciplinary (and procedural) knowledge is outlined on slides 49 – 57. </a:t>
            </a:r>
            <a:endPar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endParaRPr>
          </a:p>
        </p:txBody>
      </p:sp>
      <p:sp>
        <p:nvSpPr>
          <p:cNvPr id="14" name="TextBox 13">
            <a:extLst>
              <a:ext uri="{FF2B5EF4-FFF2-40B4-BE49-F238E27FC236}">
                <a16:creationId xmlns:a16="http://schemas.microsoft.com/office/drawing/2014/main" id="{CFD09444-382F-6D5E-BEC2-BCD3B262AAA1}"/>
              </a:ext>
            </a:extLst>
          </p:cNvPr>
          <p:cNvSpPr txBox="1"/>
          <p:nvPr/>
        </p:nvSpPr>
        <p:spPr>
          <a:xfrm>
            <a:off x="203199" y="4364564"/>
            <a:ext cx="5812590" cy="1969770"/>
          </a:xfrm>
          <a:prstGeom prst="rect">
            <a:avLst/>
          </a:prstGeom>
          <a:noFill/>
        </p:spPr>
        <p:txBody>
          <a:bodyPr wrap="square" anchor="t">
            <a:spAutoFit/>
          </a:bodyPr>
          <a:lstStyle/>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Vertical Concepts</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Vertical concepts are the more abstract ideas or threads that build gradually and with increasing depth across the multiple contexts encountered by pupils as they move through our curriculum. In history we use three broad categories:</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Power, Empire and Democracy</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Quest for Knowledge</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Community and Family</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Each area has then been sub-divided into narrower threads, for example </a:t>
            </a: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Power, Empire and Democracy </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includes </a:t>
            </a:r>
            <a:r>
              <a:rPr kumimoji="0" lang="en-US" sz="10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Arial"/>
              </a:rPr>
              <a:t>i</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Power and Empires </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and ii.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Democracy and Government.</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vertical concept is outlined on slides 40 – 48. </a:t>
            </a:r>
          </a:p>
        </p:txBody>
      </p:sp>
      <p:grpSp>
        <p:nvGrpSpPr>
          <p:cNvPr id="15" name="Group 14">
            <a:extLst>
              <a:ext uri="{FF2B5EF4-FFF2-40B4-BE49-F238E27FC236}">
                <a16:creationId xmlns:a16="http://schemas.microsoft.com/office/drawing/2014/main" id="{F7E3F1E5-91DC-CCEE-727E-9335BA9FB8DB}"/>
              </a:ext>
            </a:extLst>
          </p:cNvPr>
          <p:cNvGrpSpPr/>
          <p:nvPr/>
        </p:nvGrpSpPr>
        <p:grpSpPr>
          <a:xfrm>
            <a:off x="6155590" y="1928725"/>
            <a:ext cx="3159648" cy="2149980"/>
            <a:chOff x="3958452" y="1710994"/>
            <a:chExt cx="2899622" cy="2149981"/>
          </a:xfrm>
        </p:grpSpPr>
        <p:sp>
          <p:nvSpPr>
            <p:cNvPr id="16" name="Rectangle 15">
              <a:extLst>
                <a:ext uri="{FF2B5EF4-FFF2-40B4-BE49-F238E27FC236}">
                  <a16:creationId xmlns:a16="http://schemas.microsoft.com/office/drawing/2014/main" id="{8EC849AB-EAF6-061D-ED71-6B99BFB35A9C}"/>
                </a:ext>
              </a:extLst>
            </p:cNvPr>
            <p:cNvSpPr/>
            <p:nvPr/>
          </p:nvSpPr>
          <p:spPr>
            <a:xfrm>
              <a:off x="3959364" y="1863289"/>
              <a:ext cx="2898710" cy="1997686"/>
            </a:xfrm>
            <a:prstGeom prst="rect">
              <a:avLst/>
            </a:prstGeom>
            <a:solidFill>
              <a:srgbClr val="E6E6E6"/>
            </a:solidFill>
            <a:ln w="19050" cap="flat" cmpd="sng" algn="ctr">
              <a:noFill/>
              <a:prstDash val="solid"/>
              <a:miter lim="800000"/>
            </a:ln>
            <a:effectLst/>
          </p:spPr>
          <p:txBody>
            <a:bodyPr lIns="108000" tIns="252000" rIns="72000" bIns="72000" rtlCol="0" anchor="t"/>
            <a:lstStyle/>
            <a:p>
              <a:pPr marL="10800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rPr>
                <a:t>We sometimes refer to the disciplinary knowledge in the United Curriculum for History as “Thinking like a historian”. We want pupils to have as authentic an experience as possible of carrying out the ‘work’ of a historian, applying what they have learnt about what it means to do so in different contexts and with increasing confidence. </a:t>
              </a:r>
            </a:p>
            <a:p>
              <a:pPr marL="10800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rPr>
                <a:t>Each ‘thread’ of disciplinary knowledge is broken down into smaller steps and explicitly taught and practised as pupils move between year groups.</a:t>
              </a:r>
            </a:p>
          </p:txBody>
        </p:sp>
        <p:sp>
          <p:nvSpPr>
            <p:cNvPr id="17" name="Rectangle 21">
              <a:extLst>
                <a:ext uri="{FF2B5EF4-FFF2-40B4-BE49-F238E27FC236}">
                  <a16:creationId xmlns:a16="http://schemas.microsoft.com/office/drawing/2014/main" id="{2A3A9554-6870-A5CB-406E-AA484A04AB7C}"/>
                </a:ext>
              </a:extLst>
            </p:cNvPr>
            <p:cNvSpPr/>
            <p:nvPr/>
          </p:nvSpPr>
          <p:spPr>
            <a:xfrm>
              <a:off x="3958452" y="1710994"/>
              <a:ext cx="2183118" cy="30458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rPr>
                <a:t>Thinking like a Historian</a:t>
              </a:r>
              <a:endParaRPr kumimoji="0" lang="en-GB" sz="1600" b="0"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endParaRPr>
            </a:p>
          </p:txBody>
        </p:sp>
      </p:grpSp>
      <p:grpSp>
        <p:nvGrpSpPr>
          <p:cNvPr id="18" name="Group 17">
            <a:extLst>
              <a:ext uri="{FF2B5EF4-FFF2-40B4-BE49-F238E27FC236}">
                <a16:creationId xmlns:a16="http://schemas.microsoft.com/office/drawing/2014/main" id="{41808253-9A21-43FA-65E4-CAE022B4F80D}"/>
              </a:ext>
            </a:extLst>
          </p:cNvPr>
          <p:cNvGrpSpPr/>
          <p:nvPr/>
        </p:nvGrpSpPr>
        <p:grpSpPr>
          <a:xfrm>
            <a:off x="6155590" y="4255406"/>
            <a:ext cx="3159649" cy="2021065"/>
            <a:chOff x="3958452" y="1710994"/>
            <a:chExt cx="2899623" cy="1842856"/>
          </a:xfrm>
        </p:grpSpPr>
        <p:sp>
          <p:nvSpPr>
            <p:cNvPr id="19" name="Rectangle 18">
              <a:extLst>
                <a:ext uri="{FF2B5EF4-FFF2-40B4-BE49-F238E27FC236}">
                  <a16:creationId xmlns:a16="http://schemas.microsoft.com/office/drawing/2014/main" id="{7063851F-0ECE-8213-BC8D-5894AF29D4B0}"/>
                </a:ext>
              </a:extLst>
            </p:cNvPr>
            <p:cNvSpPr/>
            <p:nvPr/>
          </p:nvSpPr>
          <p:spPr>
            <a:xfrm>
              <a:off x="3959365" y="1863288"/>
              <a:ext cx="2898710" cy="1690562"/>
            </a:xfrm>
            <a:prstGeom prst="rect">
              <a:avLst/>
            </a:prstGeom>
            <a:solidFill>
              <a:srgbClr val="E6E6E6"/>
            </a:solidFill>
            <a:ln w="19050" cap="flat" cmpd="sng" algn="ctr">
              <a:noFill/>
              <a:prstDash val="solid"/>
              <a:miter lim="800000"/>
            </a:ln>
            <a:effectLst/>
          </p:spPr>
          <p:txBody>
            <a:bodyPr lIns="108000" tIns="252000" rIns="72000" bIns="72000" rtlCol="0" anchor="t"/>
            <a:lstStyle/>
            <a:p>
              <a:pPr marL="10800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endParaRPr>
            </a:p>
          </p:txBody>
        </p:sp>
        <p:sp>
          <p:nvSpPr>
            <p:cNvPr id="20" name="Rectangle 21">
              <a:extLst>
                <a:ext uri="{FF2B5EF4-FFF2-40B4-BE49-F238E27FC236}">
                  <a16:creationId xmlns:a16="http://schemas.microsoft.com/office/drawing/2014/main" id="{541C8F56-1505-8E07-99EE-E2719CB0662B}"/>
                </a:ext>
              </a:extLst>
            </p:cNvPr>
            <p:cNvSpPr/>
            <p:nvPr/>
          </p:nvSpPr>
          <p:spPr>
            <a:xfrm>
              <a:off x="3958452" y="1710994"/>
              <a:ext cx="2183118" cy="30458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rPr>
                <a:t>Terminology</a:t>
              </a:r>
              <a:endParaRPr kumimoji="0" lang="en-GB" sz="1600" b="0"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endParaRPr>
            </a:p>
          </p:txBody>
        </p:sp>
      </p:grpSp>
      <p:sp>
        <p:nvSpPr>
          <p:cNvPr id="24" name="TextBox 23">
            <a:extLst>
              <a:ext uri="{FF2B5EF4-FFF2-40B4-BE49-F238E27FC236}">
                <a16:creationId xmlns:a16="http://schemas.microsoft.com/office/drawing/2014/main" id="{92286CAF-968A-9521-90FF-D6EAB43ABBA0}"/>
              </a:ext>
            </a:extLst>
          </p:cNvPr>
          <p:cNvSpPr txBox="1"/>
          <p:nvPr/>
        </p:nvSpPr>
        <p:spPr>
          <a:xfrm>
            <a:off x="6280484" y="4587298"/>
            <a:ext cx="3034755"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Providing you ensure a shared understanding across your school, and update all relevant documents, you can of course adapt the terminology used for a particular type of knowledge in our curriculum as you see fit.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For example, you may choose to use the term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disciplinary knowledge</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to refer to both the disciplinary and procedural aspects identified here.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86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ED369EB-9E41-123B-C7D6-AF7127DDF938}"/>
              </a:ext>
            </a:extLst>
          </p:cNvPr>
          <p:cNvGrpSpPr/>
          <p:nvPr/>
        </p:nvGrpSpPr>
        <p:grpSpPr>
          <a:xfrm>
            <a:off x="273657" y="1088347"/>
            <a:ext cx="980829" cy="4894869"/>
            <a:chOff x="273657" y="-474493"/>
            <a:chExt cx="980829" cy="4894869"/>
          </a:xfrm>
        </p:grpSpPr>
        <p:sp>
          <p:nvSpPr>
            <p:cNvPr id="31" name="Rectangle 30">
              <a:extLst>
                <a:ext uri="{FF2B5EF4-FFF2-40B4-BE49-F238E27FC236}">
                  <a16:creationId xmlns:a16="http://schemas.microsoft.com/office/drawing/2014/main" id="{98FBE74E-F7B8-2D70-EBB0-BF37705F863A}"/>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32" name="Rectangle 31">
              <a:extLst>
                <a:ext uri="{FF2B5EF4-FFF2-40B4-BE49-F238E27FC236}">
                  <a16:creationId xmlns:a16="http://schemas.microsoft.com/office/drawing/2014/main" id="{0E79D956-AFD3-05F8-DE95-70557C4CAA98}"/>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33" name="Rectangle 32">
              <a:extLst>
                <a:ext uri="{FF2B5EF4-FFF2-40B4-BE49-F238E27FC236}">
                  <a16:creationId xmlns:a16="http://schemas.microsoft.com/office/drawing/2014/main" id="{E7AB3785-25B9-222D-0D26-8E11734133A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34" name="Rectangle 33">
              <a:extLst>
                <a:ext uri="{FF2B5EF4-FFF2-40B4-BE49-F238E27FC236}">
                  <a16:creationId xmlns:a16="http://schemas.microsoft.com/office/drawing/2014/main" id="{A7F290A4-3190-20DB-FB7B-D356CFCDE30C}"/>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35" name="Rectangle 34">
              <a:extLst>
                <a:ext uri="{FF2B5EF4-FFF2-40B4-BE49-F238E27FC236}">
                  <a16:creationId xmlns:a16="http://schemas.microsoft.com/office/drawing/2014/main" id="{98AF8433-C7F8-85A8-DD42-124D3BA2BD5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36" name="Rectangle 35">
              <a:extLst>
                <a:ext uri="{FF2B5EF4-FFF2-40B4-BE49-F238E27FC236}">
                  <a16:creationId xmlns:a16="http://schemas.microsoft.com/office/drawing/2014/main" id="{D5DF1E3D-6DEF-8210-967A-9A7BB739059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37" name="Rectangle 36">
              <a:extLst>
                <a:ext uri="{FF2B5EF4-FFF2-40B4-BE49-F238E27FC236}">
                  <a16:creationId xmlns:a16="http://schemas.microsoft.com/office/drawing/2014/main" id="{8D6012B8-528A-5002-B569-795F6C95FAD9}"/>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8" name="Rectangle 37">
              <a:extLst>
                <a:ext uri="{FF2B5EF4-FFF2-40B4-BE49-F238E27FC236}">
                  <a16:creationId xmlns:a16="http://schemas.microsoft.com/office/drawing/2014/main" id="{97A36998-BBDA-C4F0-457A-1E4A344AC538}"/>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39" name="Rectangle 38">
              <a:extLst>
                <a:ext uri="{FF2B5EF4-FFF2-40B4-BE49-F238E27FC236}">
                  <a16:creationId xmlns:a16="http://schemas.microsoft.com/office/drawing/2014/main" id="{ED94BFD6-02AE-AACF-D8DA-0AFFE131262A}"/>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40" name="Rectangle 39">
              <a:extLst>
                <a:ext uri="{FF2B5EF4-FFF2-40B4-BE49-F238E27FC236}">
                  <a16:creationId xmlns:a16="http://schemas.microsoft.com/office/drawing/2014/main" id="{FD45F9AD-28F8-2AC5-9099-B78E7D3DF0B9}"/>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41" name="Rectangle 40">
              <a:extLst>
                <a:ext uri="{FF2B5EF4-FFF2-40B4-BE49-F238E27FC236}">
                  <a16:creationId xmlns:a16="http://schemas.microsoft.com/office/drawing/2014/main" id="{34AA75A6-C7C3-9AB8-6BED-BCF6CC3A883F}"/>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pic>
        <p:nvPicPr>
          <p:cNvPr id="9" name="Picture 8">
            <a:extLst>
              <a:ext uri="{FF2B5EF4-FFF2-40B4-BE49-F238E27FC236}">
                <a16:creationId xmlns:a16="http://schemas.microsoft.com/office/drawing/2014/main" id="{665991C5-ADFB-93FB-9DDB-449C3C375B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18" name="TextBox 17">
            <a:extLst>
              <a:ext uri="{FF2B5EF4-FFF2-40B4-BE49-F238E27FC236}">
                <a16:creationId xmlns:a16="http://schemas.microsoft.com/office/drawing/2014/main" id="{A31CC42F-042E-43A3-B9A5-B3474D8598A5}"/>
              </a:ext>
            </a:extLst>
          </p:cNvPr>
          <p:cNvSpPr txBox="1"/>
          <p:nvPr/>
        </p:nvSpPr>
        <p:spPr>
          <a:xfrm>
            <a:off x="1585858" y="4777046"/>
            <a:ext cx="2347632" cy="338554"/>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The King is an important person where we live. </a:t>
            </a:r>
            <a:r>
              <a:rPr lang="en-US" sz="800">
                <a:solidFill>
                  <a:schemeClr val="accent2"/>
                </a:solidFill>
                <a:latin typeface="Roboto" panose="02000000000000000000" pitchFamily="2" charset="0"/>
                <a:ea typeface="Roboto" panose="02000000000000000000" pitchFamily="2" charset="0"/>
              </a:rPr>
              <a:t>We learn about King Charles III.</a:t>
            </a:r>
          </a:p>
        </p:txBody>
      </p:sp>
      <p:cxnSp>
        <p:nvCxnSpPr>
          <p:cNvPr id="22" name="Straight Arrow Connector 21">
            <a:extLst>
              <a:ext uri="{FF2B5EF4-FFF2-40B4-BE49-F238E27FC236}">
                <a16:creationId xmlns:a16="http://schemas.microsoft.com/office/drawing/2014/main" id="{2C19123E-EDC2-4EC6-950C-167A0DA4B586}"/>
              </a:ext>
            </a:extLst>
          </p:cNvPr>
          <p:cNvCxnSpPr>
            <a:cxnSpLocks/>
          </p:cNvCxnSpPr>
          <p:nvPr/>
        </p:nvCxnSpPr>
        <p:spPr>
          <a:xfrm flipV="1">
            <a:off x="3627659" y="4456668"/>
            <a:ext cx="191028" cy="3428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72D64BE8-79B3-4705-8CC4-FBC964BADD74}"/>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4BCFE288-895D-4D4F-BF1E-5FBECAE37592}"/>
              </a:ext>
            </a:extLst>
          </p:cNvPr>
          <p:cNvSpPr/>
          <p:nvPr/>
        </p:nvSpPr>
        <p:spPr>
          <a:xfrm>
            <a:off x="226563" y="1884827"/>
            <a:ext cx="1054158" cy="421589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90C7EC8B-A6EE-49A0-A57C-B1BB83D05050}"/>
              </a:ext>
            </a:extLst>
          </p:cNvPr>
          <p:cNvSpPr txBox="1"/>
          <p:nvPr/>
        </p:nvSpPr>
        <p:spPr>
          <a:xfrm>
            <a:off x="2082232" y="1275606"/>
            <a:ext cx="2823955" cy="63607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The King or Queen (monarch) has power to make new rules in a country.</a:t>
            </a:r>
          </a:p>
          <a:p>
            <a:pPr>
              <a:spcAft>
                <a:spcPts val="400"/>
              </a:spcAft>
            </a:pPr>
            <a:r>
              <a:rPr lang="en-US" sz="800">
                <a:solidFill>
                  <a:schemeClr val="accent2"/>
                </a:solidFill>
                <a:latin typeface="Roboto" panose="02000000000000000000" pitchFamily="2" charset="0"/>
                <a:ea typeface="Roboto" panose="02000000000000000000" pitchFamily="2" charset="0"/>
              </a:rPr>
              <a:t>We learn about the news laws that King Charles II created after the great fire.</a:t>
            </a:r>
          </a:p>
        </p:txBody>
      </p:sp>
      <p:cxnSp>
        <p:nvCxnSpPr>
          <p:cNvPr id="47" name="Straight Arrow Connector 46">
            <a:extLst>
              <a:ext uri="{FF2B5EF4-FFF2-40B4-BE49-F238E27FC236}">
                <a16:creationId xmlns:a16="http://schemas.microsoft.com/office/drawing/2014/main" id="{02029D87-92AD-46A7-8E2D-DC35137BF420}"/>
              </a:ext>
            </a:extLst>
          </p:cNvPr>
          <p:cNvCxnSpPr>
            <a:cxnSpLocks/>
          </p:cNvCxnSpPr>
          <p:nvPr/>
        </p:nvCxnSpPr>
        <p:spPr>
          <a:xfrm>
            <a:off x="3742850" y="1736048"/>
            <a:ext cx="738839" cy="10157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9BCCB25-B465-4FDD-B282-B8A80719874F}"/>
              </a:ext>
            </a:extLst>
          </p:cNvPr>
          <p:cNvSpPr txBox="1"/>
          <p:nvPr/>
        </p:nvSpPr>
        <p:spPr>
          <a:xfrm>
            <a:off x="2476820" y="5222519"/>
            <a:ext cx="2783297"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People get their power in different ways. </a:t>
            </a:r>
            <a:r>
              <a:rPr lang="en-US" sz="800">
                <a:solidFill>
                  <a:schemeClr val="accent2"/>
                </a:solidFill>
                <a:latin typeface="Roboto" panose="02000000000000000000" pitchFamily="2" charset="0"/>
                <a:ea typeface="Roboto" panose="02000000000000000000" pitchFamily="2" charset="0"/>
              </a:rPr>
              <a:t>The pharaoh was believed to be half-man, half-god. He was believed to have divine status.</a:t>
            </a:r>
            <a:endParaRPr lang="en-US" sz="800" b="1">
              <a:solidFill>
                <a:schemeClr val="accent2"/>
              </a:solidFill>
              <a:latin typeface="Roboto" panose="02000000000000000000" pitchFamily="2" charset="0"/>
              <a:ea typeface="Roboto" panose="02000000000000000000" pitchFamily="2" charset="0"/>
            </a:endParaRPr>
          </a:p>
          <a:p>
            <a:pPr>
              <a:spcAft>
                <a:spcPts val="400"/>
              </a:spcAft>
            </a:pPr>
            <a:r>
              <a:rPr lang="en-US" sz="800" b="1">
                <a:solidFill>
                  <a:schemeClr val="accent2"/>
                </a:solidFill>
                <a:latin typeface="Roboto" panose="02000000000000000000" pitchFamily="2" charset="0"/>
                <a:ea typeface="Roboto" panose="02000000000000000000" pitchFamily="2" charset="0"/>
              </a:rPr>
              <a:t>Empires are large areas of land controlled by one person or group of people. </a:t>
            </a:r>
            <a:r>
              <a:rPr lang="en-US" sz="800">
                <a:solidFill>
                  <a:schemeClr val="accent2"/>
                </a:solidFill>
                <a:latin typeface="Roboto" panose="02000000000000000000" pitchFamily="2" charset="0"/>
                <a:ea typeface="Roboto" panose="02000000000000000000" pitchFamily="2" charset="0"/>
              </a:rPr>
              <a:t>Ancient Egypt was an empire.</a:t>
            </a:r>
          </a:p>
        </p:txBody>
      </p:sp>
      <p:cxnSp>
        <p:nvCxnSpPr>
          <p:cNvPr id="56" name="Straight Arrow Connector 55">
            <a:extLst>
              <a:ext uri="{FF2B5EF4-FFF2-40B4-BE49-F238E27FC236}">
                <a16:creationId xmlns:a16="http://schemas.microsoft.com/office/drawing/2014/main" id="{625E5978-3622-4EC8-85F0-B9A01B8F46CD}"/>
              </a:ext>
            </a:extLst>
          </p:cNvPr>
          <p:cNvCxnSpPr>
            <a:cxnSpLocks/>
          </p:cNvCxnSpPr>
          <p:nvPr/>
        </p:nvCxnSpPr>
        <p:spPr>
          <a:xfrm flipV="1">
            <a:off x="4700949" y="4573077"/>
            <a:ext cx="252051" cy="6686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858D3F3-860B-4A15-AA7A-79411139333D}"/>
              </a:ext>
            </a:extLst>
          </p:cNvPr>
          <p:cNvSpPr txBox="1"/>
          <p:nvPr/>
        </p:nvSpPr>
        <p:spPr>
          <a:xfrm>
            <a:off x="5469689" y="5517920"/>
            <a:ext cx="1660623"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Maya kings were seen to be </a:t>
            </a:r>
            <a:r>
              <a:rPr lang="en-US" sz="800" b="1">
                <a:solidFill>
                  <a:schemeClr val="accent2"/>
                </a:solidFill>
                <a:latin typeface="Roboto" panose="02000000000000000000" pitchFamily="2" charset="0"/>
                <a:ea typeface="Roboto" panose="02000000000000000000" pitchFamily="2" charset="0"/>
              </a:rPr>
              <a:t>half-man, half-god</a:t>
            </a:r>
            <a:r>
              <a:rPr lang="en-US" sz="800">
                <a:solidFill>
                  <a:schemeClr val="accent2"/>
                </a:solidFill>
                <a:latin typeface="Roboto" panose="02000000000000000000" pitchFamily="2" charset="0"/>
                <a:ea typeface="Roboto" panose="02000000000000000000" pitchFamily="2" charset="0"/>
              </a:rPr>
              <a:t>.</a:t>
            </a:r>
          </a:p>
        </p:txBody>
      </p:sp>
      <p:cxnSp>
        <p:nvCxnSpPr>
          <p:cNvPr id="87" name="Straight Arrow Connector 86">
            <a:extLst>
              <a:ext uri="{FF2B5EF4-FFF2-40B4-BE49-F238E27FC236}">
                <a16:creationId xmlns:a16="http://schemas.microsoft.com/office/drawing/2014/main" id="{D3DC3E36-C235-415E-B1E6-D112CB9BF4C6}"/>
              </a:ext>
            </a:extLst>
          </p:cNvPr>
          <p:cNvCxnSpPr>
            <a:cxnSpLocks/>
          </p:cNvCxnSpPr>
          <p:nvPr/>
        </p:nvCxnSpPr>
        <p:spPr>
          <a:xfrm flipH="1" flipV="1">
            <a:off x="5563274" y="4036869"/>
            <a:ext cx="498961" cy="148105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F7E8120-830A-4D96-ABC1-0C28C09B5AA5}"/>
              </a:ext>
            </a:extLst>
          </p:cNvPr>
          <p:cNvSpPr txBox="1"/>
          <p:nvPr/>
        </p:nvSpPr>
        <p:spPr>
          <a:xfrm>
            <a:off x="6678872" y="4787673"/>
            <a:ext cx="2289194" cy="759182"/>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early Islamic civilisation was an </a:t>
            </a:r>
            <a:r>
              <a:rPr lang="en-US" sz="800" b="1">
                <a:solidFill>
                  <a:schemeClr val="accent2"/>
                </a:solidFill>
                <a:latin typeface="Roboto" panose="02000000000000000000" pitchFamily="2" charset="0"/>
                <a:ea typeface="Roboto" panose="02000000000000000000" pitchFamily="2" charset="0"/>
              </a:rPr>
              <a:t>empire</a:t>
            </a:r>
            <a:r>
              <a:rPr lang="en-US" sz="800">
                <a:solidFill>
                  <a:schemeClr val="accent2"/>
                </a:solidFill>
                <a:latin typeface="Roboto" panose="02000000000000000000" pitchFamily="2" charset="0"/>
                <a:ea typeface="Roboto" panose="02000000000000000000" pitchFamily="2" charset="0"/>
              </a:rPr>
              <a:t>, led by the caliph.</a:t>
            </a:r>
          </a:p>
          <a:p>
            <a:pPr>
              <a:spcAft>
                <a:spcPts val="400"/>
              </a:spcAft>
            </a:pPr>
            <a:r>
              <a:rPr lang="en-US" sz="800" b="1">
                <a:solidFill>
                  <a:schemeClr val="accent2"/>
                </a:solidFill>
                <a:latin typeface="Roboto" panose="02000000000000000000" pitchFamily="2" charset="0"/>
                <a:ea typeface="Roboto" panose="02000000000000000000" pitchFamily="2" charset="0"/>
              </a:rPr>
              <a:t>Empires grow and shrink as the power of its leader changes. </a:t>
            </a:r>
            <a:r>
              <a:rPr lang="en-US" sz="800">
                <a:solidFill>
                  <a:schemeClr val="accent2"/>
                </a:solidFill>
                <a:latin typeface="Roboto" panose="02000000000000000000" pitchFamily="2" charset="0"/>
                <a:ea typeface="Roboto" panose="02000000000000000000" pitchFamily="2" charset="0"/>
              </a:rPr>
              <a:t>The empire grew and then shrank.</a:t>
            </a:r>
            <a:endParaRPr lang="en-US" sz="800" b="1">
              <a:solidFill>
                <a:schemeClr val="accent2"/>
              </a:solidFill>
              <a:latin typeface="Roboto" panose="02000000000000000000" pitchFamily="2" charset="0"/>
              <a:ea typeface="Roboto" panose="02000000000000000000" pitchFamily="2" charset="0"/>
            </a:endParaRPr>
          </a:p>
        </p:txBody>
      </p:sp>
      <p:cxnSp>
        <p:nvCxnSpPr>
          <p:cNvPr id="89" name="Straight Arrow Connector 88">
            <a:extLst>
              <a:ext uri="{FF2B5EF4-FFF2-40B4-BE49-F238E27FC236}">
                <a16:creationId xmlns:a16="http://schemas.microsoft.com/office/drawing/2014/main" id="{3684E321-74F7-4BB6-A330-1FC4F9460E5E}"/>
              </a:ext>
            </a:extLst>
          </p:cNvPr>
          <p:cNvCxnSpPr>
            <a:cxnSpLocks/>
          </p:cNvCxnSpPr>
          <p:nvPr/>
        </p:nvCxnSpPr>
        <p:spPr>
          <a:xfrm flipH="1" flipV="1">
            <a:off x="5781756" y="3607462"/>
            <a:ext cx="832121" cy="13388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0997E20-AC22-44CA-856F-5C4F2D3E438B}"/>
              </a:ext>
            </a:extLst>
          </p:cNvPr>
          <p:cNvSpPr txBox="1"/>
          <p:nvPr/>
        </p:nvSpPr>
        <p:spPr>
          <a:xfrm>
            <a:off x="5113832" y="1272819"/>
            <a:ext cx="2862868" cy="21544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imperial cult meant the emperor was seen as </a:t>
            </a:r>
            <a:r>
              <a:rPr lang="en-US" sz="800" b="1">
                <a:solidFill>
                  <a:schemeClr val="accent2"/>
                </a:solidFill>
                <a:latin typeface="Roboto" panose="02000000000000000000" pitchFamily="2" charset="0"/>
                <a:ea typeface="Roboto" panose="02000000000000000000" pitchFamily="2" charset="0"/>
              </a:rPr>
              <a:t>divine</a:t>
            </a:r>
            <a:r>
              <a:rPr lang="en-US" sz="800">
                <a:solidFill>
                  <a:schemeClr val="accent2"/>
                </a:solidFill>
                <a:latin typeface="Roboto" panose="02000000000000000000" pitchFamily="2" charset="0"/>
                <a:ea typeface="Roboto" panose="02000000000000000000" pitchFamily="2" charset="0"/>
              </a:rPr>
              <a:t>.</a:t>
            </a:r>
          </a:p>
        </p:txBody>
      </p:sp>
      <p:cxnSp>
        <p:nvCxnSpPr>
          <p:cNvPr id="92" name="Straight Arrow Connector 91">
            <a:extLst>
              <a:ext uri="{FF2B5EF4-FFF2-40B4-BE49-F238E27FC236}">
                <a16:creationId xmlns:a16="http://schemas.microsoft.com/office/drawing/2014/main" id="{6ADB5699-0327-4708-8F60-2BFF4B32FA7B}"/>
              </a:ext>
            </a:extLst>
          </p:cNvPr>
          <p:cNvCxnSpPr>
            <a:cxnSpLocks/>
          </p:cNvCxnSpPr>
          <p:nvPr/>
        </p:nvCxnSpPr>
        <p:spPr>
          <a:xfrm>
            <a:off x="5469689" y="1488263"/>
            <a:ext cx="138646" cy="76953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0B8A91B-FF15-41C6-B3DE-5B012490D9BA}"/>
              </a:ext>
            </a:extLst>
          </p:cNvPr>
          <p:cNvSpPr txBox="1"/>
          <p:nvPr/>
        </p:nvSpPr>
        <p:spPr>
          <a:xfrm>
            <a:off x="6662923" y="1632723"/>
            <a:ext cx="2862868"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Institutional, economic, physical, intellectual and informal power can be used to control others</a:t>
            </a:r>
            <a:r>
              <a:rPr lang="en-US" sz="800">
                <a:solidFill>
                  <a:schemeClr val="accent2"/>
                </a:solidFill>
                <a:latin typeface="Roboto" panose="02000000000000000000" pitchFamily="2" charset="0"/>
                <a:ea typeface="Roboto" panose="02000000000000000000" pitchFamily="2" charset="0"/>
              </a:rPr>
              <a:t>. Romans used all of these to maintain control in Britannia.</a:t>
            </a:r>
          </a:p>
          <a:p>
            <a:pPr>
              <a:spcAft>
                <a:spcPts val="400"/>
              </a:spcAft>
            </a:pPr>
            <a:r>
              <a:rPr lang="en-US" sz="800" b="1">
                <a:solidFill>
                  <a:schemeClr val="accent2"/>
                </a:solidFill>
                <a:latin typeface="Roboto" panose="02000000000000000000" pitchFamily="2" charset="0"/>
                <a:ea typeface="Roboto" panose="02000000000000000000" pitchFamily="2" charset="0"/>
              </a:rPr>
              <a:t>Leaders can delegate power to regional and local leaders</a:t>
            </a:r>
            <a:r>
              <a:rPr lang="en-US" sz="800">
                <a:solidFill>
                  <a:schemeClr val="accent2"/>
                </a:solidFill>
                <a:latin typeface="Roboto" panose="02000000000000000000" pitchFamily="2" charset="0"/>
                <a:ea typeface="Roboto" panose="02000000000000000000" pitchFamily="2" charset="0"/>
              </a:rPr>
              <a:t>, as did the Roman emperor (and pharaohs and caliphs).</a:t>
            </a:r>
            <a:endParaRPr lang="en-US" sz="800" b="1">
              <a:solidFill>
                <a:schemeClr val="accent2"/>
              </a:solidFill>
              <a:latin typeface="Roboto" panose="02000000000000000000" pitchFamily="2" charset="0"/>
              <a:ea typeface="Roboto" panose="02000000000000000000" pitchFamily="2" charset="0"/>
            </a:endParaRPr>
          </a:p>
        </p:txBody>
      </p:sp>
      <p:cxnSp>
        <p:nvCxnSpPr>
          <p:cNvPr id="94" name="Straight Arrow Connector 93">
            <a:extLst>
              <a:ext uri="{FF2B5EF4-FFF2-40B4-BE49-F238E27FC236}">
                <a16:creationId xmlns:a16="http://schemas.microsoft.com/office/drawing/2014/main" id="{F13A945E-21B6-4601-9EF8-856EC0316BB5}"/>
              </a:ext>
            </a:extLst>
          </p:cNvPr>
          <p:cNvCxnSpPr>
            <a:cxnSpLocks/>
          </p:cNvCxnSpPr>
          <p:nvPr/>
        </p:nvCxnSpPr>
        <p:spPr>
          <a:xfrm flipH="1">
            <a:off x="6131726" y="1928626"/>
            <a:ext cx="550762" cy="1858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DDD3B79-7A47-4808-875A-B8A6993C251B}"/>
              </a:ext>
            </a:extLst>
          </p:cNvPr>
          <p:cNvSpPr txBox="1"/>
          <p:nvPr/>
        </p:nvSpPr>
        <p:spPr>
          <a:xfrm>
            <a:off x="7424382" y="2751809"/>
            <a:ext cx="2128985"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Evidence from Sutton </a:t>
            </a:r>
            <a:r>
              <a:rPr lang="en-US" sz="800" err="1">
                <a:solidFill>
                  <a:schemeClr val="accent2"/>
                </a:solidFill>
                <a:latin typeface="Roboto" panose="02000000000000000000" pitchFamily="2" charset="0"/>
                <a:ea typeface="Roboto" panose="02000000000000000000" pitchFamily="2" charset="0"/>
              </a:rPr>
              <a:t>Hoo</a:t>
            </a:r>
            <a:r>
              <a:rPr lang="en-US" sz="800">
                <a:solidFill>
                  <a:schemeClr val="accent2"/>
                </a:solidFill>
                <a:latin typeface="Roboto" panose="02000000000000000000" pitchFamily="2" charset="0"/>
                <a:ea typeface="Roboto" panose="02000000000000000000" pitchFamily="2" charset="0"/>
              </a:rPr>
              <a:t> shows how Anglo-Saxon kings held </a:t>
            </a:r>
            <a:r>
              <a:rPr lang="en-US" sz="800" b="1">
                <a:solidFill>
                  <a:schemeClr val="accent2"/>
                </a:solidFill>
                <a:latin typeface="Roboto" panose="02000000000000000000" pitchFamily="2" charset="0"/>
                <a:ea typeface="Roboto" panose="02000000000000000000" pitchFamily="2" charset="0"/>
              </a:rPr>
              <a:t>institutional, economic, physical, intellectual and informal power</a:t>
            </a:r>
            <a:r>
              <a:rPr lang="en-US" sz="800">
                <a:solidFill>
                  <a:schemeClr val="accent2"/>
                </a:solidFill>
                <a:latin typeface="Roboto" panose="02000000000000000000" pitchFamily="2" charset="0"/>
                <a:ea typeface="Roboto" panose="02000000000000000000" pitchFamily="2" charset="0"/>
              </a:rPr>
              <a:t>.</a:t>
            </a:r>
            <a:endParaRPr lang="en-US" sz="800" b="1">
              <a:solidFill>
                <a:schemeClr val="accent2"/>
              </a:solidFill>
              <a:latin typeface="Roboto" panose="02000000000000000000" pitchFamily="2" charset="0"/>
              <a:ea typeface="Roboto" panose="02000000000000000000" pitchFamily="2" charset="0"/>
            </a:endParaRPr>
          </a:p>
        </p:txBody>
      </p:sp>
      <p:cxnSp>
        <p:nvCxnSpPr>
          <p:cNvPr id="99" name="Straight Arrow Connector 98">
            <a:extLst>
              <a:ext uri="{FF2B5EF4-FFF2-40B4-BE49-F238E27FC236}">
                <a16:creationId xmlns:a16="http://schemas.microsoft.com/office/drawing/2014/main" id="{8601499B-0249-4C13-8DC5-DCF3251A71EC}"/>
              </a:ext>
            </a:extLst>
          </p:cNvPr>
          <p:cNvCxnSpPr>
            <a:cxnSpLocks/>
          </p:cNvCxnSpPr>
          <p:nvPr/>
        </p:nvCxnSpPr>
        <p:spPr>
          <a:xfrm flipH="1">
            <a:off x="6545266" y="3041401"/>
            <a:ext cx="879116" cy="9729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B79D125E-446A-4902-81B9-54244FE792CC}"/>
              </a:ext>
            </a:extLst>
          </p:cNvPr>
          <p:cNvSpPr txBox="1"/>
          <p:nvPr/>
        </p:nvSpPr>
        <p:spPr>
          <a:xfrm>
            <a:off x="7032643" y="3531846"/>
            <a:ext cx="2493148"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Britain used </a:t>
            </a:r>
            <a:r>
              <a:rPr lang="en-US" sz="800" b="1">
                <a:solidFill>
                  <a:schemeClr val="accent2"/>
                </a:solidFill>
                <a:latin typeface="Roboto" panose="02000000000000000000" pitchFamily="2" charset="0"/>
                <a:ea typeface="Roboto" panose="02000000000000000000" pitchFamily="2" charset="0"/>
              </a:rPr>
              <a:t>institutional, economic, physical, intellectual </a:t>
            </a:r>
            <a:r>
              <a:rPr lang="en-US" sz="800">
                <a:solidFill>
                  <a:schemeClr val="accent2"/>
                </a:solidFill>
                <a:latin typeface="Roboto" panose="02000000000000000000" pitchFamily="2" charset="0"/>
                <a:ea typeface="Roboto" panose="02000000000000000000" pitchFamily="2" charset="0"/>
              </a:rPr>
              <a:t>and</a:t>
            </a:r>
            <a:r>
              <a:rPr lang="en-US" sz="800" b="1">
                <a:solidFill>
                  <a:schemeClr val="accent2"/>
                </a:solidFill>
                <a:latin typeface="Roboto" panose="02000000000000000000" pitchFamily="2" charset="0"/>
                <a:ea typeface="Roboto" panose="02000000000000000000" pitchFamily="2" charset="0"/>
              </a:rPr>
              <a:t> informal power </a:t>
            </a:r>
            <a:r>
              <a:rPr lang="en-US" sz="800">
                <a:solidFill>
                  <a:schemeClr val="accent2"/>
                </a:solidFill>
                <a:latin typeface="Roboto" panose="02000000000000000000" pitchFamily="2" charset="0"/>
                <a:ea typeface="Roboto" panose="02000000000000000000" pitchFamily="2" charset="0"/>
              </a:rPr>
              <a:t>to maintain control in India and Kenya.</a:t>
            </a:r>
          </a:p>
          <a:p>
            <a:pPr>
              <a:spcAft>
                <a:spcPts val="400"/>
              </a:spcAft>
            </a:pPr>
            <a:r>
              <a:rPr lang="en-US" sz="800" b="1">
                <a:solidFill>
                  <a:schemeClr val="accent2"/>
                </a:solidFill>
                <a:latin typeface="Roboto" panose="02000000000000000000" pitchFamily="2" charset="0"/>
                <a:ea typeface="Roboto" panose="02000000000000000000" pitchFamily="2" charset="0"/>
              </a:rPr>
              <a:t>Everyone has the power to make change</a:t>
            </a:r>
            <a:r>
              <a:rPr lang="en-US" sz="800">
                <a:solidFill>
                  <a:schemeClr val="accent2"/>
                </a:solidFill>
                <a:latin typeface="Roboto" panose="02000000000000000000" pitchFamily="2" charset="0"/>
                <a:ea typeface="Roboto" panose="02000000000000000000" pitchFamily="2" charset="0"/>
              </a:rPr>
              <a:t>. This can be through protests or other campaigns (see British civil rights movement) or using our personal power to challenge others’ prejudice.</a:t>
            </a:r>
            <a:endParaRPr lang="en-US" sz="800" b="1">
              <a:solidFill>
                <a:schemeClr val="accent2"/>
              </a:solidFill>
              <a:latin typeface="Roboto" panose="02000000000000000000" pitchFamily="2" charset="0"/>
              <a:ea typeface="Roboto" panose="02000000000000000000" pitchFamily="2" charset="0"/>
            </a:endParaRPr>
          </a:p>
        </p:txBody>
      </p:sp>
      <p:cxnSp>
        <p:nvCxnSpPr>
          <p:cNvPr id="115" name="Straight Arrow Connector 114">
            <a:extLst>
              <a:ext uri="{FF2B5EF4-FFF2-40B4-BE49-F238E27FC236}">
                <a16:creationId xmlns:a16="http://schemas.microsoft.com/office/drawing/2014/main" id="{AE091573-5F43-45E4-8EF8-ECC1EDC70D04}"/>
              </a:ext>
            </a:extLst>
          </p:cNvPr>
          <p:cNvCxnSpPr>
            <a:cxnSpLocks/>
          </p:cNvCxnSpPr>
          <p:nvPr/>
        </p:nvCxnSpPr>
        <p:spPr>
          <a:xfrm flipH="1">
            <a:off x="6545266" y="3706985"/>
            <a:ext cx="528438" cy="13537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User Crown Male with solid fill">
            <a:extLst>
              <a:ext uri="{FF2B5EF4-FFF2-40B4-BE49-F238E27FC236}">
                <a16:creationId xmlns:a16="http://schemas.microsoft.com/office/drawing/2014/main" id="{6C8AF866-C024-2956-416D-8051C6631F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2343" y="5469329"/>
            <a:ext cx="1080000" cy="1080000"/>
          </a:xfrm>
          <a:prstGeom prst="rect">
            <a:avLst/>
          </a:prstGeom>
        </p:spPr>
      </p:pic>
      <p:sp>
        <p:nvSpPr>
          <p:cNvPr id="6" name="Rectangle 5">
            <a:extLst>
              <a:ext uri="{FF2B5EF4-FFF2-40B4-BE49-F238E27FC236}">
                <a16:creationId xmlns:a16="http://schemas.microsoft.com/office/drawing/2014/main" id="{BEDF7C7A-46AC-4B33-8C50-A475F9C6A2AB}"/>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Power &amp; Empires</a:t>
            </a:r>
          </a:p>
        </p:txBody>
      </p:sp>
    </p:spTree>
    <p:extLst>
      <p:ext uri="{BB962C8B-B14F-4D97-AF65-F5344CB8AC3E}">
        <p14:creationId xmlns:p14="http://schemas.microsoft.com/office/powerpoint/2010/main" val="2885761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60811A74-8C95-45B3-D6B8-9A0D952E8B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55" name="TextBox 54">
            <a:extLst>
              <a:ext uri="{FF2B5EF4-FFF2-40B4-BE49-F238E27FC236}">
                <a16:creationId xmlns:a16="http://schemas.microsoft.com/office/drawing/2014/main" id="{29BCCB25-B465-4FDD-B282-B8A80719874F}"/>
              </a:ext>
            </a:extLst>
          </p:cNvPr>
          <p:cNvSpPr txBox="1"/>
          <p:nvPr/>
        </p:nvSpPr>
        <p:spPr>
          <a:xfrm>
            <a:off x="1318720" y="4697651"/>
            <a:ext cx="2010200" cy="882293"/>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Some places are ruled as an autocracy. </a:t>
            </a:r>
            <a:r>
              <a:rPr lang="en-US" sz="800">
                <a:solidFill>
                  <a:schemeClr val="accent2"/>
                </a:solidFill>
                <a:latin typeface="Roboto" panose="02000000000000000000" pitchFamily="2" charset="0"/>
                <a:ea typeface="Roboto" panose="02000000000000000000" pitchFamily="2" charset="0"/>
              </a:rPr>
              <a:t>The Egyptian pharaoh was autocratic and answerable to no one.</a:t>
            </a:r>
          </a:p>
          <a:p>
            <a:pPr>
              <a:spcAft>
                <a:spcPts val="400"/>
              </a:spcAft>
            </a:pPr>
            <a:r>
              <a:rPr lang="en-US" sz="800">
                <a:solidFill>
                  <a:schemeClr val="accent2"/>
                </a:solidFill>
                <a:latin typeface="Roboto" panose="02000000000000000000" pitchFamily="2" charset="0"/>
                <a:ea typeface="Roboto" panose="02000000000000000000" pitchFamily="2" charset="0"/>
              </a:rPr>
              <a:t>An </a:t>
            </a:r>
            <a:r>
              <a:rPr lang="en-US" sz="800" b="1">
                <a:solidFill>
                  <a:schemeClr val="accent2"/>
                </a:solidFill>
                <a:latin typeface="Roboto" panose="02000000000000000000" pitchFamily="2" charset="0"/>
                <a:ea typeface="Roboto" panose="02000000000000000000" pitchFamily="2" charset="0"/>
              </a:rPr>
              <a:t>autocracy</a:t>
            </a:r>
            <a:r>
              <a:rPr lang="en-US" sz="800">
                <a:solidFill>
                  <a:schemeClr val="accent2"/>
                </a:solidFill>
                <a:latin typeface="Roboto" panose="02000000000000000000" pitchFamily="2" charset="0"/>
                <a:ea typeface="Roboto" panose="02000000000000000000" pitchFamily="2" charset="0"/>
              </a:rPr>
              <a:t> is place where one person or one group can rule exactly as they want to forever.</a:t>
            </a:r>
          </a:p>
        </p:txBody>
      </p:sp>
      <p:cxnSp>
        <p:nvCxnSpPr>
          <p:cNvPr id="56" name="Straight Arrow Connector 55">
            <a:extLst>
              <a:ext uri="{FF2B5EF4-FFF2-40B4-BE49-F238E27FC236}">
                <a16:creationId xmlns:a16="http://schemas.microsoft.com/office/drawing/2014/main" id="{625E5978-3622-4EC8-85F0-B9A01B8F46CD}"/>
              </a:ext>
            </a:extLst>
          </p:cNvPr>
          <p:cNvCxnSpPr>
            <a:cxnSpLocks/>
          </p:cNvCxnSpPr>
          <p:nvPr/>
        </p:nvCxnSpPr>
        <p:spPr>
          <a:xfrm flipV="1">
            <a:off x="3290545" y="4407396"/>
            <a:ext cx="1372145" cy="53989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DCAE7D7-6EA8-4F05-A309-25CCEE02B780}"/>
              </a:ext>
            </a:extLst>
          </p:cNvPr>
          <p:cNvSpPr txBox="1"/>
          <p:nvPr/>
        </p:nvSpPr>
        <p:spPr>
          <a:xfrm>
            <a:off x="3380404" y="5242039"/>
            <a:ext cx="3302084" cy="861774"/>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Democracy</a:t>
            </a:r>
            <a:r>
              <a:rPr lang="en-US" sz="800">
                <a:solidFill>
                  <a:schemeClr val="accent2"/>
                </a:solidFill>
                <a:latin typeface="Roboto" panose="02000000000000000000" pitchFamily="2" charset="0"/>
                <a:ea typeface="Roboto" panose="02000000000000000000" pitchFamily="2" charset="0"/>
              </a:rPr>
              <a:t> is a system of </a:t>
            </a:r>
            <a:r>
              <a:rPr lang="en-US" sz="800" b="1">
                <a:solidFill>
                  <a:schemeClr val="accent2"/>
                </a:solidFill>
                <a:latin typeface="Roboto" panose="02000000000000000000" pitchFamily="2" charset="0"/>
                <a:ea typeface="Roboto" panose="02000000000000000000" pitchFamily="2" charset="0"/>
              </a:rPr>
              <a:t>government</a:t>
            </a:r>
            <a:r>
              <a:rPr lang="en-US" sz="800">
                <a:solidFill>
                  <a:schemeClr val="accent2"/>
                </a:solidFill>
                <a:latin typeface="Roboto" panose="02000000000000000000" pitchFamily="2" charset="0"/>
                <a:ea typeface="Roboto" panose="02000000000000000000" pitchFamily="2" charset="0"/>
              </a:rPr>
              <a:t> where everyone has a say.</a:t>
            </a:r>
          </a:p>
          <a:p>
            <a:pPr>
              <a:spcAft>
                <a:spcPts val="400"/>
              </a:spcAft>
            </a:pPr>
            <a:r>
              <a:rPr lang="en-US" sz="800" b="1">
                <a:solidFill>
                  <a:schemeClr val="accent2"/>
                </a:solidFill>
                <a:latin typeface="Roboto" panose="02000000000000000000" pitchFamily="2" charset="0"/>
                <a:ea typeface="Roboto" panose="02000000000000000000" pitchFamily="2" charset="0"/>
              </a:rPr>
              <a:t>Some places are ruled as a democracy. </a:t>
            </a:r>
            <a:r>
              <a:rPr lang="en-US" sz="800">
                <a:solidFill>
                  <a:schemeClr val="accent2"/>
                </a:solidFill>
                <a:latin typeface="Roboto" panose="02000000000000000000" pitchFamily="2" charset="0"/>
                <a:ea typeface="Roboto" panose="02000000000000000000" pitchFamily="2" charset="0"/>
              </a:rPr>
              <a:t>We compare Athenian democracy with Spartan (and Egyptian) kings.</a:t>
            </a:r>
          </a:p>
          <a:p>
            <a:pPr>
              <a:spcAft>
                <a:spcPts val="400"/>
              </a:spcAft>
            </a:pPr>
            <a:r>
              <a:rPr lang="en-US" sz="800" b="1">
                <a:solidFill>
                  <a:schemeClr val="accent2"/>
                </a:solidFill>
                <a:latin typeface="Roboto" panose="02000000000000000000" pitchFamily="2" charset="0"/>
                <a:ea typeface="Roboto" panose="02000000000000000000" pitchFamily="2" charset="0"/>
              </a:rPr>
              <a:t>Not all democracies are the same.</a:t>
            </a:r>
            <a:r>
              <a:rPr lang="en-US" sz="800">
                <a:solidFill>
                  <a:schemeClr val="accent2"/>
                </a:solidFill>
                <a:latin typeface="Roboto" panose="02000000000000000000" pitchFamily="2" charset="0"/>
                <a:ea typeface="Roboto" panose="02000000000000000000" pitchFamily="2" charset="0"/>
              </a:rPr>
              <a:t> We compare UK with Athens.</a:t>
            </a:r>
          </a:p>
          <a:p>
            <a:pPr>
              <a:spcAft>
                <a:spcPts val="400"/>
              </a:spcAft>
            </a:pPr>
            <a:r>
              <a:rPr lang="en-US" sz="800" b="1">
                <a:solidFill>
                  <a:schemeClr val="accent2"/>
                </a:solidFill>
                <a:latin typeface="Roboto" panose="02000000000000000000" pitchFamily="2" charset="0"/>
                <a:ea typeface="Roboto" panose="02000000000000000000" pitchFamily="2" charset="0"/>
              </a:rPr>
              <a:t>City-states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have independent identities and governments.</a:t>
            </a:r>
          </a:p>
        </p:txBody>
      </p:sp>
      <p:cxnSp>
        <p:nvCxnSpPr>
          <p:cNvPr id="63" name="Straight Arrow Connector 62">
            <a:extLst>
              <a:ext uri="{FF2B5EF4-FFF2-40B4-BE49-F238E27FC236}">
                <a16:creationId xmlns:a16="http://schemas.microsoft.com/office/drawing/2014/main" id="{1BE00D27-5314-4745-BC9F-B6898C7E18A5}"/>
              </a:ext>
            </a:extLst>
          </p:cNvPr>
          <p:cNvCxnSpPr>
            <a:cxnSpLocks/>
          </p:cNvCxnSpPr>
          <p:nvPr/>
        </p:nvCxnSpPr>
        <p:spPr>
          <a:xfrm flipV="1">
            <a:off x="4662690" y="4547860"/>
            <a:ext cx="284399" cy="69417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858D3F3-860B-4A15-AA7A-79411139333D}"/>
              </a:ext>
            </a:extLst>
          </p:cNvPr>
          <p:cNvSpPr txBox="1"/>
          <p:nvPr/>
        </p:nvSpPr>
        <p:spPr>
          <a:xfrm>
            <a:off x="6200542" y="4479149"/>
            <a:ext cx="3086068" cy="68736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Maya civilisation was divided </a:t>
            </a:r>
            <a:r>
              <a:rPr lang="en-US" sz="800" b="1">
                <a:solidFill>
                  <a:schemeClr val="accent2"/>
                </a:solidFill>
                <a:latin typeface="Roboto" panose="02000000000000000000" pitchFamily="2" charset="0"/>
                <a:ea typeface="Roboto" panose="02000000000000000000" pitchFamily="2" charset="0"/>
              </a:rPr>
              <a:t>into city-states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The relationships between city-states in Maya civilisation were different to those in Ancient Greece.</a:t>
            </a:r>
            <a:endParaRPr lang="en-US" sz="800" b="1">
              <a:solidFill>
                <a:schemeClr val="accent2"/>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Maya kings ruled </a:t>
            </a:r>
            <a:r>
              <a:rPr lang="en-US" sz="800" b="1">
                <a:solidFill>
                  <a:schemeClr val="accent2"/>
                </a:solidFill>
                <a:latin typeface="Roboto" panose="02000000000000000000" pitchFamily="2" charset="0"/>
                <a:ea typeface="Roboto" panose="02000000000000000000" pitchFamily="2" charset="0"/>
              </a:rPr>
              <a:t>autocratically</a:t>
            </a:r>
            <a:r>
              <a:rPr lang="en-US" sz="800">
                <a:solidFill>
                  <a:schemeClr val="accent2"/>
                </a:solidFill>
                <a:latin typeface="Roboto" panose="02000000000000000000" pitchFamily="2" charset="0"/>
                <a:ea typeface="Roboto" panose="02000000000000000000" pitchFamily="2" charset="0"/>
              </a:rPr>
              <a:t>.</a:t>
            </a:r>
          </a:p>
        </p:txBody>
      </p:sp>
      <p:cxnSp>
        <p:nvCxnSpPr>
          <p:cNvPr id="87" name="Straight Arrow Connector 86">
            <a:extLst>
              <a:ext uri="{FF2B5EF4-FFF2-40B4-BE49-F238E27FC236}">
                <a16:creationId xmlns:a16="http://schemas.microsoft.com/office/drawing/2014/main" id="{D3DC3E36-C235-415E-B1E6-D112CB9BF4C6}"/>
              </a:ext>
            </a:extLst>
          </p:cNvPr>
          <p:cNvCxnSpPr>
            <a:cxnSpLocks/>
          </p:cNvCxnSpPr>
          <p:nvPr/>
        </p:nvCxnSpPr>
        <p:spPr>
          <a:xfrm flipH="1" flipV="1">
            <a:off x="5752986" y="3880364"/>
            <a:ext cx="527873" cy="81728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0997E20-AC22-44CA-856F-5C4F2D3E438B}"/>
              </a:ext>
            </a:extLst>
          </p:cNvPr>
          <p:cNvSpPr txBox="1"/>
          <p:nvPr/>
        </p:nvSpPr>
        <p:spPr>
          <a:xfrm>
            <a:off x="2474174" y="1331680"/>
            <a:ext cx="4319123" cy="512961"/>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Governments that look democratic on paper can be autocratic in reality</a:t>
            </a:r>
            <a:r>
              <a:rPr lang="en-US" sz="800">
                <a:solidFill>
                  <a:schemeClr val="accent2"/>
                </a:solidFill>
                <a:latin typeface="Roboto" panose="02000000000000000000" pitchFamily="2" charset="0"/>
                <a:ea typeface="Roboto" panose="02000000000000000000" pitchFamily="2" charset="0"/>
              </a:rPr>
              <a:t>. Rome’s transition from kings, to republic to dictatorship to empire did not change much in practice.</a:t>
            </a:r>
          </a:p>
          <a:p>
            <a:pPr>
              <a:spcAft>
                <a:spcPts val="400"/>
              </a:spcAft>
            </a:pPr>
            <a:r>
              <a:rPr lang="en-US" sz="800">
                <a:solidFill>
                  <a:schemeClr val="accent2"/>
                </a:solidFill>
                <a:latin typeface="Roboto" panose="02000000000000000000" pitchFamily="2" charset="0"/>
                <a:ea typeface="Roboto" panose="02000000000000000000" pitchFamily="2" charset="0"/>
              </a:rPr>
              <a:t>The Roman </a:t>
            </a:r>
            <a:r>
              <a:rPr lang="en-US" sz="800" b="1">
                <a:solidFill>
                  <a:schemeClr val="accent2"/>
                </a:solidFill>
                <a:latin typeface="Roboto" panose="02000000000000000000" pitchFamily="2" charset="0"/>
                <a:ea typeface="Roboto" panose="02000000000000000000" pitchFamily="2" charset="0"/>
              </a:rPr>
              <a:t>empire </a:t>
            </a:r>
            <a:r>
              <a:rPr lang="en-US" sz="800">
                <a:solidFill>
                  <a:schemeClr val="accent2"/>
                </a:solidFill>
                <a:latin typeface="Roboto" panose="02000000000000000000" pitchFamily="2" charset="0"/>
                <a:ea typeface="Roboto" panose="02000000000000000000" pitchFamily="2" charset="0"/>
              </a:rPr>
              <a:t>was ruled by an </a:t>
            </a:r>
            <a:r>
              <a:rPr lang="en-US" sz="800" b="1">
                <a:solidFill>
                  <a:schemeClr val="accent2"/>
                </a:solidFill>
                <a:latin typeface="Roboto" panose="02000000000000000000" pitchFamily="2" charset="0"/>
                <a:ea typeface="Roboto" panose="02000000000000000000" pitchFamily="2" charset="0"/>
              </a:rPr>
              <a:t>autocratic </a:t>
            </a:r>
            <a:r>
              <a:rPr lang="en-US" sz="800">
                <a:solidFill>
                  <a:schemeClr val="accent2"/>
                </a:solidFill>
                <a:latin typeface="Roboto" panose="02000000000000000000" pitchFamily="2" charset="0"/>
                <a:ea typeface="Roboto" panose="02000000000000000000" pitchFamily="2" charset="0"/>
              </a:rPr>
              <a:t>emperor.</a:t>
            </a:r>
          </a:p>
        </p:txBody>
      </p:sp>
      <p:cxnSp>
        <p:nvCxnSpPr>
          <p:cNvPr id="92" name="Straight Arrow Connector 91">
            <a:extLst>
              <a:ext uri="{FF2B5EF4-FFF2-40B4-BE49-F238E27FC236}">
                <a16:creationId xmlns:a16="http://schemas.microsoft.com/office/drawing/2014/main" id="{6ADB5699-0327-4708-8F60-2BFF4B32FA7B}"/>
              </a:ext>
            </a:extLst>
          </p:cNvPr>
          <p:cNvCxnSpPr>
            <a:cxnSpLocks/>
          </p:cNvCxnSpPr>
          <p:nvPr/>
        </p:nvCxnSpPr>
        <p:spPr>
          <a:xfrm>
            <a:off x="5022891" y="1772097"/>
            <a:ext cx="498762" cy="5412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DDD3B79-7A47-4808-875A-B8A6993C251B}"/>
              </a:ext>
            </a:extLst>
          </p:cNvPr>
          <p:cNvSpPr txBox="1"/>
          <p:nvPr/>
        </p:nvSpPr>
        <p:spPr>
          <a:xfrm>
            <a:off x="7115038" y="2551216"/>
            <a:ext cx="2171572" cy="461665"/>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Boundaries</a:t>
            </a:r>
            <a:r>
              <a:rPr lang="en-US" sz="800">
                <a:solidFill>
                  <a:schemeClr val="accent2"/>
                </a:solidFill>
                <a:latin typeface="Roboto" panose="02000000000000000000" pitchFamily="2" charset="0"/>
                <a:ea typeface="Roboto" panose="02000000000000000000" pitchFamily="2" charset="0"/>
              </a:rPr>
              <a:t> of Anglo-Saxon </a:t>
            </a:r>
            <a:r>
              <a:rPr lang="en-US" sz="800" b="1">
                <a:solidFill>
                  <a:schemeClr val="accent2"/>
                </a:solidFill>
                <a:latin typeface="Roboto" panose="02000000000000000000" pitchFamily="2" charset="0"/>
                <a:ea typeface="Roboto" panose="02000000000000000000" pitchFamily="2" charset="0"/>
              </a:rPr>
              <a:t>kingdoms</a:t>
            </a:r>
            <a:r>
              <a:rPr lang="en-US" sz="800">
                <a:solidFill>
                  <a:schemeClr val="accent2"/>
                </a:solidFill>
                <a:latin typeface="Roboto" panose="02000000000000000000" pitchFamily="2" charset="0"/>
                <a:ea typeface="Roboto" panose="02000000000000000000" pitchFamily="2" charset="0"/>
              </a:rPr>
              <a:t> changed over time, reflecting changing power of their kings.</a:t>
            </a:r>
          </a:p>
        </p:txBody>
      </p:sp>
      <p:sp>
        <p:nvSpPr>
          <p:cNvPr id="97" name="TextBox 96">
            <a:extLst>
              <a:ext uri="{FF2B5EF4-FFF2-40B4-BE49-F238E27FC236}">
                <a16:creationId xmlns:a16="http://schemas.microsoft.com/office/drawing/2014/main" id="{3AE452A8-F16C-4FC2-B42F-3AC5F1C487F6}"/>
              </a:ext>
            </a:extLst>
          </p:cNvPr>
          <p:cNvSpPr txBox="1"/>
          <p:nvPr/>
        </p:nvSpPr>
        <p:spPr>
          <a:xfrm>
            <a:off x="7118703" y="3094025"/>
            <a:ext cx="2285949" cy="1179810"/>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Vikings </a:t>
            </a:r>
            <a:r>
              <a:rPr lang="en-US" sz="800" err="1">
                <a:solidFill>
                  <a:schemeClr val="accent2"/>
                </a:solidFill>
                <a:latin typeface="Roboto" panose="02000000000000000000" pitchFamily="2" charset="0"/>
                <a:ea typeface="Roboto" panose="02000000000000000000" pitchFamily="2" charset="0"/>
              </a:rPr>
              <a:t>organised</a:t>
            </a:r>
            <a:r>
              <a:rPr lang="en-US" sz="800">
                <a:solidFill>
                  <a:schemeClr val="accent2"/>
                </a:solidFill>
                <a:latin typeface="Roboto" panose="02000000000000000000" pitchFamily="2" charset="0"/>
                <a:ea typeface="Roboto" panose="02000000000000000000" pitchFamily="2" charset="0"/>
              </a:rPr>
              <a:t> themselves in ways that had </a:t>
            </a:r>
            <a:r>
              <a:rPr lang="en-US" sz="800" b="1">
                <a:solidFill>
                  <a:schemeClr val="accent2"/>
                </a:solidFill>
                <a:latin typeface="Roboto" panose="02000000000000000000" pitchFamily="2" charset="0"/>
                <a:ea typeface="Roboto" panose="02000000000000000000" pitchFamily="2" charset="0"/>
              </a:rPr>
              <a:t>autocratic</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democratic</a:t>
            </a:r>
            <a:r>
              <a:rPr lang="en-US" sz="800">
                <a:solidFill>
                  <a:schemeClr val="accent2"/>
                </a:solidFill>
                <a:latin typeface="Roboto" panose="02000000000000000000" pitchFamily="2" charset="0"/>
                <a:ea typeface="Roboto" panose="02000000000000000000" pitchFamily="2" charset="0"/>
              </a:rPr>
              <a:t> features (things).</a:t>
            </a:r>
          </a:p>
          <a:p>
            <a:pPr>
              <a:spcAft>
                <a:spcPts val="400"/>
              </a:spcAft>
            </a:pPr>
            <a:r>
              <a:rPr lang="en-US" sz="800" b="1">
                <a:solidFill>
                  <a:schemeClr val="accent2"/>
                </a:solidFill>
                <a:latin typeface="Roboto" panose="02000000000000000000" pitchFamily="2" charset="0"/>
                <a:ea typeface="Roboto" panose="02000000000000000000" pitchFamily="2" charset="0"/>
              </a:rPr>
              <a:t>Boundaries</a:t>
            </a:r>
            <a:r>
              <a:rPr lang="en-US" sz="800">
                <a:solidFill>
                  <a:schemeClr val="accent2"/>
                </a:solidFill>
                <a:latin typeface="Roboto" panose="02000000000000000000" pitchFamily="2" charset="0"/>
                <a:ea typeface="Roboto" panose="02000000000000000000" pitchFamily="2" charset="0"/>
              </a:rPr>
              <a:t> of Viking territory in England changed over time.</a:t>
            </a:r>
          </a:p>
          <a:p>
            <a:pPr>
              <a:spcAft>
                <a:spcPts val="400"/>
              </a:spcAft>
            </a:pPr>
            <a:r>
              <a:rPr lang="en-US" sz="800" b="1">
                <a:solidFill>
                  <a:schemeClr val="accent2"/>
                </a:solidFill>
                <a:latin typeface="Roboto" panose="02000000000000000000" pitchFamily="2" charset="0"/>
                <a:ea typeface="Roboto" panose="02000000000000000000" pitchFamily="2" charset="0"/>
              </a:rPr>
              <a:t>Some places </a:t>
            </a:r>
            <a:r>
              <a:rPr lang="en-US" sz="800" b="1" err="1">
                <a:solidFill>
                  <a:schemeClr val="accent2"/>
                </a:solidFill>
                <a:latin typeface="Roboto" panose="02000000000000000000" pitchFamily="2" charset="0"/>
                <a:ea typeface="Roboto" panose="02000000000000000000" pitchFamily="2" charset="0"/>
              </a:rPr>
              <a:t>organise</a:t>
            </a:r>
            <a:r>
              <a:rPr lang="en-US" sz="800" b="1">
                <a:solidFill>
                  <a:schemeClr val="accent2"/>
                </a:solidFill>
                <a:latin typeface="Roboto" panose="02000000000000000000" pitchFamily="2" charset="0"/>
                <a:ea typeface="Roboto" panose="02000000000000000000" pitchFamily="2" charset="0"/>
              </a:rPr>
              <a:t> themselves in ways that have both autocratic and democratic features.</a:t>
            </a:r>
          </a:p>
        </p:txBody>
      </p:sp>
      <p:cxnSp>
        <p:nvCxnSpPr>
          <p:cNvPr id="99" name="Straight Arrow Connector 98">
            <a:extLst>
              <a:ext uri="{FF2B5EF4-FFF2-40B4-BE49-F238E27FC236}">
                <a16:creationId xmlns:a16="http://schemas.microsoft.com/office/drawing/2014/main" id="{8601499B-0249-4C13-8DC5-DCF3251A71EC}"/>
              </a:ext>
            </a:extLst>
          </p:cNvPr>
          <p:cNvCxnSpPr>
            <a:cxnSpLocks/>
            <a:stCxn id="96" idx="1"/>
          </p:cNvCxnSpPr>
          <p:nvPr/>
        </p:nvCxnSpPr>
        <p:spPr>
          <a:xfrm flipH="1">
            <a:off x="6584887" y="2782049"/>
            <a:ext cx="530151" cy="35320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832A591-DA77-4902-9C17-4882700AC4D5}"/>
              </a:ext>
            </a:extLst>
          </p:cNvPr>
          <p:cNvCxnSpPr>
            <a:cxnSpLocks/>
          </p:cNvCxnSpPr>
          <p:nvPr/>
        </p:nvCxnSpPr>
        <p:spPr>
          <a:xfrm flipH="1">
            <a:off x="6584887" y="3216398"/>
            <a:ext cx="530151" cy="27712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User Crown Male with solid fill">
            <a:extLst>
              <a:ext uri="{FF2B5EF4-FFF2-40B4-BE49-F238E27FC236}">
                <a16:creationId xmlns:a16="http://schemas.microsoft.com/office/drawing/2014/main" id="{6834B334-0287-B8DC-EB8F-9E691E0B94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2343" y="5469329"/>
            <a:ext cx="1080000" cy="1080000"/>
          </a:xfrm>
          <a:prstGeom prst="rect">
            <a:avLst/>
          </a:prstGeom>
        </p:spPr>
      </p:pic>
      <p:sp>
        <p:nvSpPr>
          <p:cNvPr id="5" name="Rectangle 4">
            <a:extLst>
              <a:ext uri="{FF2B5EF4-FFF2-40B4-BE49-F238E27FC236}">
                <a16:creationId xmlns:a16="http://schemas.microsoft.com/office/drawing/2014/main" id="{F1D20465-8643-3FFE-F3E8-429D8558EC3F}"/>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Government &amp; Democracy</a:t>
            </a:r>
          </a:p>
        </p:txBody>
      </p:sp>
      <p:grpSp>
        <p:nvGrpSpPr>
          <p:cNvPr id="40" name="Group 39">
            <a:extLst>
              <a:ext uri="{FF2B5EF4-FFF2-40B4-BE49-F238E27FC236}">
                <a16:creationId xmlns:a16="http://schemas.microsoft.com/office/drawing/2014/main" id="{E3705F93-8A28-99E9-C88B-B944DD118783}"/>
              </a:ext>
            </a:extLst>
          </p:cNvPr>
          <p:cNvGrpSpPr/>
          <p:nvPr/>
        </p:nvGrpSpPr>
        <p:grpSpPr>
          <a:xfrm>
            <a:off x="273657" y="1088347"/>
            <a:ext cx="980829" cy="4894869"/>
            <a:chOff x="273657" y="-474493"/>
            <a:chExt cx="980829" cy="4894869"/>
          </a:xfrm>
        </p:grpSpPr>
        <p:sp>
          <p:nvSpPr>
            <p:cNvPr id="41" name="Rectangle 40">
              <a:extLst>
                <a:ext uri="{FF2B5EF4-FFF2-40B4-BE49-F238E27FC236}">
                  <a16:creationId xmlns:a16="http://schemas.microsoft.com/office/drawing/2014/main" id="{A5244399-6857-9431-73FD-50F16A9FAA45}"/>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2" name="Rectangle 41">
              <a:extLst>
                <a:ext uri="{FF2B5EF4-FFF2-40B4-BE49-F238E27FC236}">
                  <a16:creationId xmlns:a16="http://schemas.microsoft.com/office/drawing/2014/main" id="{D7271D7F-9827-0032-677B-2C28BB9A34F6}"/>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3" name="Rectangle 42">
              <a:extLst>
                <a:ext uri="{FF2B5EF4-FFF2-40B4-BE49-F238E27FC236}">
                  <a16:creationId xmlns:a16="http://schemas.microsoft.com/office/drawing/2014/main" id="{DC0CA9D9-C98A-887A-AA6D-97B6E699684A}"/>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44" name="Rectangle 43">
              <a:extLst>
                <a:ext uri="{FF2B5EF4-FFF2-40B4-BE49-F238E27FC236}">
                  <a16:creationId xmlns:a16="http://schemas.microsoft.com/office/drawing/2014/main" id="{0E3C3277-5D7A-2C8F-31C7-BFC3514A592E}"/>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45" name="Rectangle 44">
              <a:extLst>
                <a:ext uri="{FF2B5EF4-FFF2-40B4-BE49-F238E27FC236}">
                  <a16:creationId xmlns:a16="http://schemas.microsoft.com/office/drawing/2014/main" id="{2955EA67-DB90-D59F-DEFC-CE4A5BA1A70A}"/>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46" name="Rectangle 45">
              <a:extLst>
                <a:ext uri="{FF2B5EF4-FFF2-40B4-BE49-F238E27FC236}">
                  <a16:creationId xmlns:a16="http://schemas.microsoft.com/office/drawing/2014/main" id="{37FF691F-00DC-11F1-17E5-64963ADD8A05}"/>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47" name="Rectangle 46">
              <a:extLst>
                <a:ext uri="{FF2B5EF4-FFF2-40B4-BE49-F238E27FC236}">
                  <a16:creationId xmlns:a16="http://schemas.microsoft.com/office/drawing/2014/main" id="{3A48A0C6-B4DD-8A3C-440D-8AC52CA064B8}"/>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48" name="Rectangle 47">
              <a:extLst>
                <a:ext uri="{FF2B5EF4-FFF2-40B4-BE49-F238E27FC236}">
                  <a16:creationId xmlns:a16="http://schemas.microsoft.com/office/drawing/2014/main" id="{B87DE147-2CB4-CB6A-147C-98F1CF094319}"/>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49" name="Rectangle 48">
              <a:extLst>
                <a:ext uri="{FF2B5EF4-FFF2-40B4-BE49-F238E27FC236}">
                  <a16:creationId xmlns:a16="http://schemas.microsoft.com/office/drawing/2014/main" id="{81CC626A-7F81-67FA-99C1-6EA870CE7959}"/>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0" name="Rectangle 49">
              <a:extLst>
                <a:ext uri="{FF2B5EF4-FFF2-40B4-BE49-F238E27FC236}">
                  <a16:creationId xmlns:a16="http://schemas.microsoft.com/office/drawing/2014/main" id="{BFD2C5C3-8236-9174-83EA-D53CA0EDE268}"/>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BDC9E5B1-8E62-44BB-63EE-E431EC1F14C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2" name="Rectangle 51">
            <a:extLst>
              <a:ext uri="{FF2B5EF4-FFF2-40B4-BE49-F238E27FC236}">
                <a16:creationId xmlns:a16="http://schemas.microsoft.com/office/drawing/2014/main" id="{04CC05D1-8087-8A52-955A-9F925EE1B72F}"/>
              </a:ext>
            </a:extLst>
          </p:cNvPr>
          <p:cNvSpPr/>
          <p:nvPr/>
        </p:nvSpPr>
        <p:spPr>
          <a:xfrm>
            <a:off x="226563" y="1884827"/>
            <a:ext cx="1054158" cy="421589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391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EB2AB594-0AB3-ADC7-93C6-C1269F6E7B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6" name="TextBox 5">
            <a:extLst>
              <a:ext uri="{FF2B5EF4-FFF2-40B4-BE49-F238E27FC236}">
                <a16:creationId xmlns:a16="http://schemas.microsoft.com/office/drawing/2014/main" id="{77ED5C61-29F1-B5D7-CBAA-9443CFE932E5}"/>
              </a:ext>
            </a:extLst>
          </p:cNvPr>
          <p:cNvSpPr txBox="1"/>
          <p:nvPr/>
        </p:nvSpPr>
        <p:spPr>
          <a:xfrm>
            <a:off x="1297859" y="4740948"/>
            <a:ext cx="2016539" cy="1549142"/>
          </a:xfrm>
          <a:prstGeom prst="rect">
            <a:avLst/>
          </a:prstGeom>
          <a:noFill/>
        </p:spPr>
        <p:txBody>
          <a:bodyPr wrap="square" rtlCol="0">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People in the past had different beliefs and worldviews to us.</a:t>
            </a:r>
          </a:p>
          <a:p>
            <a:pPr>
              <a:spcAft>
                <a:spcPts val="400"/>
              </a:spcAft>
            </a:pPr>
            <a:r>
              <a:rPr lang="en-US" sz="800">
                <a:solidFill>
                  <a:schemeClr val="accent2"/>
                </a:solidFill>
                <a:latin typeface="Roboto" panose="02000000000000000000" pitchFamily="2" charset="0"/>
                <a:ea typeface="Roboto" panose="02000000000000000000" pitchFamily="2" charset="0"/>
              </a:rPr>
              <a:t>Some knowledge and beliefs are based on the </a:t>
            </a:r>
            <a:r>
              <a:rPr lang="en-US" sz="800" b="1">
                <a:solidFill>
                  <a:schemeClr val="accent2"/>
                </a:solidFill>
                <a:latin typeface="Roboto" panose="02000000000000000000" pitchFamily="2" charset="0"/>
                <a:ea typeface="Roboto" panose="02000000000000000000" pitchFamily="2" charset="0"/>
              </a:rPr>
              <a:t>natural world</a:t>
            </a:r>
            <a:r>
              <a:rPr lang="en-US" sz="800">
                <a:solidFill>
                  <a:schemeClr val="accent2"/>
                </a:solidFill>
                <a:latin typeface="Roboto" panose="02000000000000000000" pitchFamily="2" charset="0"/>
                <a:ea typeface="Roboto" panose="02000000000000000000" pitchFamily="2" charset="0"/>
              </a:rPr>
              <a:t>.</a:t>
            </a:r>
            <a:r>
              <a:rPr lang="en-US" sz="800" b="1">
                <a:solidFill>
                  <a:schemeClr val="accent2"/>
                </a:solidFill>
                <a:latin typeface="Roboto" panose="02000000000000000000" pitchFamily="2" charset="0"/>
                <a:ea typeface="Roboto" panose="02000000000000000000" pitchFamily="2" charset="0"/>
              </a:rPr>
              <a:t> </a:t>
            </a:r>
            <a:r>
              <a:rPr lang="en-US" sz="800">
                <a:solidFill>
                  <a:schemeClr val="accent2"/>
                </a:solidFill>
                <a:latin typeface="Roboto" panose="02000000000000000000" pitchFamily="2" charset="0"/>
                <a:ea typeface="Roboto" panose="02000000000000000000" pitchFamily="2" charset="0"/>
              </a:rPr>
              <a:t>People held similar and different beliefs about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Prehistoric </a:t>
            </a:r>
            <a:r>
              <a:rPr lang="en-US" sz="800" b="1">
                <a:solidFill>
                  <a:schemeClr val="accent2"/>
                </a:solidFill>
                <a:latin typeface="Roboto" panose="02000000000000000000" pitchFamily="2" charset="0"/>
                <a:ea typeface="Roboto" panose="02000000000000000000" pitchFamily="2" charset="0"/>
              </a:rPr>
              <a:t>grave goods</a:t>
            </a:r>
            <a:r>
              <a:rPr lang="en-US" sz="800">
                <a:solidFill>
                  <a:schemeClr val="accent2"/>
                </a:solidFill>
                <a:latin typeface="Roboto" panose="02000000000000000000" pitchFamily="2" charset="0"/>
                <a:ea typeface="Roboto" panose="02000000000000000000" pitchFamily="2" charset="0"/>
              </a:rPr>
              <a:t> show prehistoric Britons believed items would be needed in an afterlife.</a:t>
            </a:r>
          </a:p>
          <a:p>
            <a:pPr>
              <a:spcAft>
                <a:spcPts val="400"/>
              </a:spcAft>
            </a:pPr>
            <a:r>
              <a:rPr lang="en-US" sz="800" b="1">
                <a:solidFill>
                  <a:schemeClr val="accent2"/>
                </a:solidFill>
                <a:latin typeface="Roboto" panose="02000000000000000000" pitchFamily="2" charset="0"/>
                <a:ea typeface="Roboto" panose="02000000000000000000" pitchFamily="2" charset="0"/>
              </a:rPr>
              <a:t>Animal sacrifices</a:t>
            </a:r>
            <a:r>
              <a:rPr lang="en-US" sz="800">
                <a:solidFill>
                  <a:schemeClr val="accent2"/>
                </a:solidFill>
                <a:latin typeface="Roboto" panose="02000000000000000000" pitchFamily="2" charset="0"/>
                <a:ea typeface="Roboto" panose="02000000000000000000" pitchFamily="2" charset="0"/>
              </a:rPr>
              <a:t> could be an important part of worship. There is evidence of this in prehistoric Britain.</a:t>
            </a:r>
            <a:endParaRPr lang="en-US" sz="700">
              <a:solidFill>
                <a:schemeClr val="accent2"/>
              </a:solidFill>
              <a:latin typeface="Roboto" panose="02000000000000000000" pitchFamily="2" charset="0"/>
              <a:ea typeface="Roboto" panose="02000000000000000000" pitchFamily="2" charset="0"/>
            </a:endParaRPr>
          </a:p>
        </p:txBody>
      </p:sp>
      <p:cxnSp>
        <p:nvCxnSpPr>
          <p:cNvPr id="7" name="Straight Arrow Connector 6">
            <a:extLst>
              <a:ext uri="{FF2B5EF4-FFF2-40B4-BE49-F238E27FC236}">
                <a16:creationId xmlns:a16="http://schemas.microsoft.com/office/drawing/2014/main" id="{2A8C29E1-72EB-BC6F-93CA-6A4204B307E6}"/>
              </a:ext>
            </a:extLst>
          </p:cNvPr>
          <p:cNvCxnSpPr>
            <a:cxnSpLocks/>
          </p:cNvCxnSpPr>
          <p:nvPr/>
        </p:nvCxnSpPr>
        <p:spPr>
          <a:xfrm flipV="1">
            <a:off x="3260589" y="3995759"/>
            <a:ext cx="1276643" cy="86012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1F182DE-148E-3BE1-8B78-C951DE857D11}"/>
              </a:ext>
            </a:extLst>
          </p:cNvPr>
          <p:cNvSpPr txBox="1"/>
          <p:nvPr/>
        </p:nvSpPr>
        <p:spPr>
          <a:xfrm>
            <a:off x="3423541" y="5431792"/>
            <a:ext cx="3535341" cy="98488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Egyptians believed in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known as the Field of Reeds.</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 </a:t>
            </a:r>
            <a:r>
              <a:rPr lang="en-US" sz="800" b="1">
                <a:solidFill>
                  <a:schemeClr val="accent2"/>
                </a:solidFill>
                <a:latin typeface="Roboto" panose="02000000000000000000" pitchFamily="2" charset="0"/>
                <a:ea typeface="Roboto" panose="02000000000000000000" pitchFamily="2" charset="0"/>
              </a:rPr>
              <a:t>grave goods </a:t>
            </a:r>
            <a:r>
              <a:rPr lang="en-US" sz="800">
                <a:solidFill>
                  <a:schemeClr val="accent2"/>
                </a:solidFill>
                <a:latin typeface="Roboto" panose="02000000000000000000" pitchFamily="2" charset="0"/>
                <a:ea typeface="Roboto" panose="02000000000000000000" pitchFamily="2" charset="0"/>
              </a:rPr>
              <a:t>show that people believed items would be needed for the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Grave goods belonging to the pharaoh have been found in pyramids.</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Horus, Isis and Osiris.</a:t>
            </a:r>
          </a:p>
          <a:p>
            <a:pPr>
              <a:spcAft>
                <a:spcPts val="400"/>
              </a:spcAft>
            </a:pPr>
            <a:r>
              <a:rPr lang="en-US" sz="800">
                <a:solidFill>
                  <a:schemeClr val="accent2"/>
                </a:solidFill>
                <a:latin typeface="Roboto" panose="02000000000000000000" pitchFamily="2" charset="0"/>
                <a:ea typeface="Roboto" panose="02000000000000000000" pitchFamily="2" charset="0"/>
              </a:rPr>
              <a:t>The pharaoh was believed to be </a:t>
            </a:r>
            <a:r>
              <a:rPr lang="en-US" sz="800" b="1">
                <a:solidFill>
                  <a:schemeClr val="accent2"/>
                </a:solidFill>
                <a:latin typeface="Roboto" panose="02000000000000000000" pitchFamily="2" charset="0"/>
                <a:ea typeface="Roboto" panose="02000000000000000000" pitchFamily="2" charset="0"/>
              </a:rPr>
              <a:t>half man, half god</a:t>
            </a:r>
            <a:r>
              <a:rPr lang="en-US" sz="800">
                <a:solidFill>
                  <a:schemeClr val="accent2"/>
                </a:solidFill>
                <a:latin typeface="Roboto" panose="02000000000000000000" pitchFamily="2" charset="0"/>
                <a:ea typeface="Roboto" panose="02000000000000000000" pitchFamily="2" charset="0"/>
              </a:rPr>
              <a:t>.</a:t>
            </a:r>
          </a:p>
        </p:txBody>
      </p:sp>
      <p:cxnSp>
        <p:nvCxnSpPr>
          <p:cNvPr id="9" name="Straight Arrow Connector 8">
            <a:extLst>
              <a:ext uri="{FF2B5EF4-FFF2-40B4-BE49-F238E27FC236}">
                <a16:creationId xmlns:a16="http://schemas.microsoft.com/office/drawing/2014/main" id="{EE9D2CC9-BD31-054D-CE42-E3B2A9E128FD}"/>
              </a:ext>
            </a:extLst>
          </p:cNvPr>
          <p:cNvCxnSpPr>
            <a:cxnSpLocks/>
          </p:cNvCxnSpPr>
          <p:nvPr/>
        </p:nvCxnSpPr>
        <p:spPr>
          <a:xfrm flipV="1">
            <a:off x="3778679" y="4371498"/>
            <a:ext cx="832398" cy="10602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187541-0661-B6AB-AC1B-4B7904667AEB}"/>
              </a:ext>
            </a:extLst>
          </p:cNvPr>
          <p:cNvSpPr txBox="1"/>
          <p:nvPr/>
        </p:nvSpPr>
        <p:spPr>
          <a:xfrm>
            <a:off x="4300697" y="4857849"/>
            <a:ext cx="2549780" cy="512961"/>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Greeks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Zeus, Hera and Athena.</a:t>
            </a:r>
          </a:p>
          <a:p>
            <a:pPr>
              <a:spcAft>
                <a:spcPts val="400"/>
              </a:spcAft>
            </a:pPr>
            <a:r>
              <a:rPr lang="en-US" sz="800">
                <a:solidFill>
                  <a:schemeClr val="accent2"/>
                </a:solidFill>
                <a:latin typeface="Roboto" panose="02000000000000000000" pitchFamily="2" charset="0"/>
                <a:ea typeface="Roboto" panose="02000000000000000000" pitchFamily="2" charset="0"/>
              </a:rPr>
              <a:t>Ancient Greeks worshipped their gods in </a:t>
            </a:r>
            <a:r>
              <a:rPr lang="en-US" sz="800" b="1">
                <a:solidFill>
                  <a:schemeClr val="accent2"/>
                </a:solidFill>
                <a:latin typeface="Roboto" panose="02000000000000000000" pitchFamily="2" charset="0"/>
                <a:ea typeface="Roboto" panose="02000000000000000000" pitchFamily="2" charset="0"/>
              </a:rPr>
              <a:t>temples</a:t>
            </a:r>
            <a:r>
              <a:rPr lang="en-US" sz="800">
                <a:solidFill>
                  <a:schemeClr val="accent2"/>
                </a:solidFill>
                <a:latin typeface="Roboto" panose="02000000000000000000" pitchFamily="2" charset="0"/>
                <a:ea typeface="Roboto" panose="02000000000000000000" pitchFamily="2" charset="0"/>
              </a:rPr>
              <a:t>.</a:t>
            </a:r>
          </a:p>
        </p:txBody>
      </p:sp>
      <p:cxnSp>
        <p:nvCxnSpPr>
          <p:cNvPr id="11" name="Straight Arrow Connector 10">
            <a:extLst>
              <a:ext uri="{FF2B5EF4-FFF2-40B4-BE49-F238E27FC236}">
                <a16:creationId xmlns:a16="http://schemas.microsoft.com/office/drawing/2014/main" id="{34EEA70F-E425-B192-DD5A-173B23A38816}"/>
              </a:ext>
            </a:extLst>
          </p:cNvPr>
          <p:cNvCxnSpPr>
            <a:cxnSpLocks/>
            <a:stCxn id="22" idx="1"/>
          </p:cNvCxnSpPr>
          <p:nvPr/>
        </p:nvCxnSpPr>
        <p:spPr>
          <a:xfrm flipH="1" flipV="1">
            <a:off x="5748416" y="3589505"/>
            <a:ext cx="1076474" cy="33113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51797E-6302-4770-9B3D-112B5CACF726}"/>
              </a:ext>
            </a:extLst>
          </p:cNvPr>
          <p:cNvSpPr txBox="1"/>
          <p:nvPr/>
        </p:nvSpPr>
        <p:spPr>
          <a:xfrm>
            <a:off x="6824890" y="4224719"/>
            <a:ext cx="2487552" cy="110799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Maya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Maya worshipped their gods in </a:t>
            </a:r>
            <a:r>
              <a:rPr lang="en-US" sz="800" b="1">
                <a:solidFill>
                  <a:schemeClr val="accent2"/>
                </a:solidFill>
                <a:latin typeface="Roboto" panose="02000000000000000000" pitchFamily="2" charset="0"/>
                <a:ea typeface="Roboto" panose="02000000000000000000" pitchFamily="2" charset="0"/>
              </a:rPr>
              <a:t>temples </a:t>
            </a:r>
            <a:r>
              <a:rPr lang="en-US" sz="800">
                <a:solidFill>
                  <a:schemeClr val="accent2"/>
                </a:solidFill>
                <a:latin typeface="Roboto" panose="02000000000000000000" pitchFamily="2" charset="0"/>
                <a:ea typeface="Roboto" panose="02000000000000000000" pitchFamily="2" charset="0"/>
              </a:rPr>
              <a:t>built on top of pyramids</a:t>
            </a:r>
            <a:r>
              <a:rPr lang="en-US" sz="800" b="1">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Maya used </a:t>
            </a:r>
            <a:r>
              <a:rPr lang="en-US" sz="800" b="1">
                <a:solidFill>
                  <a:schemeClr val="accent2"/>
                </a:solidFill>
                <a:latin typeface="Roboto" panose="02000000000000000000" pitchFamily="2" charset="0"/>
                <a:ea typeface="Roboto" panose="02000000000000000000" pitchFamily="2" charset="0"/>
              </a:rPr>
              <a:t>blood sacrifices – </a:t>
            </a:r>
            <a:r>
              <a:rPr lang="en-US" sz="800">
                <a:solidFill>
                  <a:schemeClr val="accent2"/>
                </a:solidFill>
                <a:latin typeface="Roboto" panose="02000000000000000000" pitchFamily="2" charset="0"/>
                <a:ea typeface="Roboto" panose="02000000000000000000" pitchFamily="2" charset="0"/>
              </a:rPr>
              <a:t>and sometimes </a:t>
            </a:r>
            <a:r>
              <a:rPr lang="en-US" sz="800" b="1">
                <a:solidFill>
                  <a:schemeClr val="accent2"/>
                </a:solidFill>
                <a:latin typeface="Roboto" panose="02000000000000000000" pitchFamily="2" charset="0"/>
                <a:ea typeface="Roboto" panose="02000000000000000000" pitchFamily="2" charset="0"/>
              </a:rPr>
              <a:t>human sacrifices </a:t>
            </a:r>
            <a:r>
              <a:rPr lang="en-US" sz="800">
                <a:solidFill>
                  <a:schemeClr val="accent2"/>
                </a:solidFill>
                <a:latin typeface="Roboto" panose="02000000000000000000" pitchFamily="2" charset="0"/>
                <a:ea typeface="Roboto" panose="02000000000000000000" pitchFamily="2" charset="0"/>
              </a:rPr>
              <a:t>– to thank the gods for the sacrifices they made for humans.</a:t>
            </a:r>
          </a:p>
          <a:p>
            <a:pPr>
              <a:spcAft>
                <a:spcPts val="400"/>
              </a:spcAft>
            </a:pPr>
            <a:r>
              <a:rPr lang="en-US" sz="800">
                <a:solidFill>
                  <a:schemeClr val="accent2"/>
                </a:solidFill>
                <a:latin typeface="Roboto" panose="02000000000000000000" pitchFamily="2" charset="0"/>
                <a:ea typeface="Roboto" panose="02000000000000000000" pitchFamily="2" charset="0"/>
              </a:rPr>
              <a:t>Maya king was believed to be </a:t>
            </a:r>
            <a:r>
              <a:rPr lang="en-US" sz="800" b="1">
                <a:solidFill>
                  <a:schemeClr val="accent2"/>
                </a:solidFill>
                <a:latin typeface="Roboto" panose="02000000000000000000" pitchFamily="2" charset="0"/>
                <a:ea typeface="Roboto" panose="02000000000000000000" pitchFamily="2" charset="0"/>
              </a:rPr>
              <a:t>half man, half god</a:t>
            </a:r>
            <a:r>
              <a:rPr lang="en-US" sz="800">
                <a:solidFill>
                  <a:schemeClr val="accent2"/>
                </a:solidFill>
                <a:latin typeface="Roboto" panose="02000000000000000000" pitchFamily="2" charset="0"/>
                <a:ea typeface="Roboto" panose="02000000000000000000" pitchFamily="2" charset="0"/>
              </a:rPr>
              <a:t>,</a:t>
            </a:r>
          </a:p>
        </p:txBody>
      </p:sp>
      <p:cxnSp>
        <p:nvCxnSpPr>
          <p:cNvPr id="13" name="Straight Arrow Connector 12">
            <a:extLst>
              <a:ext uri="{FF2B5EF4-FFF2-40B4-BE49-F238E27FC236}">
                <a16:creationId xmlns:a16="http://schemas.microsoft.com/office/drawing/2014/main" id="{819652B8-D770-47CB-87D3-AB6441E7A57B}"/>
              </a:ext>
            </a:extLst>
          </p:cNvPr>
          <p:cNvCxnSpPr>
            <a:cxnSpLocks/>
          </p:cNvCxnSpPr>
          <p:nvPr/>
        </p:nvCxnSpPr>
        <p:spPr>
          <a:xfrm flipH="1" flipV="1">
            <a:off x="5753631" y="3942303"/>
            <a:ext cx="1113143" cy="51761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FD8729-0426-0C51-5765-1B92C88900B5}"/>
              </a:ext>
            </a:extLst>
          </p:cNvPr>
          <p:cNvSpPr txBox="1"/>
          <p:nvPr/>
        </p:nvSpPr>
        <p:spPr>
          <a:xfrm>
            <a:off x="1855009" y="863089"/>
            <a:ext cx="3084403" cy="1107996"/>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‘Belief systems’ evolved</a:t>
            </a:r>
            <a:r>
              <a:rPr lang="en-US" sz="800">
                <a:solidFill>
                  <a:schemeClr val="accent2"/>
                </a:solidFill>
                <a:latin typeface="Roboto" panose="02000000000000000000" pitchFamily="2" charset="0"/>
                <a:ea typeface="Roboto" panose="02000000000000000000" pitchFamily="2" charset="0"/>
              </a:rPr>
              <a:t> in the Roman empire as it conquered new people with different beliefs. Early Romans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based on ancient Greek gods.</a:t>
            </a:r>
          </a:p>
          <a:p>
            <a:pPr>
              <a:spcAft>
                <a:spcPts val="400"/>
              </a:spcAft>
            </a:pPr>
            <a:r>
              <a:rPr lang="en-US" sz="800">
                <a:solidFill>
                  <a:schemeClr val="accent2"/>
                </a:solidFill>
                <a:latin typeface="Roboto" panose="02000000000000000000" pitchFamily="2" charset="0"/>
                <a:ea typeface="Roboto" panose="02000000000000000000" pitchFamily="2" charset="0"/>
              </a:rPr>
              <a:t>There can be </a:t>
            </a:r>
            <a:r>
              <a:rPr lang="en-US" sz="800" b="1">
                <a:solidFill>
                  <a:schemeClr val="accent2"/>
                </a:solidFill>
                <a:latin typeface="Roboto" panose="02000000000000000000" pitchFamily="2" charset="0"/>
                <a:ea typeface="Roboto" panose="02000000000000000000" pitchFamily="2" charset="0"/>
              </a:rPr>
              <a:t>tolerance</a:t>
            </a:r>
            <a:r>
              <a:rPr lang="en-US" sz="800">
                <a:solidFill>
                  <a:schemeClr val="accent2"/>
                </a:solidFill>
                <a:latin typeface="Roboto" panose="02000000000000000000" pitchFamily="2" charset="0"/>
                <a:ea typeface="Roboto" panose="02000000000000000000" pitchFamily="2" charset="0"/>
              </a:rPr>
              <a:t> or </a:t>
            </a:r>
            <a:r>
              <a:rPr lang="en-US" sz="800" b="1">
                <a:solidFill>
                  <a:schemeClr val="accent2"/>
                </a:solidFill>
                <a:latin typeface="Roboto" panose="02000000000000000000" pitchFamily="2" charset="0"/>
                <a:ea typeface="Roboto" panose="02000000000000000000" pitchFamily="2" charset="0"/>
              </a:rPr>
              <a:t>persecution</a:t>
            </a:r>
            <a:r>
              <a:rPr lang="en-US" sz="800">
                <a:solidFill>
                  <a:schemeClr val="accent2"/>
                </a:solidFill>
                <a:latin typeface="Roboto" panose="02000000000000000000" pitchFamily="2" charset="0"/>
                <a:ea typeface="Roboto" panose="02000000000000000000" pitchFamily="2" charset="0"/>
              </a:rPr>
              <a:t> of different beliefs. </a:t>
            </a:r>
          </a:p>
          <a:p>
            <a:pPr>
              <a:spcAft>
                <a:spcPts val="400"/>
              </a:spcAft>
            </a:pPr>
            <a:r>
              <a:rPr lang="en-US" sz="800">
                <a:solidFill>
                  <a:schemeClr val="accent2"/>
                </a:solidFill>
                <a:latin typeface="Roboto" panose="02000000000000000000" pitchFamily="2" charset="0"/>
                <a:ea typeface="Roboto" panose="02000000000000000000" pitchFamily="2" charset="0"/>
              </a:rPr>
              <a:t>Official ‘</a:t>
            </a:r>
            <a:r>
              <a:rPr lang="en-US" sz="800" b="1">
                <a:solidFill>
                  <a:schemeClr val="accent2"/>
                </a:solidFill>
                <a:latin typeface="Roboto" panose="02000000000000000000" pitchFamily="2" charset="0"/>
                <a:ea typeface="Roboto" panose="02000000000000000000" pitchFamily="2" charset="0"/>
              </a:rPr>
              <a:t>belief systems’ </a:t>
            </a:r>
            <a:r>
              <a:rPr lang="en-US" sz="800">
                <a:solidFill>
                  <a:schemeClr val="accent2"/>
                </a:solidFill>
                <a:latin typeface="Roboto" panose="02000000000000000000" pitchFamily="2" charset="0"/>
                <a:ea typeface="Roboto" panose="02000000000000000000" pitchFamily="2" charset="0"/>
              </a:rPr>
              <a:t>may change quickly but, in practice, individuals’ beliefs did not change that quickly.</a:t>
            </a:r>
          </a:p>
          <a:p>
            <a:pPr>
              <a:spcAft>
                <a:spcPts val="400"/>
              </a:spcAft>
            </a:pPr>
            <a:r>
              <a:rPr lang="en-US" sz="800">
                <a:solidFill>
                  <a:schemeClr val="accent2"/>
                </a:solidFill>
                <a:latin typeface="Roboto" panose="02000000000000000000" pitchFamily="2" charset="0"/>
                <a:ea typeface="Roboto" panose="02000000000000000000" pitchFamily="2" charset="0"/>
              </a:rPr>
              <a:t>The Roman emperor was worshipped </a:t>
            </a:r>
            <a:r>
              <a:rPr lang="en-US" sz="800" b="1">
                <a:solidFill>
                  <a:schemeClr val="accent2"/>
                </a:solidFill>
                <a:latin typeface="Roboto" panose="02000000000000000000" pitchFamily="2" charset="0"/>
                <a:ea typeface="Roboto" panose="02000000000000000000" pitchFamily="2" charset="0"/>
              </a:rPr>
              <a:t>like a god </a:t>
            </a:r>
            <a:r>
              <a:rPr lang="en-US" sz="800">
                <a:solidFill>
                  <a:schemeClr val="accent2"/>
                </a:solidFill>
                <a:latin typeface="Roboto" panose="02000000000000000000" pitchFamily="2" charset="0"/>
                <a:ea typeface="Roboto" panose="02000000000000000000" pitchFamily="2" charset="0"/>
              </a:rPr>
              <a:t>after he died.</a:t>
            </a:r>
          </a:p>
        </p:txBody>
      </p:sp>
      <p:sp>
        <p:nvSpPr>
          <p:cNvPr id="15" name="TextBox 14">
            <a:extLst>
              <a:ext uri="{FF2B5EF4-FFF2-40B4-BE49-F238E27FC236}">
                <a16:creationId xmlns:a16="http://schemas.microsoft.com/office/drawing/2014/main" id="{7F4083EC-29EC-C59B-2F01-3F6E001570D9}"/>
              </a:ext>
            </a:extLst>
          </p:cNvPr>
          <p:cNvSpPr txBox="1"/>
          <p:nvPr/>
        </p:nvSpPr>
        <p:spPr>
          <a:xfrm>
            <a:off x="6824890" y="2105870"/>
            <a:ext cx="2487552"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People’s </a:t>
            </a:r>
            <a:r>
              <a:rPr lang="en-US" sz="800" b="1">
                <a:solidFill>
                  <a:schemeClr val="accent2"/>
                </a:solidFill>
                <a:latin typeface="Roboto" panose="02000000000000000000" pitchFamily="2" charset="0"/>
                <a:ea typeface="Roboto" panose="02000000000000000000" pitchFamily="2" charset="0"/>
              </a:rPr>
              <a:t>personal ‘belief systems’ </a:t>
            </a:r>
            <a:r>
              <a:rPr lang="en-US" sz="800">
                <a:solidFill>
                  <a:schemeClr val="accent2"/>
                </a:solidFill>
                <a:latin typeface="Roboto" panose="02000000000000000000" pitchFamily="2" charset="0"/>
                <a:ea typeface="Roboto" panose="02000000000000000000" pitchFamily="2" charset="0"/>
              </a:rPr>
              <a:t>can take on ideas from lots of places. The </a:t>
            </a:r>
            <a:r>
              <a:rPr lang="en-US" sz="800" b="1">
                <a:solidFill>
                  <a:schemeClr val="accent2"/>
                </a:solidFill>
                <a:latin typeface="Roboto" panose="02000000000000000000" pitchFamily="2" charset="0"/>
                <a:ea typeface="Roboto" panose="02000000000000000000" pitchFamily="2" charset="0"/>
              </a:rPr>
              <a:t>grave goods </a:t>
            </a:r>
            <a:r>
              <a:rPr lang="en-US" sz="800">
                <a:solidFill>
                  <a:schemeClr val="accent2"/>
                </a:solidFill>
                <a:latin typeface="Roboto" panose="02000000000000000000" pitchFamily="2" charset="0"/>
                <a:ea typeface="Roboto" panose="02000000000000000000" pitchFamily="2" charset="0"/>
              </a:rPr>
              <a:t>from Anglo-Saxon England suggest beliefs in the natural world existing alongside newer Christian ideas.</a:t>
            </a:r>
          </a:p>
        </p:txBody>
      </p:sp>
      <p:cxnSp>
        <p:nvCxnSpPr>
          <p:cNvPr id="16" name="Straight Arrow Connector 15">
            <a:extLst>
              <a:ext uri="{FF2B5EF4-FFF2-40B4-BE49-F238E27FC236}">
                <a16:creationId xmlns:a16="http://schemas.microsoft.com/office/drawing/2014/main" id="{16675BD7-FC9F-2FB5-801F-86004ECD2D29}"/>
              </a:ext>
            </a:extLst>
          </p:cNvPr>
          <p:cNvCxnSpPr>
            <a:cxnSpLocks/>
          </p:cNvCxnSpPr>
          <p:nvPr/>
        </p:nvCxnSpPr>
        <p:spPr>
          <a:xfrm>
            <a:off x="5629436" y="1632912"/>
            <a:ext cx="194616" cy="4316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60AC9C-15A2-CB71-DBC3-24840BDB668A}"/>
              </a:ext>
            </a:extLst>
          </p:cNvPr>
          <p:cNvCxnSpPr>
            <a:cxnSpLocks/>
          </p:cNvCxnSpPr>
          <p:nvPr/>
        </p:nvCxnSpPr>
        <p:spPr>
          <a:xfrm flipH="1">
            <a:off x="6604347" y="2979547"/>
            <a:ext cx="296501" cy="4771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C78921-132C-98FD-BAC0-2E6123C4980A}"/>
              </a:ext>
            </a:extLst>
          </p:cNvPr>
          <p:cNvSpPr txBox="1"/>
          <p:nvPr/>
        </p:nvSpPr>
        <p:spPr>
          <a:xfrm>
            <a:off x="6866774" y="1164394"/>
            <a:ext cx="2445668"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Many of the earliest civilisations across the world – including those who never shared ideas – held beliefs about the </a:t>
            </a:r>
            <a:r>
              <a:rPr lang="en-US" sz="800" b="1">
                <a:solidFill>
                  <a:schemeClr val="accent2"/>
                </a:solidFill>
                <a:latin typeface="Roboto" panose="02000000000000000000" pitchFamily="2" charset="0"/>
                <a:ea typeface="Roboto" panose="02000000000000000000" pitchFamily="2" charset="0"/>
              </a:rPr>
              <a:t>natural world</a:t>
            </a:r>
            <a:r>
              <a:rPr lang="en-US" sz="800">
                <a:solidFill>
                  <a:schemeClr val="accent2"/>
                </a:solidFill>
                <a:latin typeface="Roboto" panose="02000000000000000000" pitchFamily="2" charset="0"/>
                <a:ea typeface="Roboto" panose="02000000000000000000" pitchFamily="2" charset="0"/>
              </a:rPr>
              <a:t>.</a:t>
            </a:r>
          </a:p>
        </p:txBody>
      </p:sp>
      <p:cxnSp>
        <p:nvCxnSpPr>
          <p:cNvPr id="19" name="Straight Arrow Connector 18">
            <a:extLst>
              <a:ext uri="{FF2B5EF4-FFF2-40B4-BE49-F238E27FC236}">
                <a16:creationId xmlns:a16="http://schemas.microsoft.com/office/drawing/2014/main" id="{A1080E31-3462-A5BE-EE46-F5ADCAB491B4}"/>
              </a:ext>
            </a:extLst>
          </p:cNvPr>
          <p:cNvCxnSpPr>
            <a:cxnSpLocks/>
          </p:cNvCxnSpPr>
          <p:nvPr/>
        </p:nvCxnSpPr>
        <p:spPr>
          <a:xfrm flipH="1">
            <a:off x="6384503" y="1514359"/>
            <a:ext cx="482271" cy="69310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49829-1548-4441-3DDA-39F96770EF63}"/>
              </a:ext>
            </a:extLst>
          </p:cNvPr>
          <p:cNvSpPr txBox="1"/>
          <p:nvPr/>
        </p:nvSpPr>
        <p:spPr>
          <a:xfrm>
            <a:off x="6824890" y="2815762"/>
            <a:ext cx="2487552" cy="81047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Vikings believed in </a:t>
            </a:r>
            <a:r>
              <a:rPr lang="en-US" sz="800" b="1">
                <a:solidFill>
                  <a:schemeClr val="accent2"/>
                </a:solidFill>
                <a:latin typeface="Roboto" panose="02000000000000000000" pitchFamily="2" charset="0"/>
                <a:ea typeface="Roboto" panose="02000000000000000000" pitchFamily="2" charset="0"/>
              </a:rPr>
              <a:t>multiple gods</a:t>
            </a:r>
            <a:r>
              <a:rPr lang="en-US" sz="800">
                <a:solidFill>
                  <a:schemeClr val="accent2"/>
                </a:solidFill>
                <a:latin typeface="Roboto" panose="02000000000000000000" pitchFamily="2" charset="0"/>
                <a:ea typeface="Roboto" panose="02000000000000000000" pitchFamily="2" charset="0"/>
              </a:rPr>
              <a:t>, like Odin, Thor and Loki.</a:t>
            </a:r>
          </a:p>
          <a:p>
            <a:pPr>
              <a:spcAft>
                <a:spcPts val="400"/>
              </a:spcAft>
            </a:pPr>
            <a:r>
              <a:rPr lang="en-US" sz="800">
                <a:solidFill>
                  <a:schemeClr val="accent2"/>
                </a:solidFill>
                <a:latin typeface="Roboto" panose="02000000000000000000" pitchFamily="2" charset="0"/>
                <a:ea typeface="Roboto" panose="02000000000000000000" pitchFamily="2" charset="0"/>
              </a:rPr>
              <a:t>The Vikings believed in an </a:t>
            </a:r>
            <a:r>
              <a:rPr lang="en-US" sz="800" b="1">
                <a:solidFill>
                  <a:schemeClr val="accent2"/>
                </a:solidFill>
                <a:latin typeface="Roboto" panose="02000000000000000000" pitchFamily="2" charset="0"/>
                <a:ea typeface="Roboto" panose="02000000000000000000" pitchFamily="2" charset="0"/>
              </a:rPr>
              <a:t>afterlife</a:t>
            </a:r>
            <a:r>
              <a:rPr lang="en-US" sz="800">
                <a:solidFill>
                  <a:schemeClr val="accent2"/>
                </a:solidFill>
                <a:latin typeface="Roboto" panose="02000000000000000000" pitchFamily="2" charset="0"/>
                <a:ea typeface="Roboto" panose="02000000000000000000" pitchFamily="2" charset="0"/>
              </a:rPr>
              <a:t> called Valhalla.</a:t>
            </a:r>
          </a:p>
          <a:p>
            <a:pPr>
              <a:spcAft>
                <a:spcPts val="400"/>
              </a:spcAft>
            </a:pPr>
            <a:r>
              <a:rPr lang="en-US" sz="800">
                <a:solidFill>
                  <a:schemeClr val="accent2"/>
                </a:solidFill>
                <a:latin typeface="Roboto" panose="02000000000000000000" pitchFamily="2" charset="0"/>
                <a:ea typeface="Roboto" panose="02000000000000000000" pitchFamily="2" charset="0"/>
              </a:rPr>
              <a:t>Viking beliefs slowly </a:t>
            </a:r>
            <a:r>
              <a:rPr lang="en-US" sz="800" b="1">
                <a:solidFill>
                  <a:schemeClr val="accent2"/>
                </a:solidFill>
                <a:latin typeface="Roboto" panose="02000000000000000000" pitchFamily="2" charset="0"/>
                <a:ea typeface="Roboto" panose="02000000000000000000" pitchFamily="2" charset="0"/>
              </a:rPr>
              <a:t>evolved</a:t>
            </a:r>
            <a:r>
              <a:rPr lang="en-US" sz="800">
                <a:solidFill>
                  <a:schemeClr val="accent2"/>
                </a:solidFill>
                <a:latin typeface="Roboto" panose="02000000000000000000" pitchFamily="2" charset="0"/>
                <a:ea typeface="Roboto" panose="02000000000000000000" pitchFamily="2" charset="0"/>
              </a:rPr>
              <a:t> to incorporate more Christianity.</a:t>
            </a:r>
          </a:p>
        </p:txBody>
      </p:sp>
      <p:sp>
        <p:nvSpPr>
          <p:cNvPr id="21" name="TextBox 20">
            <a:extLst>
              <a:ext uri="{FF2B5EF4-FFF2-40B4-BE49-F238E27FC236}">
                <a16:creationId xmlns:a16="http://schemas.microsoft.com/office/drawing/2014/main" id="{E1052DF8-D59F-0539-52CC-8C1A874AF7F9}"/>
              </a:ext>
            </a:extLst>
          </p:cNvPr>
          <p:cNvSpPr txBox="1"/>
          <p:nvPr/>
        </p:nvSpPr>
        <p:spPr>
          <a:xfrm>
            <a:off x="5066052" y="863089"/>
            <a:ext cx="1616436" cy="70788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Shared beliefs can be a way of uniting – to some extent – two peoples. Romans and Britons found some common ground at some temples.</a:t>
            </a:r>
          </a:p>
        </p:txBody>
      </p:sp>
      <p:sp>
        <p:nvSpPr>
          <p:cNvPr id="22" name="TextBox 21">
            <a:extLst>
              <a:ext uri="{FF2B5EF4-FFF2-40B4-BE49-F238E27FC236}">
                <a16:creationId xmlns:a16="http://schemas.microsoft.com/office/drawing/2014/main" id="{F90F2C9C-AEBA-EE76-D481-73B689263581}"/>
              </a:ext>
            </a:extLst>
          </p:cNvPr>
          <p:cNvSpPr txBox="1"/>
          <p:nvPr/>
        </p:nvSpPr>
        <p:spPr>
          <a:xfrm>
            <a:off x="6824890" y="3751358"/>
            <a:ext cx="2487552"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caliph was the </a:t>
            </a:r>
            <a:r>
              <a:rPr lang="en-US" sz="800" b="1">
                <a:solidFill>
                  <a:schemeClr val="accent2"/>
                </a:solidFill>
                <a:latin typeface="Roboto" panose="02000000000000000000" pitchFamily="2" charset="0"/>
                <a:ea typeface="Roboto" panose="02000000000000000000" pitchFamily="2" charset="0"/>
              </a:rPr>
              <a:t>leader of the religion </a:t>
            </a:r>
            <a:r>
              <a:rPr lang="en-US" sz="800">
                <a:solidFill>
                  <a:schemeClr val="accent2"/>
                </a:solidFill>
                <a:latin typeface="Roboto" panose="02000000000000000000" pitchFamily="2" charset="0"/>
                <a:ea typeface="Roboto" panose="02000000000000000000" pitchFamily="2" charset="0"/>
              </a:rPr>
              <a:t>of Islam as well as the political empire</a:t>
            </a:r>
            <a:r>
              <a:rPr lang="en-US" sz="700">
                <a:solidFill>
                  <a:schemeClr val="accent2"/>
                </a:solidFill>
                <a:latin typeface="Roboto" panose="02000000000000000000" pitchFamily="2" charset="0"/>
                <a:ea typeface="Roboto" panose="02000000000000000000" pitchFamily="2" charset="0"/>
              </a:rPr>
              <a:t>.</a:t>
            </a:r>
          </a:p>
        </p:txBody>
      </p:sp>
      <p:cxnSp>
        <p:nvCxnSpPr>
          <p:cNvPr id="23" name="Straight Arrow Connector 22">
            <a:extLst>
              <a:ext uri="{FF2B5EF4-FFF2-40B4-BE49-F238E27FC236}">
                <a16:creationId xmlns:a16="http://schemas.microsoft.com/office/drawing/2014/main" id="{F8566FCE-8C88-4101-9303-1D80D5F57BF1}"/>
              </a:ext>
            </a:extLst>
          </p:cNvPr>
          <p:cNvCxnSpPr>
            <a:cxnSpLocks/>
          </p:cNvCxnSpPr>
          <p:nvPr/>
        </p:nvCxnSpPr>
        <p:spPr>
          <a:xfrm>
            <a:off x="4719594" y="1538608"/>
            <a:ext cx="725556" cy="82928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2EBA6CB-1721-A4C9-084F-9A8510F100C0}"/>
              </a:ext>
            </a:extLst>
          </p:cNvPr>
          <p:cNvCxnSpPr>
            <a:cxnSpLocks/>
          </p:cNvCxnSpPr>
          <p:nvPr/>
        </p:nvCxnSpPr>
        <p:spPr>
          <a:xfrm flipH="1">
            <a:off x="6512554" y="2528711"/>
            <a:ext cx="354220" cy="52973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DE45DC-DE31-9F63-4291-91869DBF2555}"/>
              </a:ext>
            </a:extLst>
          </p:cNvPr>
          <p:cNvCxnSpPr>
            <a:cxnSpLocks/>
          </p:cNvCxnSpPr>
          <p:nvPr/>
        </p:nvCxnSpPr>
        <p:spPr>
          <a:xfrm flipV="1">
            <a:off x="4953000" y="4627379"/>
            <a:ext cx="73033" cy="2823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Lightbulb and gear with solid fill">
            <a:extLst>
              <a:ext uri="{FF2B5EF4-FFF2-40B4-BE49-F238E27FC236}">
                <a16:creationId xmlns:a16="http://schemas.microsoft.com/office/drawing/2014/main" id="{D6B46704-24D9-BD6C-2B50-49E67BA96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3316" y="5474681"/>
            <a:ext cx="946369" cy="946369"/>
          </a:xfrm>
          <a:prstGeom prst="rect">
            <a:avLst/>
          </a:prstGeom>
        </p:spPr>
      </p:pic>
      <p:sp>
        <p:nvSpPr>
          <p:cNvPr id="2" name="Rectangle 1">
            <a:extLst>
              <a:ext uri="{FF2B5EF4-FFF2-40B4-BE49-F238E27FC236}">
                <a16:creationId xmlns:a16="http://schemas.microsoft.com/office/drawing/2014/main" id="{4D38585E-3515-D113-7177-EEE03CF8617E}"/>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Changing Worldviews</a:t>
            </a:r>
          </a:p>
        </p:txBody>
      </p:sp>
      <p:sp>
        <p:nvSpPr>
          <p:cNvPr id="57" name="TextBox 56">
            <a:extLst>
              <a:ext uri="{FF2B5EF4-FFF2-40B4-BE49-F238E27FC236}">
                <a16:creationId xmlns:a16="http://schemas.microsoft.com/office/drawing/2014/main" id="{C5F114D3-127D-334E-B5DB-E112CEAF244E}"/>
              </a:ext>
            </a:extLst>
          </p:cNvPr>
          <p:cNvSpPr txBox="1"/>
          <p:nvPr/>
        </p:nvSpPr>
        <p:spPr>
          <a:xfrm>
            <a:off x="1304925" y="2768033"/>
            <a:ext cx="1272084" cy="1077218"/>
          </a:xfrm>
          <a:prstGeom prst="rect">
            <a:avLst/>
          </a:prstGeom>
          <a:noFill/>
        </p:spPr>
        <p:txBody>
          <a:bodyPr wrap="square" rtlCol="0">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People </a:t>
            </a:r>
            <a:r>
              <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rPr>
              <a:t>today have different beliefs and celebrate them in different ways. </a:t>
            </a:r>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We learn about different religious festivals and how they can be celebrated by families. </a:t>
            </a:r>
            <a:endParaRPr lang="en-US" sz="700">
              <a:solidFill>
                <a:schemeClr val="accent2"/>
              </a:solidFill>
              <a:latin typeface="Roboto" panose="02000000000000000000" pitchFamily="2" charset="0"/>
              <a:ea typeface="Roboto" panose="02000000000000000000" pitchFamily="2" charset="0"/>
            </a:endParaRPr>
          </a:p>
        </p:txBody>
      </p:sp>
      <p:cxnSp>
        <p:nvCxnSpPr>
          <p:cNvPr id="58" name="Straight Arrow Connector 57">
            <a:extLst>
              <a:ext uri="{FF2B5EF4-FFF2-40B4-BE49-F238E27FC236}">
                <a16:creationId xmlns:a16="http://schemas.microsoft.com/office/drawing/2014/main" id="{C6BA0CC3-5B7D-0212-069A-DA31629FAE9C}"/>
              </a:ext>
            </a:extLst>
          </p:cNvPr>
          <p:cNvCxnSpPr>
            <a:cxnSpLocks/>
          </p:cNvCxnSpPr>
          <p:nvPr/>
        </p:nvCxnSpPr>
        <p:spPr>
          <a:xfrm>
            <a:off x="2448019" y="3353103"/>
            <a:ext cx="441937" cy="20720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296268F-C6F8-887F-1011-DC2F7BCE4542}"/>
              </a:ext>
            </a:extLst>
          </p:cNvPr>
          <p:cNvGrpSpPr/>
          <p:nvPr/>
        </p:nvGrpSpPr>
        <p:grpSpPr>
          <a:xfrm>
            <a:off x="273657" y="1088347"/>
            <a:ext cx="980829" cy="4894869"/>
            <a:chOff x="273657" y="-474493"/>
            <a:chExt cx="980829" cy="4894869"/>
          </a:xfrm>
        </p:grpSpPr>
        <p:sp>
          <p:nvSpPr>
            <p:cNvPr id="90" name="Rectangle 89">
              <a:extLst>
                <a:ext uri="{FF2B5EF4-FFF2-40B4-BE49-F238E27FC236}">
                  <a16:creationId xmlns:a16="http://schemas.microsoft.com/office/drawing/2014/main" id="{B4A35345-154D-72BC-731F-9E751155060E}"/>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91" name="Rectangle 90">
              <a:extLst>
                <a:ext uri="{FF2B5EF4-FFF2-40B4-BE49-F238E27FC236}">
                  <a16:creationId xmlns:a16="http://schemas.microsoft.com/office/drawing/2014/main" id="{A082FC2E-C73F-AF47-03B3-0552882CC87B}"/>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92" name="Rectangle 91">
              <a:extLst>
                <a:ext uri="{FF2B5EF4-FFF2-40B4-BE49-F238E27FC236}">
                  <a16:creationId xmlns:a16="http://schemas.microsoft.com/office/drawing/2014/main" id="{329907B0-9726-3D8F-CA8D-FE46862F60D1}"/>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93" name="Rectangle 92">
              <a:extLst>
                <a:ext uri="{FF2B5EF4-FFF2-40B4-BE49-F238E27FC236}">
                  <a16:creationId xmlns:a16="http://schemas.microsoft.com/office/drawing/2014/main" id="{EA016E6A-C863-5400-1386-C66B666DD20C}"/>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94" name="Rectangle 93">
              <a:extLst>
                <a:ext uri="{FF2B5EF4-FFF2-40B4-BE49-F238E27FC236}">
                  <a16:creationId xmlns:a16="http://schemas.microsoft.com/office/drawing/2014/main" id="{0FC55237-B8FC-16F4-7D0D-BACC03FBAC2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95" name="Rectangle 94">
              <a:extLst>
                <a:ext uri="{FF2B5EF4-FFF2-40B4-BE49-F238E27FC236}">
                  <a16:creationId xmlns:a16="http://schemas.microsoft.com/office/drawing/2014/main" id="{55ED02F6-B897-FCCA-7D46-ACC5A8EFEE17}"/>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96" name="Rectangle 95">
              <a:extLst>
                <a:ext uri="{FF2B5EF4-FFF2-40B4-BE49-F238E27FC236}">
                  <a16:creationId xmlns:a16="http://schemas.microsoft.com/office/drawing/2014/main" id="{B0BDC22D-6D3A-97B2-273D-23608269F314}"/>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97" name="Rectangle 96">
              <a:extLst>
                <a:ext uri="{FF2B5EF4-FFF2-40B4-BE49-F238E27FC236}">
                  <a16:creationId xmlns:a16="http://schemas.microsoft.com/office/drawing/2014/main" id="{BF49E6CE-7A46-4570-8F2B-3FBB0B2C08D7}"/>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98" name="Rectangle 97">
              <a:extLst>
                <a:ext uri="{FF2B5EF4-FFF2-40B4-BE49-F238E27FC236}">
                  <a16:creationId xmlns:a16="http://schemas.microsoft.com/office/drawing/2014/main" id="{E7C3F4DB-4198-F959-04A8-102E0121825D}"/>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99" name="Rectangle 98">
              <a:extLst>
                <a:ext uri="{FF2B5EF4-FFF2-40B4-BE49-F238E27FC236}">
                  <a16:creationId xmlns:a16="http://schemas.microsoft.com/office/drawing/2014/main" id="{A8A9ED07-E75F-3A73-2138-024A18F5F771}"/>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100" name="Rectangle 99">
              <a:extLst>
                <a:ext uri="{FF2B5EF4-FFF2-40B4-BE49-F238E27FC236}">
                  <a16:creationId xmlns:a16="http://schemas.microsoft.com/office/drawing/2014/main" id="{03D1D47A-04A3-D879-FB18-BFB8910C7C58}"/>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101" name="Rectangle 100">
            <a:extLst>
              <a:ext uri="{FF2B5EF4-FFF2-40B4-BE49-F238E27FC236}">
                <a16:creationId xmlns:a16="http://schemas.microsoft.com/office/drawing/2014/main" id="{F91DB9C2-0A0D-0787-0E3C-73F34F8E3E58}"/>
              </a:ext>
            </a:extLst>
          </p:cNvPr>
          <p:cNvSpPr/>
          <p:nvPr/>
        </p:nvSpPr>
        <p:spPr>
          <a:xfrm>
            <a:off x="226563" y="2260131"/>
            <a:ext cx="1054158" cy="384058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4D73CC57-A518-E984-41B2-CB3A83FADB04}"/>
              </a:ext>
            </a:extLst>
          </p:cNvPr>
          <p:cNvSpPr/>
          <p:nvPr/>
        </p:nvSpPr>
        <p:spPr>
          <a:xfrm>
            <a:off x="242992" y="997072"/>
            <a:ext cx="1054158" cy="8590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701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2" name="Rectangle 1">
            <a:extLst>
              <a:ext uri="{FF2B5EF4-FFF2-40B4-BE49-F238E27FC236}">
                <a16:creationId xmlns:a16="http://schemas.microsoft.com/office/drawing/2014/main" id="{9C0575D2-18A5-203E-3673-B61DB8E51267}"/>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Knowledge</a:t>
            </a:r>
          </a:p>
        </p:txBody>
      </p:sp>
      <p:pic>
        <p:nvPicPr>
          <p:cNvPr id="63" name="Graphic 62" descr="Lightbulb and gear with solid fill">
            <a:extLst>
              <a:ext uri="{FF2B5EF4-FFF2-40B4-BE49-F238E27FC236}">
                <a16:creationId xmlns:a16="http://schemas.microsoft.com/office/drawing/2014/main" id="{F8EC87ED-7BDC-8E42-7FCD-5DBC8D68F8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316" y="5474681"/>
            <a:ext cx="946369" cy="946369"/>
          </a:xfrm>
          <a:prstGeom prst="rect">
            <a:avLst/>
          </a:prstGeom>
        </p:spPr>
      </p:pic>
      <p:grpSp>
        <p:nvGrpSpPr>
          <p:cNvPr id="64" name="Group 63">
            <a:extLst>
              <a:ext uri="{FF2B5EF4-FFF2-40B4-BE49-F238E27FC236}">
                <a16:creationId xmlns:a16="http://schemas.microsoft.com/office/drawing/2014/main" id="{4AE21458-4A3B-7763-BB66-741377B00D30}"/>
              </a:ext>
            </a:extLst>
          </p:cNvPr>
          <p:cNvGrpSpPr/>
          <p:nvPr/>
        </p:nvGrpSpPr>
        <p:grpSpPr>
          <a:xfrm>
            <a:off x="273657" y="1088347"/>
            <a:ext cx="980829" cy="4894869"/>
            <a:chOff x="273657" y="-474493"/>
            <a:chExt cx="980829" cy="4894869"/>
          </a:xfrm>
        </p:grpSpPr>
        <p:sp>
          <p:nvSpPr>
            <p:cNvPr id="65" name="Rectangle 64">
              <a:extLst>
                <a:ext uri="{FF2B5EF4-FFF2-40B4-BE49-F238E27FC236}">
                  <a16:creationId xmlns:a16="http://schemas.microsoft.com/office/drawing/2014/main" id="{AF67AE5B-D509-8850-94AF-7B8075C919DC}"/>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6" name="Rectangle 65">
              <a:extLst>
                <a:ext uri="{FF2B5EF4-FFF2-40B4-BE49-F238E27FC236}">
                  <a16:creationId xmlns:a16="http://schemas.microsoft.com/office/drawing/2014/main" id="{FA382A7F-7360-4970-81F5-31B7345F299A}"/>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67" name="Rectangle 66">
              <a:extLst>
                <a:ext uri="{FF2B5EF4-FFF2-40B4-BE49-F238E27FC236}">
                  <a16:creationId xmlns:a16="http://schemas.microsoft.com/office/drawing/2014/main" id="{9D9B30A5-182D-DC25-9850-1E51A047CDF2}"/>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68" name="Rectangle 67">
              <a:extLst>
                <a:ext uri="{FF2B5EF4-FFF2-40B4-BE49-F238E27FC236}">
                  <a16:creationId xmlns:a16="http://schemas.microsoft.com/office/drawing/2014/main" id="{4524D221-9984-2B53-2057-61EC9DD53258}"/>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69" name="Rectangle 68">
              <a:extLst>
                <a:ext uri="{FF2B5EF4-FFF2-40B4-BE49-F238E27FC236}">
                  <a16:creationId xmlns:a16="http://schemas.microsoft.com/office/drawing/2014/main" id="{F9E7B918-A961-C885-3DAD-C583D80F1212}"/>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70" name="Rectangle 69">
              <a:extLst>
                <a:ext uri="{FF2B5EF4-FFF2-40B4-BE49-F238E27FC236}">
                  <a16:creationId xmlns:a16="http://schemas.microsoft.com/office/drawing/2014/main" id="{B7293EAF-A30A-7B7C-E789-059BE21F9806}"/>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71" name="Rectangle 70">
              <a:extLst>
                <a:ext uri="{FF2B5EF4-FFF2-40B4-BE49-F238E27FC236}">
                  <a16:creationId xmlns:a16="http://schemas.microsoft.com/office/drawing/2014/main" id="{A75305C0-0766-51CE-D78B-6E69FB246560}"/>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86" name="Rectangle 85">
              <a:extLst>
                <a:ext uri="{FF2B5EF4-FFF2-40B4-BE49-F238E27FC236}">
                  <a16:creationId xmlns:a16="http://schemas.microsoft.com/office/drawing/2014/main" id="{AD987C48-6B2B-69C2-5AF3-C334948C5688}"/>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87" name="Rectangle 86">
              <a:extLst>
                <a:ext uri="{FF2B5EF4-FFF2-40B4-BE49-F238E27FC236}">
                  <a16:creationId xmlns:a16="http://schemas.microsoft.com/office/drawing/2014/main" id="{5D577014-925F-51F5-5D43-A3EFE8F37B62}"/>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88" name="Rectangle 87">
              <a:extLst>
                <a:ext uri="{FF2B5EF4-FFF2-40B4-BE49-F238E27FC236}">
                  <a16:creationId xmlns:a16="http://schemas.microsoft.com/office/drawing/2014/main" id="{02FA34D1-9F53-E8E9-E6BB-1FE3689ED824}"/>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89" name="Rectangle 88">
              <a:extLst>
                <a:ext uri="{FF2B5EF4-FFF2-40B4-BE49-F238E27FC236}">
                  <a16:creationId xmlns:a16="http://schemas.microsoft.com/office/drawing/2014/main" id="{18A0662A-08F0-07C2-5034-E5C4FCE1055A}"/>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90" name="Rectangle 89">
            <a:extLst>
              <a:ext uri="{FF2B5EF4-FFF2-40B4-BE49-F238E27FC236}">
                <a16:creationId xmlns:a16="http://schemas.microsoft.com/office/drawing/2014/main" id="{C98F3255-93FB-D32E-F46C-422D610AC038}"/>
              </a:ext>
            </a:extLst>
          </p:cNvPr>
          <p:cNvSpPr/>
          <p:nvPr/>
        </p:nvSpPr>
        <p:spPr>
          <a:xfrm>
            <a:off x="226563" y="2260131"/>
            <a:ext cx="1054158" cy="384058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1603C3EC-F0F8-6D97-3ABD-72593F3F50C2}"/>
              </a:ext>
            </a:extLst>
          </p:cNvPr>
          <p:cNvSpPr/>
          <p:nvPr/>
        </p:nvSpPr>
        <p:spPr>
          <a:xfrm>
            <a:off x="242992" y="997072"/>
            <a:ext cx="1054158" cy="85907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91">
            <a:extLst>
              <a:ext uri="{FF2B5EF4-FFF2-40B4-BE49-F238E27FC236}">
                <a16:creationId xmlns:a16="http://schemas.microsoft.com/office/drawing/2014/main" id="{864FDC33-0F37-0CF4-F547-F8B7144A5A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7" name="TextBox 6">
            <a:extLst>
              <a:ext uri="{FF2B5EF4-FFF2-40B4-BE49-F238E27FC236}">
                <a16:creationId xmlns:a16="http://schemas.microsoft.com/office/drawing/2014/main" id="{19AFB169-B98B-D839-881F-3BB4581BCD25}"/>
              </a:ext>
            </a:extLst>
          </p:cNvPr>
          <p:cNvSpPr txBox="1"/>
          <p:nvPr/>
        </p:nvSpPr>
        <p:spPr>
          <a:xfrm>
            <a:off x="1386889" y="2775993"/>
            <a:ext cx="117101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technology </a:t>
            </a:r>
            <a:r>
              <a:rPr lang="en-US" sz="800">
                <a:solidFill>
                  <a:schemeClr val="accent2"/>
                </a:solidFill>
                <a:latin typeface="Roboto" panose="02000000000000000000" pitchFamily="2" charset="0"/>
                <a:ea typeface="Roboto" panose="02000000000000000000" pitchFamily="2" charset="0"/>
              </a:rPr>
              <a:t>and other things that we have today have not always existed.</a:t>
            </a:r>
          </a:p>
        </p:txBody>
      </p:sp>
      <p:cxnSp>
        <p:nvCxnSpPr>
          <p:cNvPr id="8" name="Straight Arrow Connector 7">
            <a:extLst>
              <a:ext uri="{FF2B5EF4-FFF2-40B4-BE49-F238E27FC236}">
                <a16:creationId xmlns:a16="http://schemas.microsoft.com/office/drawing/2014/main" id="{AF043BDA-6555-E1D4-A331-D399A764E51F}"/>
              </a:ext>
            </a:extLst>
          </p:cNvPr>
          <p:cNvCxnSpPr>
            <a:cxnSpLocks/>
          </p:cNvCxnSpPr>
          <p:nvPr/>
        </p:nvCxnSpPr>
        <p:spPr>
          <a:xfrm>
            <a:off x="2467412" y="3067365"/>
            <a:ext cx="303483" cy="11787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FA2645-E230-D3F6-BDC4-205DB5A697F6}"/>
              </a:ext>
            </a:extLst>
          </p:cNvPr>
          <p:cNvSpPr txBox="1"/>
          <p:nvPr/>
        </p:nvSpPr>
        <p:spPr>
          <a:xfrm>
            <a:off x="1386889" y="1794965"/>
            <a:ext cx="1336129" cy="830997"/>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It has taken a </a:t>
            </a:r>
            <a:r>
              <a:rPr lang="en-US" sz="800" b="1">
                <a:solidFill>
                  <a:schemeClr val="accent2"/>
                </a:solidFill>
                <a:latin typeface="Roboto" panose="02000000000000000000" pitchFamily="2" charset="0"/>
                <a:ea typeface="Roboto" panose="02000000000000000000" pitchFamily="2" charset="0"/>
              </a:rPr>
              <a:t>very long time</a:t>
            </a:r>
            <a:r>
              <a:rPr lang="en-US" sz="800">
                <a:solidFill>
                  <a:schemeClr val="accent2"/>
                </a:solidFill>
                <a:latin typeface="Roboto" panose="02000000000000000000" pitchFamily="2" charset="0"/>
                <a:ea typeface="Roboto" panose="02000000000000000000" pitchFamily="2" charset="0"/>
              </a:rPr>
              <a:t> for the knowledge that people have today (about houses and the things inside them) to be developed.</a:t>
            </a:r>
          </a:p>
        </p:txBody>
      </p:sp>
      <p:cxnSp>
        <p:nvCxnSpPr>
          <p:cNvPr id="14" name="Straight Arrow Connector 13">
            <a:extLst>
              <a:ext uri="{FF2B5EF4-FFF2-40B4-BE49-F238E27FC236}">
                <a16:creationId xmlns:a16="http://schemas.microsoft.com/office/drawing/2014/main" id="{778DDE9F-E0E1-FFDA-A631-9D22E74D0FB8}"/>
              </a:ext>
            </a:extLst>
          </p:cNvPr>
          <p:cNvCxnSpPr>
            <a:cxnSpLocks/>
          </p:cNvCxnSpPr>
          <p:nvPr/>
        </p:nvCxnSpPr>
        <p:spPr>
          <a:xfrm>
            <a:off x="2627397" y="1972022"/>
            <a:ext cx="1115497" cy="51427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A4776E-98EA-36AA-29B8-595841607CCA}"/>
              </a:ext>
            </a:extLst>
          </p:cNvPr>
          <p:cNvSpPr txBox="1"/>
          <p:nvPr/>
        </p:nvSpPr>
        <p:spPr>
          <a:xfrm>
            <a:off x="1907822" y="1114213"/>
            <a:ext cx="1680205"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have been </a:t>
            </a:r>
            <a:r>
              <a:rPr lang="en-US" sz="800" b="1">
                <a:solidFill>
                  <a:schemeClr val="accent2"/>
                </a:solidFill>
                <a:latin typeface="Roboto" panose="02000000000000000000" pitchFamily="2" charset="0"/>
                <a:ea typeface="Roboto" panose="02000000000000000000" pitchFamily="2" charset="0"/>
              </a:rPr>
              <a:t>technological developments </a:t>
            </a:r>
            <a:r>
              <a:rPr lang="en-US" sz="800">
                <a:solidFill>
                  <a:schemeClr val="accent2"/>
                </a:solidFill>
                <a:latin typeface="Roboto" panose="02000000000000000000" pitchFamily="2" charset="0"/>
                <a:ea typeface="Roboto" panose="02000000000000000000" pitchFamily="2" charset="0"/>
              </a:rPr>
              <a:t>in the way we fight fires, since the Great Fire of London.</a:t>
            </a:r>
          </a:p>
        </p:txBody>
      </p:sp>
      <p:cxnSp>
        <p:nvCxnSpPr>
          <p:cNvPr id="16" name="Straight Arrow Connector 15">
            <a:extLst>
              <a:ext uri="{FF2B5EF4-FFF2-40B4-BE49-F238E27FC236}">
                <a16:creationId xmlns:a16="http://schemas.microsoft.com/office/drawing/2014/main" id="{644CC28A-4F88-71DE-4D46-6033D8682E79}"/>
              </a:ext>
            </a:extLst>
          </p:cNvPr>
          <p:cNvCxnSpPr>
            <a:cxnSpLocks/>
          </p:cNvCxnSpPr>
          <p:nvPr/>
        </p:nvCxnSpPr>
        <p:spPr>
          <a:xfrm>
            <a:off x="2508449" y="3848050"/>
            <a:ext cx="1985966" cy="1217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FE9B11-0315-425D-1A91-78DEE2C6641D}"/>
              </a:ext>
            </a:extLst>
          </p:cNvPr>
          <p:cNvSpPr txBox="1"/>
          <p:nvPr/>
        </p:nvSpPr>
        <p:spPr>
          <a:xfrm>
            <a:off x="1386889" y="3663362"/>
            <a:ext cx="1334900"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Some prehistoric Britons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stone structures </a:t>
            </a:r>
            <a:r>
              <a:rPr lang="en-US" sz="800">
                <a:solidFill>
                  <a:schemeClr val="accent2"/>
                </a:solidFill>
                <a:latin typeface="Roboto" panose="02000000000000000000" pitchFamily="2" charset="0"/>
                <a:ea typeface="Roboto" panose="02000000000000000000" pitchFamily="2" charset="0"/>
              </a:rPr>
              <a:t>like Stonehenge. There was no </a:t>
            </a:r>
            <a:r>
              <a:rPr lang="en-US" sz="800" b="1">
                <a:solidFill>
                  <a:schemeClr val="accent2"/>
                </a:solidFill>
                <a:latin typeface="Roboto" panose="02000000000000000000" pitchFamily="2" charset="0"/>
                <a:ea typeface="Roboto" panose="02000000000000000000" pitchFamily="2" charset="0"/>
              </a:rPr>
              <a:t>writing</a:t>
            </a:r>
            <a:r>
              <a:rPr lang="en-US" sz="800">
                <a:solidFill>
                  <a:schemeClr val="accent2"/>
                </a:solidFill>
                <a:latin typeface="Roboto" panose="02000000000000000000" pitchFamily="2" charset="0"/>
                <a:ea typeface="Roboto" panose="02000000000000000000" pitchFamily="2" charset="0"/>
              </a:rPr>
              <a:t>.</a:t>
            </a:r>
          </a:p>
        </p:txBody>
      </p:sp>
      <p:cxnSp>
        <p:nvCxnSpPr>
          <p:cNvPr id="20" name="Straight Arrow Connector 19">
            <a:extLst>
              <a:ext uri="{FF2B5EF4-FFF2-40B4-BE49-F238E27FC236}">
                <a16:creationId xmlns:a16="http://schemas.microsoft.com/office/drawing/2014/main" id="{CA69E328-F9C9-4C5A-B1DE-12404955D2D9}"/>
              </a:ext>
            </a:extLst>
          </p:cNvPr>
          <p:cNvCxnSpPr>
            <a:cxnSpLocks/>
          </p:cNvCxnSpPr>
          <p:nvPr/>
        </p:nvCxnSpPr>
        <p:spPr>
          <a:xfrm flipV="1">
            <a:off x="2846878" y="4313531"/>
            <a:ext cx="1734351" cy="55598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21F155-4E33-F65C-93F8-78DA67D7B244}"/>
              </a:ext>
            </a:extLst>
          </p:cNvPr>
          <p:cNvSpPr txBox="1"/>
          <p:nvPr/>
        </p:nvSpPr>
        <p:spPr>
          <a:xfrm>
            <a:off x="1386888" y="4832413"/>
            <a:ext cx="1620000"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Different systems of </a:t>
            </a:r>
            <a:r>
              <a:rPr lang="en-US" sz="800" b="1">
                <a:solidFill>
                  <a:schemeClr val="accent2"/>
                </a:solidFill>
                <a:latin typeface="Roboto" panose="02000000000000000000" pitchFamily="2" charset="0"/>
                <a:ea typeface="Roboto" panose="02000000000000000000" pitchFamily="2" charset="0"/>
              </a:rPr>
              <a:t>writing were developed </a:t>
            </a:r>
            <a:r>
              <a:rPr lang="en-US" sz="800">
                <a:solidFill>
                  <a:schemeClr val="accent2"/>
                </a:solidFill>
                <a:latin typeface="Roboto" panose="02000000000000000000" pitchFamily="2" charset="0"/>
                <a:ea typeface="Roboto" panose="02000000000000000000" pitchFamily="2" charset="0"/>
              </a:rPr>
              <a:t>in history. They helped to share ideas over time and across bigger areas. Ancient Egyptians used </a:t>
            </a:r>
            <a:r>
              <a:rPr lang="en-US" sz="800" b="1">
                <a:solidFill>
                  <a:schemeClr val="accent2"/>
                </a:solidFill>
                <a:latin typeface="Roboto" panose="02000000000000000000" pitchFamily="2" charset="0"/>
                <a:ea typeface="Roboto" panose="02000000000000000000" pitchFamily="2" charset="0"/>
              </a:rPr>
              <a:t>hieroglyphics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Egyptians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huge </a:t>
            </a:r>
            <a:r>
              <a:rPr lang="en-US" sz="800" b="1">
                <a:solidFill>
                  <a:schemeClr val="accent2"/>
                </a:solidFill>
                <a:latin typeface="Roboto" panose="02000000000000000000" pitchFamily="2" charset="0"/>
                <a:ea typeface="Roboto" panose="02000000000000000000" pitchFamily="2" charset="0"/>
              </a:rPr>
              <a:t>stone</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pyramids</a:t>
            </a:r>
            <a:r>
              <a:rPr lang="en-US" sz="800">
                <a:solidFill>
                  <a:schemeClr val="accent2"/>
                </a:solidFill>
                <a:latin typeface="Roboto" panose="02000000000000000000" pitchFamily="2" charset="0"/>
                <a:ea typeface="Roboto" panose="02000000000000000000" pitchFamily="2" charset="0"/>
              </a:rPr>
              <a:t>.</a:t>
            </a:r>
          </a:p>
        </p:txBody>
      </p:sp>
      <p:sp>
        <p:nvSpPr>
          <p:cNvPr id="23" name="TextBox 22">
            <a:extLst>
              <a:ext uri="{FF2B5EF4-FFF2-40B4-BE49-F238E27FC236}">
                <a16:creationId xmlns:a16="http://schemas.microsoft.com/office/drawing/2014/main" id="{85B8FA5F-8A0A-599B-DF5A-71B7D2AF078F}"/>
              </a:ext>
            </a:extLst>
          </p:cNvPr>
          <p:cNvSpPr txBox="1"/>
          <p:nvPr/>
        </p:nvSpPr>
        <p:spPr>
          <a:xfrm>
            <a:off x="3700036" y="1114213"/>
            <a:ext cx="2299736" cy="759182"/>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Different peoples hold different knowledge. </a:t>
            </a:r>
            <a:r>
              <a:rPr lang="en-US" sz="800">
                <a:solidFill>
                  <a:schemeClr val="accent2"/>
                </a:solidFill>
                <a:latin typeface="Roboto" panose="02000000000000000000" pitchFamily="2" charset="0"/>
                <a:ea typeface="Roboto" panose="02000000000000000000" pitchFamily="2" charset="0"/>
              </a:rPr>
              <a:t>Sacagawea knew more about the landscape than others on her expedition).</a:t>
            </a:r>
          </a:p>
          <a:p>
            <a:pPr>
              <a:spcAft>
                <a:spcPts val="400"/>
              </a:spcAft>
            </a:pPr>
            <a:r>
              <a:rPr lang="en-US" sz="800">
                <a:solidFill>
                  <a:schemeClr val="accent2"/>
                </a:solidFill>
                <a:latin typeface="Roboto" panose="02000000000000000000" pitchFamily="2" charset="0"/>
                <a:ea typeface="Roboto" panose="02000000000000000000" pitchFamily="2" charset="0"/>
              </a:rPr>
              <a:t>The knowledge we have today needed to be </a:t>
            </a:r>
            <a:r>
              <a:rPr lang="en-US" sz="800" b="1">
                <a:solidFill>
                  <a:schemeClr val="accent2"/>
                </a:solidFill>
                <a:latin typeface="Roboto" panose="02000000000000000000" pitchFamily="2" charset="0"/>
                <a:ea typeface="Roboto" panose="02000000000000000000" pitchFamily="2" charset="0"/>
              </a:rPr>
              <a:t>developed </a:t>
            </a:r>
            <a:r>
              <a:rPr lang="en-US" sz="800">
                <a:solidFill>
                  <a:schemeClr val="accent2"/>
                </a:solidFill>
                <a:latin typeface="Roboto" panose="02000000000000000000" pitchFamily="2" charset="0"/>
                <a:ea typeface="Roboto" panose="02000000000000000000" pitchFamily="2" charset="0"/>
              </a:rPr>
              <a:t>by someone or some people.</a:t>
            </a:r>
            <a:endParaRPr lang="en-US" sz="700">
              <a:solidFill>
                <a:schemeClr val="accent2"/>
              </a:solidFill>
              <a:latin typeface="Roboto" panose="02000000000000000000" pitchFamily="2" charset="0"/>
              <a:ea typeface="Roboto" panose="02000000000000000000" pitchFamily="2" charset="0"/>
            </a:endParaRPr>
          </a:p>
        </p:txBody>
      </p:sp>
      <p:cxnSp>
        <p:nvCxnSpPr>
          <p:cNvPr id="24" name="Straight Arrow Connector 23">
            <a:extLst>
              <a:ext uri="{FF2B5EF4-FFF2-40B4-BE49-F238E27FC236}">
                <a16:creationId xmlns:a16="http://schemas.microsoft.com/office/drawing/2014/main" id="{68F40D02-D745-EEF4-1F55-CBA8511950FF}"/>
              </a:ext>
            </a:extLst>
          </p:cNvPr>
          <p:cNvCxnSpPr>
            <a:cxnSpLocks/>
          </p:cNvCxnSpPr>
          <p:nvPr/>
        </p:nvCxnSpPr>
        <p:spPr>
          <a:xfrm flipV="1">
            <a:off x="4494415" y="4600496"/>
            <a:ext cx="404924" cy="33626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CE3F6F-514F-0F4E-178F-A24660E5F0E4}"/>
              </a:ext>
            </a:extLst>
          </p:cNvPr>
          <p:cNvSpPr txBox="1"/>
          <p:nvPr/>
        </p:nvSpPr>
        <p:spPr>
          <a:xfrm>
            <a:off x="3068377" y="4832413"/>
            <a:ext cx="1620000" cy="88229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Greeks created new </a:t>
            </a:r>
            <a:r>
              <a:rPr lang="en-US" sz="800" b="1">
                <a:solidFill>
                  <a:schemeClr val="accent2"/>
                </a:solidFill>
                <a:latin typeface="Roboto" panose="02000000000000000000" pitchFamily="2" charset="0"/>
                <a:ea typeface="Roboto" panose="02000000000000000000" pitchFamily="2" charset="0"/>
              </a:rPr>
              <a:t>architectural</a:t>
            </a:r>
            <a:r>
              <a:rPr lang="en-US" sz="800">
                <a:solidFill>
                  <a:schemeClr val="accent2"/>
                </a:solidFill>
                <a:latin typeface="Roboto" panose="02000000000000000000" pitchFamily="2" charset="0"/>
                <a:ea typeface="Roboto" panose="02000000000000000000" pitchFamily="2" charset="0"/>
              </a:rPr>
              <a:t> orders and </a:t>
            </a:r>
            <a:r>
              <a:rPr lang="en-US" sz="800" b="1">
                <a:solidFill>
                  <a:schemeClr val="accent2"/>
                </a:solidFill>
                <a:latin typeface="Roboto" panose="02000000000000000000" pitchFamily="2" charset="0"/>
                <a:ea typeface="Roboto" panose="02000000000000000000" pitchFamily="2" charset="0"/>
              </a:rPr>
              <a:t>built</a:t>
            </a:r>
            <a:r>
              <a:rPr lang="en-US" sz="800">
                <a:solidFill>
                  <a:schemeClr val="accent2"/>
                </a:solidFill>
                <a:latin typeface="Roboto" panose="02000000000000000000" pitchFamily="2" charset="0"/>
                <a:ea typeface="Roboto" panose="02000000000000000000" pitchFamily="2" charset="0"/>
              </a:rPr>
              <a:t> temples to worship gods.</a:t>
            </a:r>
          </a:p>
          <a:p>
            <a:pPr>
              <a:spcAft>
                <a:spcPts val="400"/>
              </a:spcAft>
            </a:pPr>
            <a:r>
              <a:rPr lang="en-US" sz="800">
                <a:solidFill>
                  <a:schemeClr val="accent2"/>
                </a:solidFill>
                <a:latin typeface="Roboto" panose="02000000000000000000" pitchFamily="2" charset="0"/>
                <a:ea typeface="Roboto" panose="02000000000000000000" pitchFamily="2" charset="0"/>
              </a:rPr>
              <a:t>Ancient Greeks </a:t>
            </a:r>
            <a:r>
              <a:rPr lang="en-US" sz="800" b="1">
                <a:solidFill>
                  <a:schemeClr val="accent2"/>
                </a:solidFill>
                <a:latin typeface="Roboto" panose="02000000000000000000" pitchFamily="2" charset="0"/>
                <a:ea typeface="Roboto" panose="02000000000000000000" pitchFamily="2" charset="0"/>
              </a:rPr>
              <a:t>learnt things from </a:t>
            </a:r>
            <a:r>
              <a:rPr lang="en-US" sz="800">
                <a:solidFill>
                  <a:schemeClr val="accent2"/>
                </a:solidFill>
                <a:latin typeface="Roboto" panose="02000000000000000000" pitchFamily="2" charset="0"/>
                <a:ea typeface="Roboto" panose="02000000000000000000" pitchFamily="2" charset="0"/>
              </a:rPr>
              <a:t>the ancient Sumerians and built on this knowledge.</a:t>
            </a:r>
          </a:p>
        </p:txBody>
      </p:sp>
      <p:cxnSp>
        <p:nvCxnSpPr>
          <p:cNvPr id="26" name="Straight Arrow Connector 25">
            <a:extLst>
              <a:ext uri="{FF2B5EF4-FFF2-40B4-BE49-F238E27FC236}">
                <a16:creationId xmlns:a16="http://schemas.microsoft.com/office/drawing/2014/main" id="{34F34E0D-07C2-C5C4-00AB-6F2D18C85BF3}"/>
              </a:ext>
            </a:extLst>
          </p:cNvPr>
          <p:cNvCxnSpPr>
            <a:cxnSpLocks/>
          </p:cNvCxnSpPr>
          <p:nvPr/>
        </p:nvCxnSpPr>
        <p:spPr>
          <a:xfrm>
            <a:off x="3396049" y="1577231"/>
            <a:ext cx="1083367" cy="113370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8DDE89-4559-69FC-14B0-396056AB49BB}"/>
              </a:ext>
            </a:extLst>
          </p:cNvPr>
          <p:cNvSpPr txBox="1"/>
          <p:nvPr/>
        </p:nvSpPr>
        <p:spPr>
          <a:xfrm>
            <a:off x="4705377" y="4832413"/>
            <a:ext cx="1620000" cy="1179810"/>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Ancient Maya used </a:t>
            </a:r>
            <a:r>
              <a:rPr lang="en-US" sz="800" b="1">
                <a:solidFill>
                  <a:schemeClr val="accent2"/>
                </a:solidFill>
                <a:latin typeface="Roboto" panose="02000000000000000000" pitchFamily="2" charset="0"/>
                <a:ea typeface="Roboto" panose="02000000000000000000" pitchFamily="2" charset="0"/>
              </a:rPr>
              <a:t>hieroglyphics</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Ancient Maya </a:t>
            </a:r>
            <a:r>
              <a:rPr lang="en-US" sz="800" b="1">
                <a:solidFill>
                  <a:schemeClr val="accent2"/>
                </a:solidFill>
                <a:latin typeface="Roboto" panose="02000000000000000000" pitchFamily="2" charset="0"/>
                <a:ea typeface="Roboto" panose="02000000000000000000" pitchFamily="2" charset="0"/>
              </a:rPr>
              <a:t>built large stone structures </a:t>
            </a:r>
            <a:r>
              <a:rPr lang="en-US" sz="800">
                <a:solidFill>
                  <a:schemeClr val="accent2"/>
                </a:solidFill>
                <a:latin typeface="Roboto" panose="02000000000000000000" pitchFamily="2" charset="0"/>
                <a:ea typeface="Roboto" panose="02000000000000000000" pitchFamily="2" charset="0"/>
              </a:rPr>
              <a:t>including step-pyramids, ball courts and observatories.</a:t>
            </a:r>
          </a:p>
          <a:p>
            <a:pPr>
              <a:spcAft>
                <a:spcPts val="400"/>
              </a:spcAft>
            </a:pPr>
            <a:r>
              <a:rPr lang="en-US" sz="800">
                <a:solidFill>
                  <a:schemeClr val="accent2"/>
                </a:solidFill>
                <a:latin typeface="Roboto" panose="02000000000000000000" pitchFamily="2" charset="0"/>
                <a:ea typeface="Roboto" panose="02000000000000000000" pitchFamily="2" charset="0"/>
              </a:rPr>
              <a:t>The ancient Maya develop very similar knowledge to people in Europe </a:t>
            </a:r>
            <a:r>
              <a:rPr lang="en-US" sz="800" b="1">
                <a:solidFill>
                  <a:schemeClr val="accent2"/>
                </a:solidFill>
                <a:latin typeface="Roboto" panose="02000000000000000000" pitchFamily="2" charset="0"/>
                <a:ea typeface="Roboto" panose="02000000000000000000" pitchFamily="2" charset="0"/>
              </a:rPr>
              <a:t>independently</a:t>
            </a:r>
            <a:r>
              <a:rPr lang="en-US" sz="800">
                <a:solidFill>
                  <a:schemeClr val="accent2"/>
                </a:solidFill>
                <a:latin typeface="Roboto" panose="02000000000000000000" pitchFamily="2" charset="0"/>
                <a:ea typeface="Roboto" panose="02000000000000000000" pitchFamily="2" charset="0"/>
              </a:rPr>
              <a:t>.</a:t>
            </a:r>
          </a:p>
        </p:txBody>
      </p:sp>
      <p:sp>
        <p:nvSpPr>
          <p:cNvPr id="29" name="TextBox 28">
            <a:extLst>
              <a:ext uri="{FF2B5EF4-FFF2-40B4-BE49-F238E27FC236}">
                <a16:creationId xmlns:a16="http://schemas.microsoft.com/office/drawing/2014/main" id="{39B5CD1E-8FEB-4993-B850-C23477DA80DC}"/>
              </a:ext>
            </a:extLst>
          </p:cNvPr>
          <p:cNvSpPr txBox="1"/>
          <p:nvPr/>
        </p:nvSpPr>
        <p:spPr>
          <a:xfrm>
            <a:off x="6475600" y="4502419"/>
            <a:ext cx="2954922" cy="933589"/>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pursuit of knowledge </a:t>
            </a:r>
            <a:r>
              <a:rPr lang="en-US" sz="800">
                <a:solidFill>
                  <a:schemeClr val="accent2"/>
                </a:solidFill>
                <a:latin typeface="Roboto" panose="02000000000000000000" pitchFamily="2" charset="0"/>
                <a:ea typeface="Roboto" panose="02000000000000000000" pitchFamily="2" charset="0"/>
              </a:rPr>
              <a:t>is central part of beliefs in Islam.</a:t>
            </a:r>
          </a:p>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House of Wisdom </a:t>
            </a:r>
            <a:r>
              <a:rPr lang="en-US" sz="800">
                <a:solidFill>
                  <a:schemeClr val="accent2"/>
                </a:solidFill>
                <a:latin typeface="Roboto" panose="02000000000000000000" pitchFamily="2" charset="0"/>
                <a:ea typeface="Roboto" panose="02000000000000000000" pitchFamily="2" charset="0"/>
              </a:rPr>
              <a:t>at Baghdad allowed scholars from across Europe, Africa and Asia to share ideas.</a:t>
            </a:r>
          </a:p>
          <a:p>
            <a:pPr>
              <a:spcAft>
                <a:spcPts val="400"/>
              </a:spcAft>
            </a:pPr>
            <a:r>
              <a:rPr lang="en-US" sz="800">
                <a:solidFill>
                  <a:schemeClr val="accent2"/>
                </a:solidFill>
                <a:latin typeface="Roboto" panose="02000000000000000000" pitchFamily="2" charset="0"/>
                <a:ea typeface="Roboto" panose="02000000000000000000" pitchFamily="2" charset="0"/>
              </a:rPr>
              <a:t>The importance of the </a:t>
            </a:r>
            <a:r>
              <a:rPr lang="en-US" sz="800" b="1">
                <a:solidFill>
                  <a:schemeClr val="accent2"/>
                </a:solidFill>
                <a:latin typeface="Roboto" panose="02000000000000000000" pitchFamily="2" charset="0"/>
                <a:ea typeface="Roboto" panose="02000000000000000000" pitchFamily="2" charset="0"/>
              </a:rPr>
              <a:t>written word </a:t>
            </a:r>
            <a:r>
              <a:rPr lang="en-US" sz="800">
                <a:solidFill>
                  <a:schemeClr val="accent2"/>
                </a:solidFill>
                <a:latin typeface="Roboto" panose="02000000000000000000" pitchFamily="2" charset="0"/>
                <a:ea typeface="Roboto" panose="02000000000000000000" pitchFamily="2" charset="0"/>
              </a:rPr>
              <a:t>is shown because lots of knowledge was lost for a long time, as books were thrown into the river Tigris by the Mongols.</a:t>
            </a:r>
          </a:p>
        </p:txBody>
      </p:sp>
      <p:cxnSp>
        <p:nvCxnSpPr>
          <p:cNvPr id="30" name="Straight Arrow Connector 29">
            <a:extLst>
              <a:ext uri="{FF2B5EF4-FFF2-40B4-BE49-F238E27FC236}">
                <a16:creationId xmlns:a16="http://schemas.microsoft.com/office/drawing/2014/main" id="{C305C0E4-5E7E-EC2E-5AF7-002718862509}"/>
              </a:ext>
            </a:extLst>
          </p:cNvPr>
          <p:cNvCxnSpPr>
            <a:cxnSpLocks/>
          </p:cNvCxnSpPr>
          <p:nvPr/>
        </p:nvCxnSpPr>
        <p:spPr>
          <a:xfrm flipH="1">
            <a:off x="6529073" y="2347775"/>
            <a:ext cx="314927" cy="17952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E5CEC1-0FF0-3B9A-021B-E14DE634E7A6}"/>
              </a:ext>
            </a:extLst>
          </p:cNvPr>
          <p:cNvSpPr txBox="1"/>
          <p:nvPr/>
        </p:nvSpPr>
        <p:spPr>
          <a:xfrm>
            <a:off x="6258557" y="1114213"/>
            <a:ext cx="3086992" cy="759182"/>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pursuit of knowledge </a:t>
            </a:r>
            <a:r>
              <a:rPr lang="en-US" sz="800">
                <a:solidFill>
                  <a:schemeClr val="accent2"/>
                </a:solidFill>
                <a:latin typeface="Roboto" panose="02000000000000000000" pitchFamily="2" charset="0"/>
                <a:ea typeface="Roboto" panose="02000000000000000000" pitchFamily="2" charset="0"/>
              </a:rPr>
              <a:t>may come from necessity; as the Romans expanded their empire, they expanded technology (e.g. underfloor heating for colder parts of the empire).</a:t>
            </a:r>
          </a:p>
          <a:p>
            <a:pPr>
              <a:spcAft>
                <a:spcPts val="400"/>
              </a:spcAft>
            </a:pPr>
            <a:r>
              <a:rPr lang="en-US" sz="800">
                <a:solidFill>
                  <a:schemeClr val="accent2"/>
                </a:solidFill>
                <a:latin typeface="Roboto" panose="02000000000000000000" pitchFamily="2" charset="0"/>
                <a:ea typeface="Roboto" panose="02000000000000000000" pitchFamily="2" charset="0"/>
              </a:rPr>
              <a:t>As the Roman empire grew, they were exposed to more ideas that they could build on.</a:t>
            </a:r>
          </a:p>
        </p:txBody>
      </p:sp>
      <p:cxnSp>
        <p:nvCxnSpPr>
          <p:cNvPr id="32" name="Straight Arrow Connector 31">
            <a:extLst>
              <a:ext uri="{FF2B5EF4-FFF2-40B4-BE49-F238E27FC236}">
                <a16:creationId xmlns:a16="http://schemas.microsoft.com/office/drawing/2014/main" id="{0FE695E6-C9EB-EAA5-755F-A878983192B5}"/>
              </a:ext>
            </a:extLst>
          </p:cNvPr>
          <p:cNvCxnSpPr>
            <a:cxnSpLocks/>
          </p:cNvCxnSpPr>
          <p:nvPr/>
        </p:nvCxnSpPr>
        <p:spPr>
          <a:xfrm flipH="1" flipV="1">
            <a:off x="6553459" y="3853673"/>
            <a:ext cx="822433" cy="3512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8797E55-622E-8B93-2BDD-9BD702177D06}"/>
              </a:ext>
            </a:extLst>
          </p:cNvPr>
          <p:cNvSpPr txBox="1"/>
          <p:nvPr/>
        </p:nvSpPr>
        <p:spPr>
          <a:xfrm>
            <a:off x="6844000" y="1965901"/>
            <a:ext cx="2713994" cy="1426031"/>
          </a:xfrm>
          <a:prstGeom prst="rect">
            <a:avLst/>
          </a:prstGeom>
          <a:solidFill>
            <a:schemeClr val="tx1"/>
          </a:solid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oral tradition </a:t>
            </a:r>
            <a:r>
              <a:rPr lang="en-US" sz="800">
                <a:solidFill>
                  <a:schemeClr val="accent2"/>
                </a:solidFill>
                <a:latin typeface="Roboto" panose="02000000000000000000" pitchFamily="2" charset="0"/>
                <a:ea typeface="Roboto" panose="02000000000000000000" pitchFamily="2" charset="0"/>
              </a:rPr>
              <a:t>– still the most dominant form of communication today – is the method of remembering and passing on all of the knowledge accumulated over thousands of generations by the spoken word</a:t>
            </a:r>
          </a:p>
          <a:p>
            <a:pPr>
              <a:spcAft>
                <a:spcPts val="400"/>
              </a:spcAft>
            </a:pPr>
            <a:r>
              <a:rPr lang="en-US" sz="800">
                <a:solidFill>
                  <a:schemeClr val="accent2"/>
                </a:solidFill>
                <a:latin typeface="Roboto" panose="02000000000000000000" pitchFamily="2" charset="0"/>
                <a:ea typeface="Roboto" panose="02000000000000000000" pitchFamily="2" charset="0"/>
              </a:rPr>
              <a:t>Different civilisations take different valid approaches to knowledge. Western science and the emphasis on the scientific method is not the dominant approach everywhere in the world.</a:t>
            </a:r>
          </a:p>
          <a:p>
            <a:pPr>
              <a:spcAft>
                <a:spcPts val="400"/>
              </a:spcAft>
            </a:pPr>
            <a:r>
              <a:rPr lang="en-US" sz="800">
                <a:solidFill>
                  <a:schemeClr val="accent2"/>
                </a:solidFill>
                <a:latin typeface="Roboto" panose="02000000000000000000" pitchFamily="2" charset="0"/>
                <a:ea typeface="Roboto" panose="02000000000000000000" pitchFamily="2" charset="0"/>
              </a:rPr>
              <a:t>The knowledge we have today has been </a:t>
            </a:r>
            <a:r>
              <a:rPr lang="en-US" sz="800" b="1">
                <a:solidFill>
                  <a:schemeClr val="accent2"/>
                </a:solidFill>
                <a:latin typeface="Roboto" panose="02000000000000000000" pitchFamily="2" charset="0"/>
                <a:ea typeface="Roboto" panose="02000000000000000000" pitchFamily="2" charset="0"/>
              </a:rPr>
              <a:t>shared and developed </a:t>
            </a:r>
            <a:r>
              <a:rPr lang="en-US" sz="800">
                <a:solidFill>
                  <a:schemeClr val="accent2"/>
                </a:solidFill>
                <a:latin typeface="Roboto" panose="02000000000000000000" pitchFamily="2" charset="0"/>
                <a:ea typeface="Roboto" panose="02000000000000000000" pitchFamily="2" charset="0"/>
              </a:rPr>
              <a:t>by </a:t>
            </a:r>
            <a:r>
              <a:rPr lang="en-US" sz="800" b="1">
                <a:solidFill>
                  <a:schemeClr val="accent2"/>
                </a:solidFill>
                <a:latin typeface="Roboto" panose="02000000000000000000" pitchFamily="2" charset="0"/>
                <a:ea typeface="Roboto" panose="02000000000000000000" pitchFamily="2" charset="0"/>
              </a:rPr>
              <a:t>lots of civilisations </a:t>
            </a:r>
            <a:r>
              <a:rPr lang="en-US" sz="800">
                <a:solidFill>
                  <a:schemeClr val="accent2"/>
                </a:solidFill>
                <a:latin typeface="Roboto" panose="02000000000000000000" pitchFamily="2" charset="0"/>
                <a:ea typeface="Roboto" panose="02000000000000000000" pitchFamily="2" charset="0"/>
              </a:rPr>
              <a:t>across the world.</a:t>
            </a:r>
          </a:p>
        </p:txBody>
      </p:sp>
      <p:cxnSp>
        <p:nvCxnSpPr>
          <p:cNvPr id="36" name="Straight Arrow Connector 35">
            <a:extLst>
              <a:ext uri="{FF2B5EF4-FFF2-40B4-BE49-F238E27FC236}">
                <a16:creationId xmlns:a16="http://schemas.microsoft.com/office/drawing/2014/main" id="{4551770B-D4C4-52CA-15D5-EC20208279F7}"/>
              </a:ext>
            </a:extLst>
          </p:cNvPr>
          <p:cNvCxnSpPr>
            <a:cxnSpLocks/>
          </p:cNvCxnSpPr>
          <p:nvPr/>
        </p:nvCxnSpPr>
        <p:spPr>
          <a:xfrm flipH="1" flipV="1">
            <a:off x="5726996" y="3582452"/>
            <a:ext cx="837295" cy="10973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B3990BF-A448-D8BF-CB1C-4DFDE3EA2830}"/>
              </a:ext>
            </a:extLst>
          </p:cNvPr>
          <p:cNvSpPr txBox="1"/>
          <p:nvPr/>
        </p:nvSpPr>
        <p:spPr>
          <a:xfrm>
            <a:off x="7375892" y="3925234"/>
            <a:ext cx="1897309" cy="58477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Deciding what knowledge is taught in schools is a contentious decision, and people have different opinions about it.</a:t>
            </a:r>
          </a:p>
        </p:txBody>
      </p:sp>
      <p:cxnSp>
        <p:nvCxnSpPr>
          <p:cNvPr id="38" name="Straight Arrow Connector 37">
            <a:extLst>
              <a:ext uri="{FF2B5EF4-FFF2-40B4-BE49-F238E27FC236}">
                <a16:creationId xmlns:a16="http://schemas.microsoft.com/office/drawing/2014/main" id="{8C8713F5-1D55-E0B6-81C2-ABE327FAFFA5}"/>
              </a:ext>
            </a:extLst>
          </p:cNvPr>
          <p:cNvCxnSpPr>
            <a:cxnSpLocks/>
            <a:stCxn id="27" idx="0"/>
          </p:cNvCxnSpPr>
          <p:nvPr/>
        </p:nvCxnSpPr>
        <p:spPr>
          <a:xfrm flipV="1">
            <a:off x="5515377" y="4033289"/>
            <a:ext cx="50107" cy="79912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19DA358-2732-02A8-F884-C82DB96DE34A}"/>
              </a:ext>
            </a:extLst>
          </p:cNvPr>
          <p:cNvCxnSpPr>
            <a:cxnSpLocks/>
          </p:cNvCxnSpPr>
          <p:nvPr/>
        </p:nvCxnSpPr>
        <p:spPr>
          <a:xfrm flipH="1">
            <a:off x="4772675" y="1856148"/>
            <a:ext cx="451823" cy="12112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F85EEA-6087-A681-C55C-2483A436F02D}"/>
              </a:ext>
            </a:extLst>
          </p:cNvPr>
          <p:cNvCxnSpPr>
            <a:cxnSpLocks/>
          </p:cNvCxnSpPr>
          <p:nvPr/>
        </p:nvCxnSpPr>
        <p:spPr>
          <a:xfrm flipH="1">
            <a:off x="5681067" y="1622844"/>
            <a:ext cx="596697" cy="60631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53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6A29866-A597-7AD9-2BA1-DA36F23896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7A4116F2-67EE-BBD4-8744-6FCB1F13EB45}"/>
              </a:ext>
            </a:extLst>
          </p:cNvPr>
          <p:cNvSpPr txBox="1"/>
          <p:nvPr/>
        </p:nvSpPr>
        <p:spPr>
          <a:xfrm>
            <a:off x="1250553" y="3097014"/>
            <a:ext cx="1346382" cy="461665"/>
          </a:xfrm>
          <a:prstGeom prst="rect">
            <a:avLst/>
          </a:prstGeom>
          <a:noFill/>
        </p:spPr>
        <p:txBody>
          <a:bodyPr wrap="square">
            <a:spAutoFit/>
          </a:bodyPr>
          <a:lstStyle/>
          <a:p>
            <a:pPr algn="l">
              <a:lnSpc>
                <a:spcPct val="100000"/>
              </a:lnSpc>
              <a:spcAft>
                <a:spcPts val="2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My local community was different for families at different times in history.</a:t>
            </a:r>
          </a:p>
        </p:txBody>
      </p:sp>
      <p:sp>
        <p:nvSpPr>
          <p:cNvPr id="10" name="TextBox 9">
            <a:extLst>
              <a:ext uri="{FF2B5EF4-FFF2-40B4-BE49-F238E27FC236}">
                <a16:creationId xmlns:a16="http://schemas.microsoft.com/office/drawing/2014/main" id="{3CE151D2-D570-8558-13D9-F66138CCC921}"/>
              </a:ext>
            </a:extLst>
          </p:cNvPr>
          <p:cNvSpPr txBox="1"/>
          <p:nvPr/>
        </p:nvSpPr>
        <p:spPr>
          <a:xfrm>
            <a:off x="1503534" y="1389916"/>
            <a:ext cx="2045867" cy="63607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the past, communities were smaller because people could not travel so far. </a:t>
            </a:r>
          </a:p>
          <a:p>
            <a:pPr marR="0" lvl="0" algn="l" defTabSz="914400" rtl="0" eaLnBrk="1" fontAlgn="auto" latinLnBrk="0" hangingPunct="1">
              <a:lnSpc>
                <a:spcPct val="100000"/>
              </a:lnSpc>
              <a:spcBef>
                <a:spcPts val="0"/>
              </a:spcBef>
              <a:spcAft>
                <a:spcPts val="400"/>
              </a:spcAft>
              <a:buClrTx/>
              <a:buSzTx/>
              <a:tabLst/>
              <a:defRPr/>
            </a:pPr>
            <a:r>
              <a:rPr lang="en-GB"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Trains, aeroplanes, cars and space travel have changed the way people live. </a:t>
            </a:r>
          </a:p>
        </p:txBody>
      </p:sp>
      <p:sp>
        <p:nvSpPr>
          <p:cNvPr id="16" name="TextBox 15">
            <a:extLst>
              <a:ext uri="{FF2B5EF4-FFF2-40B4-BE49-F238E27FC236}">
                <a16:creationId xmlns:a16="http://schemas.microsoft.com/office/drawing/2014/main" id="{3156DF87-552F-892F-78D7-349B11428081}"/>
              </a:ext>
            </a:extLst>
          </p:cNvPr>
          <p:cNvSpPr txBox="1"/>
          <p:nvPr/>
        </p:nvSpPr>
        <p:spPr>
          <a:xfrm>
            <a:off x="4606927" y="5041196"/>
            <a:ext cx="2617962" cy="882293"/>
          </a:xfrm>
          <a:prstGeom prst="rect">
            <a:avLst/>
          </a:prstGeom>
          <a:noFill/>
        </p:spPr>
        <p:txBody>
          <a:bodyPr wrap="square">
            <a:spAutoFit/>
          </a:bodyPr>
          <a:lstStyle/>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Communities can be brought together by geographical location, or by a shared identity. </a:t>
            </a:r>
            <a:r>
              <a:rPr lang="en-US" sz="800" b="0">
                <a:solidFill>
                  <a:schemeClr val="accent2"/>
                </a:solidFill>
                <a:latin typeface="Roboto" panose="02000000000000000000" pitchFamily="2" charset="0"/>
                <a:ea typeface="Roboto" panose="02000000000000000000" pitchFamily="2" charset="0"/>
              </a:rPr>
              <a:t>The people of the Early Islamic Empire were connected by their common identity and religion, as well as geographical (political) boundaries.</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a:p>
            <a:pPr marR="0" lvl="0" algn="l" defTabSz="914400" rtl="0" eaLnBrk="1" fontAlgn="auto" latinLnBrk="0" hangingPunct="1">
              <a:lnSpc>
                <a:spcPct val="100000"/>
              </a:lnSpc>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Trade can impact what a community looks like.</a:t>
            </a:r>
          </a:p>
        </p:txBody>
      </p:sp>
      <p:cxnSp>
        <p:nvCxnSpPr>
          <p:cNvPr id="19" name="Straight Arrow Connector 18">
            <a:extLst>
              <a:ext uri="{FF2B5EF4-FFF2-40B4-BE49-F238E27FC236}">
                <a16:creationId xmlns:a16="http://schemas.microsoft.com/office/drawing/2014/main" id="{76833AF2-954E-CCAD-7D47-349603DEBAD8}"/>
              </a:ext>
            </a:extLst>
          </p:cNvPr>
          <p:cNvCxnSpPr>
            <a:cxnSpLocks/>
          </p:cNvCxnSpPr>
          <p:nvPr/>
        </p:nvCxnSpPr>
        <p:spPr>
          <a:xfrm flipV="1">
            <a:off x="3909874" y="3908454"/>
            <a:ext cx="594744" cy="9378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B1416A-7956-2477-5560-31DCA6045E00}"/>
              </a:ext>
            </a:extLst>
          </p:cNvPr>
          <p:cNvCxnSpPr>
            <a:cxnSpLocks/>
            <a:stCxn id="50" idx="1"/>
          </p:cNvCxnSpPr>
          <p:nvPr/>
        </p:nvCxnSpPr>
        <p:spPr>
          <a:xfrm flipH="1">
            <a:off x="6583757" y="3349179"/>
            <a:ext cx="745238" cy="2761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BE13B4-8F20-1C9C-3FFE-0094A10B4FF6}"/>
              </a:ext>
            </a:extLst>
          </p:cNvPr>
          <p:cNvCxnSpPr>
            <a:cxnSpLocks/>
          </p:cNvCxnSpPr>
          <p:nvPr/>
        </p:nvCxnSpPr>
        <p:spPr>
          <a:xfrm flipH="1" flipV="1">
            <a:off x="5744700" y="3637900"/>
            <a:ext cx="327152" cy="140329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CABCCF-4361-3148-D699-69FBE79BEBDF}"/>
              </a:ext>
            </a:extLst>
          </p:cNvPr>
          <p:cNvCxnSpPr>
            <a:cxnSpLocks/>
          </p:cNvCxnSpPr>
          <p:nvPr/>
        </p:nvCxnSpPr>
        <p:spPr>
          <a:xfrm flipH="1">
            <a:off x="6125074" y="1731178"/>
            <a:ext cx="679890" cy="40945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06C939-8638-E5EB-EF3C-F85EEFB75DF1}"/>
              </a:ext>
            </a:extLst>
          </p:cNvPr>
          <p:cNvCxnSpPr>
            <a:cxnSpLocks/>
          </p:cNvCxnSpPr>
          <p:nvPr/>
        </p:nvCxnSpPr>
        <p:spPr>
          <a:xfrm flipV="1">
            <a:off x="2476500" y="3314329"/>
            <a:ext cx="1232156" cy="1003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14E5BE1-6571-3B42-0B0F-CF1098668274}"/>
              </a:ext>
            </a:extLst>
          </p:cNvPr>
          <p:cNvCxnSpPr>
            <a:cxnSpLocks/>
          </p:cNvCxnSpPr>
          <p:nvPr/>
        </p:nvCxnSpPr>
        <p:spPr>
          <a:xfrm flipH="1">
            <a:off x="3924942" y="1731178"/>
            <a:ext cx="83251" cy="57029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8A23D4E-13AA-76E4-80AB-F341A1A55AAB}"/>
              </a:ext>
            </a:extLst>
          </p:cNvPr>
          <p:cNvSpPr txBox="1"/>
          <p:nvPr/>
        </p:nvSpPr>
        <p:spPr>
          <a:xfrm>
            <a:off x="3751020" y="1095106"/>
            <a:ext cx="2646325" cy="636072"/>
          </a:xfrm>
          <a:prstGeom prst="rect">
            <a:avLst/>
          </a:prstGeom>
          <a:noFill/>
        </p:spPr>
        <p:txBody>
          <a:bodyPr wrap="square">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In the Victorian period (before living memory), people lived in cramped houses like </a:t>
            </a:r>
            <a:r>
              <a:rPr lang="en-US" sz="800" b="1">
                <a:solidFill>
                  <a:schemeClr val="accent2"/>
                </a:solidFill>
                <a:latin typeface="Roboto" panose="02000000000000000000" pitchFamily="2" charset="0"/>
                <a:ea typeface="Roboto" panose="02000000000000000000" pitchFamily="2" charset="0"/>
              </a:rPr>
              <a:t>back-to-back </a:t>
            </a:r>
            <a:r>
              <a:rPr lang="en-US" sz="800">
                <a:solidFill>
                  <a:schemeClr val="accent2"/>
                </a:solidFill>
                <a:latin typeface="Roboto" panose="02000000000000000000" pitchFamily="2" charset="0"/>
                <a:ea typeface="Roboto" panose="02000000000000000000" pitchFamily="2" charset="0"/>
              </a:rPr>
              <a:t>houses.</a:t>
            </a:r>
          </a:p>
          <a:p>
            <a:pPr>
              <a:spcAft>
                <a:spcPts val="400"/>
              </a:spcAft>
            </a:pPr>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In the Tudor period (before the Victorians) most people lived in rural areas.</a:t>
            </a:r>
          </a:p>
        </p:txBody>
      </p:sp>
      <p:cxnSp>
        <p:nvCxnSpPr>
          <p:cNvPr id="32" name="Straight Arrow Connector 31">
            <a:extLst>
              <a:ext uri="{FF2B5EF4-FFF2-40B4-BE49-F238E27FC236}">
                <a16:creationId xmlns:a16="http://schemas.microsoft.com/office/drawing/2014/main" id="{B4441C9A-6843-2333-2CB4-5A1F14D5F702}"/>
              </a:ext>
            </a:extLst>
          </p:cNvPr>
          <p:cNvCxnSpPr>
            <a:cxnSpLocks/>
          </p:cNvCxnSpPr>
          <p:nvPr/>
        </p:nvCxnSpPr>
        <p:spPr>
          <a:xfrm>
            <a:off x="2996813" y="2059635"/>
            <a:ext cx="679081" cy="70359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038AD6-42E7-E4F0-85B3-A3BCA6DB2247}"/>
              </a:ext>
            </a:extLst>
          </p:cNvPr>
          <p:cNvSpPr txBox="1"/>
          <p:nvPr/>
        </p:nvSpPr>
        <p:spPr>
          <a:xfrm>
            <a:off x="2596935" y="4827912"/>
            <a:ext cx="2009992" cy="461665"/>
          </a:xfrm>
          <a:prstGeom prst="rect">
            <a:avLst/>
          </a:prstGeom>
          <a:noFill/>
        </p:spPr>
        <p:txBody>
          <a:bodyPr wrap="square">
            <a:spAutoFit/>
          </a:bodyPr>
          <a:lstStyle/>
          <a:p>
            <a:r>
              <a:rPr lang="en-US" sz="800">
                <a:solidFill>
                  <a:schemeClr val="accent2"/>
                </a:solidFill>
                <a:latin typeface="Roboto" panose="02000000000000000000" pitchFamily="2" charset="0"/>
                <a:ea typeface="Roboto" panose="02000000000000000000" pitchFamily="2" charset="0"/>
              </a:rPr>
              <a:t>The move towards farming meant that prehistoric communities became more </a:t>
            </a:r>
            <a:r>
              <a:rPr lang="en-US" sz="800" b="1">
                <a:solidFill>
                  <a:schemeClr val="accent2"/>
                </a:solidFill>
                <a:latin typeface="Roboto" panose="02000000000000000000" pitchFamily="2" charset="0"/>
                <a:ea typeface="Roboto" panose="02000000000000000000" pitchFamily="2" charset="0"/>
              </a:rPr>
              <a:t>settled</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larger.</a:t>
            </a:r>
            <a:endParaRPr lang="en-GB" sz="800">
              <a:solidFill>
                <a:schemeClr val="accent2"/>
              </a:solidFill>
            </a:endParaRPr>
          </a:p>
        </p:txBody>
      </p:sp>
      <p:sp>
        <p:nvSpPr>
          <p:cNvPr id="42" name="TextBox 41">
            <a:extLst>
              <a:ext uri="{FF2B5EF4-FFF2-40B4-BE49-F238E27FC236}">
                <a16:creationId xmlns:a16="http://schemas.microsoft.com/office/drawing/2014/main" id="{E6BAB6B9-2397-AB8E-5A45-BFFF2D9F60F6}"/>
              </a:ext>
            </a:extLst>
          </p:cNvPr>
          <p:cNvSpPr txBox="1"/>
          <p:nvPr/>
        </p:nvSpPr>
        <p:spPr>
          <a:xfrm>
            <a:off x="6856137" y="1531285"/>
            <a:ext cx="2536220" cy="1056700"/>
          </a:xfrm>
          <a:prstGeom prst="rect">
            <a:avLst/>
          </a:prstGeom>
          <a:noFill/>
        </p:spPr>
        <p:txBody>
          <a:bodyPr wrap="square">
            <a:spAutoFit/>
          </a:bodyPr>
          <a:lstStyle/>
          <a:p>
            <a:pPr>
              <a:spcAft>
                <a:spcPts val="400"/>
              </a:spcAft>
            </a:pPr>
            <a:r>
              <a:rPr lang="en-US" sz="800" b="0">
                <a:solidFill>
                  <a:schemeClr val="accent2"/>
                </a:solidFill>
                <a:latin typeface="Roboto" panose="02000000000000000000" pitchFamily="2" charset="0"/>
                <a:ea typeface="Roboto" panose="02000000000000000000" pitchFamily="2" charset="0"/>
              </a:rPr>
              <a:t>Britain was difficult for the Romans to control because it was far from the </a:t>
            </a:r>
            <a:r>
              <a:rPr lang="en-US" sz="800" b="0" err="1">
                <a:solidFill>
                  <a:schemeClr val="accent2"/>
                </a:solidFill>
                <a:latin typeface="Roboto" panose="02000000000000000000" pitchFamily="2" charset="0"/>
                <a:ea typeface="Roboto" panose="02000000000000000000" pitchFamily="2" charset="0"/>
              </a:rPr>
              <a:t>centre</a:t>
            </a:r>
            <a:r>
              <a:rPr lang="en-US" sz="800" b="0">
                <a:solidFill>
                  <a:schemeClr val="accent2"/>
                </a:solidFill>
                <a:latin typeface="Roboto" panose="02000000000000000000" pitchFamily="2" charset="0"/>
                <a:ea typeface="Roboto" panose="02000000000000000000" pitchFamily="2" charset="0"/>
              </a:rPr>
              <a:t> of the empire.</a:t>
            </a:r>
            <a:endParaRPr lang="en-US" sz="800">
              <a:solidFill>
                <a:schemeClr val="bg1"/>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Roman Britain was a diverse place, for example, the Aurelian Moors formed the earliest documented black community in the north of England.</a:t>
            </a:r>
          </a:p>
          <a:p>
            <a:pPr>
              <a:spcAft>
                <a:spcPts val="400"/>
              </a:spcAft>
            </a:pPr>
            <a:r>
              <a:rPr lang="en-US" sz="800">
                <a:solidFill>
                  <a:schemeClr val="accent2"/>
                </a:solidFill>
                <a:latin typeface="Roboto" panose="02000000000000000000" pitchFamily="2" charset="0"/>
                <a:ea typeface="Roboto" panose="02000000000000000000" pitchFamily="2" charset="0"/>
              </a:rPr>
              <a:t>The Romans and the Britons had some shared culture, including towns, food and religion.</a:t>
            </a:r>
          </a:p>
        </p:txBody>
      </p:sp>
      <p:sp>
        <p:nvSpPr>
          <p:cNvPr id="50" name="TextBox 49">
            <a:extLst>
              <a:ext uri="{FF2B5EF4-FFF2-40B4-BE49-F238E27FC236}">
                <a16:creationId xmlns:a16="http://schemas.microsoft.com/office/drawing/2014/main" id="{F0DFFC85-28BE-90AA-E40A-70D161E64D7B}"/>
              </a:ext>
            </a:extLst>
          </p:cNvPr>
          <p:cNvSpPr txBox="1"/>
          <p:nvPr/>
        </p:nvSpPr>
        <p:spPr>
          <a:xfrm>
            <a:off x="7328995" y="3118346"/>
            <a:ext cx="1595046" cy="461665"/>
          </a:xfrm>
          <a:prstGeom prst="rect">
            <a:avLst/>
          </a:prstGeom>
          <a:noFill/>
        </p:spPr>
        <p:txBody>
          <a:bodyPr wrap="square">
            <a:spAutoFit/>
          </a:bodyPr>
          <a:lstStyle/>
          <a:p>
            <a:pPr>
              <a:lnSpc>
                <a:spcPct val="100000"/>
              </a:lnSpc>
              <a:spcAft>
                <a:spcPts val="200"/>
              </a:spcAft>
            </a:pPr>
            <a:r>
              <a:rPr lang="en-US" sz="800">
                <a:solidFill>
                  <a:schemeClr val="accent2"/>
                </a:solidFill>
                <a:latin typeface="Roboto" panose="02000000000000000000" pitchFamily="2" charset="0"/>
                <a:ea typeface="Roboto" panose="02000000000000000000" pitchFamily="2" charset="0"/>
              </a:rPr>
              <a:t>In Scandinavia, Vikings lived in longhouses, in communities of farmers.</a:t>
            </a:r>
          </a:p>
        </p:txBody>
      </p:sp>
      <p:sp>
        <p:nvSpPr>
          <p:cNvPr id="54" name="TextBox 53">
            <a:extLst>
              <a:ext uri="{FF2B5EF4-FFF2-40B4-BE49-F238E27FC236}">
                <a16:creationId xmlns:a16="http://schemas.microsoft.com/office/drawing/2014/main" id="{BD6C957B-57BA-E49E-2F71-A37F2B00EE42}"/>
              </a:ext>
            </a:extLst>
          </p:cNvPr>
          <p:cNvSpPr txBox="1"/>
          <p:nvPr/>
        </p:nvSpPr>
        <p:spPr>
          <a:xfrm>
            <a:off x="7328995" y="3890321"/>
            <a:ext cx="1892804" cy="1005403"/>
          </a:xfrm>
          <a:prstGeom prst="rect">
            <a:avLst/>
          </a:prstGeom>
          <a:noFill/>
        </p:spPr>
        <p:txBody>
          <a:bodyPr wrap="square">
            <a:spAutoFit/>
          </a:bodyPr>
          <a:lstStyle/>
          <a:p>
            <a:pPr>
              <a:spcAft>
                <a:spcPts val="4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Conflict and prejudice within communities can impact on society, as well as individuals, over time.</a:t>
            </a:r>
            <a:endParaRPr lang="en-US" sz="800">
              <a:solidFill>
                <a:schemeClr val="accent2"/>
              </a:solidFill>
              <a:latin typeface="Roboto" panose="02000000000000000000" pitchFamily="2" charset="0"/>
              <a:ea typeface="Roboto" panose="02000000000000000000" pitchFamily="2" charset="0"/>
            </a:endParaRPr>
          </a:p>
          <a:p>
            <a:pPr>
              <a:spcAft>
                <a:spcPts val="400"/>
              </a:spcAft>
            </a:pPr>
            <a:r>
              <a:rPr lang="en-US" sz="800">
                <a:solidFill>
                  <a:schemeClr val="accent2"/>
                </a:solidFill>
                <a:latin typeface="Roboto" panose="02000000000000000000" pitchFamily="2" charset="0"/>
                <a:ea typeface="Roboto" panose="02000000000000000000" pitchFamily="2" charset="0"/>
              </a:rPr>
              <a:t>The British Empire forcefully </a:t>
            </a:r>
            <a:r>
              <a:rPr lang="en-US" sz="800" err="1">
                <a:solidFill>
                  <a:schemeClr val="accent2"/>
                </a:solidFill>
                <a:latin typeface="Roboto" panose="02000000000000000000" pitchFamily="2" charset="0"/>
                <a:ea typeface="Roboto" panose="02000000000000000000" pitchFamily="2" charset="0"/>
              </a:rPr>
              <a:t>colonised</a:t>
            </a:r>
            <a:r>
              <a:rPr lang="en-US" sz="800">
                <a:solidFill>
                  <a:schemeClr val="accent2"/>
                </a:solidFill>
                <a:latin typeface="Roboto" panose="02000000000000000000" pitchFamily="2" charset="0"/>
                <a:ea typeface="Roboto" panose="02000000000000000000" pitchFamily="2" charset="0"/>
              </a:rPr>
              <a:t> places around the world and substantially changed the lives of many of the people it </a:t>
            </a:r>
            <a:r>
              <a:rPr lang="en-US" sz="800" b="1">
                <a:solidFill>
                  <a:schemeClr val="accent2"/>
                </a:solidFill>
                <a:latin typeface="Roboto" panose="02000000000000000000" pitchFamily="2" charset="0"/>
                <a:ea typeface="Roboto" panose="02000000000000000000" pitchFamily="2" charset="0"/>
              </a:rPr>
              <a:t>colonized.</a:t>
            </a:r>
            <a:endParaRPr lang="en-US" sz="800">
              <a:solidFill>
                <a:schemeClr val="accent2"/>
              </a:solidFill>
              <a:latin typeface="Roboto" panose="02000000000000000000" pitchFamily="2" charset="0"/>
              <a:ea typeface="Roboto" panose="02000000000000000000" pitchFamily="2" charset="0"/>
            </a:endParaRPr>
          </a:p>
        </p:txBody>
      </p:sp>
      <p:cxnSp>
        <p:nvCxnSpPr>
          <p:cNvPr id="55" name="Straight Arrow Connector 54">
            <a:extLst>
              <a:ext uri="{FF2B5EF4-FFF2-40B4-BE49-F238E27FC236}">
                <a16:creationId xmlns:a16="http://schemas.microsoft.com/office/drawing/2014/main" id="{456EA5F7-938B-1E43-0094-98FFC1FE65F0}"/>
              </a:ext>
            </a:extLst>
          </p:cNvPr>
          <p:cNvCxnSpPr>
            <a:cxnSpLocks/>
          </p:cNvCxnSpPr>
          <p:nvPr/>
        </p:nvCxnSpPr>
        <p:spPr>
          <a:xfrm flipH="1" flipV="1">
            <a:off x="6583757" y="3860838"/>
            <a:ext cx="745238" cy="1948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2305423-04E5-5A32-3921-18FFB4426440}"/>
              </a:ext>
            </a:extLst>
          </p:cNvPr>
          <p:cNvGrpSpPr/>
          <p:nvPr/>
        </p:nvGrpSpPr>
        <p:grpSpPr>
          <a:xfrm>
            <a:off x="273657" y="1088347"/>
            <a:ext cx="980829" cy="4894869"/>
            <a:chOff x="273657" y="-474493"/>
            <a:chExt cx="980829" cy="4894869"/>
          </a:xfrm>
        </p:grpSpPr>
        <p:sp>
          <p:nvSpPr>
            <p:cNvPr id="41" name="Rectangle 40">
              <a:extLst>
                <a:ext uri="{FF2B5EF4-FFF2-40B4-BE49-F238E27FC236}">
                  <a16:creationId xmlns:a16="http://schemas.microsoft.com/office/drawing/2014/main" id="{F7403EFA-2229-C89C-535C-F65F6973BEF3}"/>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3" name="Rectangle 42">
              <a:extLst>
                <a:ext uri="{FF2B5EF4-FFF2-40B4-BE49-F238E27FC236}">
                  <a16:creationId xmlns:a16="http://schemas.microsoft.com/office/drawing/2014/main" id="{0764EF79-23DC-B389-8D75-002072281A74}"/>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4" name="Rectangle 43">
              <a:extLst>
                <a:ext uri="{FF2B5EF4-FFF2-40B4-BE49-F238E27FC236}">
                  <a16:creationId xmlns:a16="http://schemas.microsoft.com/office/drawing/2014/main" id="{FCCC8CB1-9F5E-3014-E417-19BAFB9F976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45" name="Rectangle 44">
              <a:extLst>
                <a:ext uri="{FF2B5EF4-FFF2-40B4-BE49-F238E27FC236}">
                  <a16:creationId xmlns:a16="http://schemas.microsoft.com/office/drawing/2014/main" id="{A7FD4CB3-F32E-DA35-994E-00F477E26B0F}"/>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46" name="Rectangle 45">
              <a:extLst>
                <a:ext uri="{FF2B5EF4-FFF2-40B4-BE49-F238E27FC236}">
                  <a16:creationId xmlns:a16="http://schemas.microsoft.com/office/drawing/2014/main" id="{A16FBEE9-6373-EF2E-6FC9-E314F382488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47" name="Rectangle 46">
              <a:extLst>
                <a:ext uri="{FF2B5EF4-FFF2-40B4-BE49-F238E27FC236}">
                  <a16:creationId xmlns:a16="http://schemas.microsoft.com/office/drawing/2014/main" id="{EF2CF4F9-DDAD-36E9-B2D0-794B9F7D504A}"/>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48" name="Rectangle 47">
              <a:extLst>
                <a:ext uri="{FF2B5EF4-FFF2-40B4-BE49-F238E27FC236}">
                  <a16:creationId xmlns:a16="http://schemas.microsoft.com/office/drawing/2014/main" id="{79C1D266-0B4F-5BF0-E010-4E3846AE6ED6}"/>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49" name="Rectangle 48">
              <a:extLst>
                <a:ext uri="{FF2B5EF4-FFF2-40B4-BE49-F238E27FC236}">
                  <a16:creationId xmlns:a16="http://schemas.microsoft.com/office/drawing/2014/main" id="{93D9402E-1583-69BA-C2CE-46A77A8C0F70}"/>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521D8A79-CA6A-76D5-0324-3DA19FB35B35}"/>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7B10E2F6-6AEF-5E0D-BDA2-9E3CFCC3B71C}"/>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31339144-DBC7-473B-5EBE-0DD4B6A3A3BB}"/>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6" name="Rectangle 55">
            <a:extLst>
              <a:ext uri="{FF2B5EF4-FFF2-40B4-BE49-F238E27FC236}">
                <a16:creationId xmlns:a16="http://schemas.microsoft.com/office/drawing/2014/main" id="{36E7E2D5-D82A-0534-812F-EC99BD51B1CE}"/>
              </a:ext>
            </a:extLst>
          </p:cNvPr>
          <p:cNvSpPr/>
          <p:nvPr/>
        </p:nvSpPr>
        <p:spPr>
          <a:xfrm>
            <a:off x="226563" y="2717224"/>
            <a:ext cx="1054158" cy="3383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A9BE58B-D115-CD16-F213-32A2E2FEAD85}"/>
              </a:ext>
            </a:extLst>
          </p:cNvPr>
          <p:cNvSpPr/>
          <p:nvPr/>
        </p:nvSpPr>
        <p:spPr>
          <a:xfrm>
            <a:off x="242992" y="997071"/>
            <a:ext cx="1054158" cy="12662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Users with solid fill">
            <a:extLst>
              <a:ext uri="{FF2B5EF4-FFF2-40B4-BE49-F238E27FC236}">
                <a16:creationId xmlns:a16="http://schemas.microsoft.com/office/drawing/2014/main" id="{044797DB-ABA1-D232-8E12-3504B771C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465" y="5606343"/>
            <a:ext cx="882293" cy="882293"/>
          </a:xfrm>
          <a:prstGeom prst="rect">
            <a:avLst/>
          </a:prstGeom>
        </p:spPr>
      </p:pic>
      <p:sp>
        <p:nvSpPr>
          <p:cNvPr id="61" name="Rectangle 60">
            <a:extLst>
              <a:ext uri="{FF2B5EF4-FFF2-40B4-BE49-F238E27FC236}">
                <a16:creationId xmlns:a16="http://schemas.microsoft.com/office/drawing/2014/main" id="{671FAB56-D032-C3AF-32FF-59067968F0E9}"/>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Changing Communities</a:t>
            </a:r>
          </a:p>
        </p:txBody>
      </p:sp>
    </p:spTree>
    <p:extLst>
      <p:ext uri="{BB962C8B-B14F-4D97-AF65-F5344CB8AC3E}">
        <p14:creationId xmlns:p14="http://schemas.microsoft.com/office/powerpoint/2010/main" val="1075474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1C7644E6-01CA-5335-7F77-4F9D2048F5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5" name="Rectangle 4">
            <a:extLst>
              <a:ext uri="{FF2B5EF4-FFF2-40B4-BE49-F238E27FC236}">
                <a16:creationId xmlns:a16="http://schemas.microsoft.com/office/drawing/2014/main" id="{D296FF8B-3186-D3A6-76D6-A96A07B0C549}"/>
              </a:ext>
            </a:extLst>
          </p:cNvPr>
          <p:cNvSpPr/>
          <p:nvPr/>
        </p:nvSpPr>
        <p:spPr>
          <a:xfrm>
            <a:off x="1818202" y="1204050"/>
            <a:ext cx="2884370" cy="5750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rPr>
              <a:t>Homes and the things we use in our homes have changed during the lives of the people in our community.</a:t>
            </a:r>
          </a:p>
          <a:p>
            <a:endParaRPr lang="en-US" sz="800" b="1">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r>
              <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rPr>
              <a:t>Features of homes at different times have meant that people have done everyday tasks differently.</a:t>
            </a:r>
          </a:p>
          <a:p>
            <a:endParaRPr lang="en-US" sz="800">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pPr algn="ctr"/>
            <a:endParaRPr lang="en-GB"/>
          </a:p>
        </p:txBody>
      </p:sp>
      <p:sp>
        <p:nvSpPr>
          <p:cNvPr id="8" name="TextBox 7">
            <a:extLst>
              <a:ext uri="{FF2B5EF4-FFF2-40B4-BE49-F238E27FC236}">
                <a16:creationId xmlns:a16="http://schemas.microsoft.com/office/drawing/2014/main" id="{852FB9B4-7F0B-302E-C1B4-B2B4923F4E13}"/>
              </a:ext>
            </a:extLst>
          </p:cNvPr>
          <p:cNvSpPr txBox="1"/>
          <p:nvPr/>
        </p:nvSpPr>
        <p:spPr>
          <a:xfrm>
            <a:off x="1339563" y="2208048"/>
            <a:ext cx="1490054"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a:t>
            </a:r>
          </a:p>
        </p:txBody>
      </p:sp>
      <p:sp>
        <p:nvSpPr>
          <p:cNvPr id="10" name="TextBox 9">
            <a:extLst>
              <a:ext uri="{FF2B5EF4-FFF2-40B4-BE49-F238E27FC236}">
                <a16:creationId xmlns:a16="http://schemas.microsoft.com/office/drawing/2014/main" id="{D42ADF8A-CEB6-5DEC-05AE-A629B191E45B}"/>
              </a:ext>
            </a:extLst>
          </p:cNvPr>
          <p:cNvSpPr txBox="1"/>
          <p:nvPr/>
        </p:nvSpPr>
        <p:spPr>
          <a:xfrm>
            <a:off x="1339563" y="2927080"/>
            <a:ext cx="1282687" cy="707886"/>
          </a:xfrm>
          <a:prstGeom prst="rect">
            <a:avLst/>
          </a:prstGeom>
          <a:noFill/>
        </p:spPr>
        <p:txBody>
          <a:bodyPr wrap="square">
            <a:spAutoFit/>
          </a:bodyPr>
          <a:lstStyle/>
          <a:p>
            <a:pPr algn="l">
              <a:lnSpc>
                <a:spcPct val="100000"/>
              </a:lnSpc>
              <a:spcAft>
                <a:spcPts val="200"/>
              </a:spcAft>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Some aspects of life in my own community have changed over time and others have stayed the same.</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06B12D36-6ABF-6367-BD35-78D106FE0AE7}"/>
              </a:ext>
            </a:extLst>
          </p:cNvPr>
          <p:cNvSpPr txBox="1"/>
          <p:nvPr/>
        </p:nvSpPr>
        <p:spPr>
          <a:xfrm>
            <a:off x="1339563" y="4765851"/>
            <a:ext cx="2445790" cy="1723549"/>
          </a:xfrm>
          <a:prstGeom prst="rect">
            <a:avLst/>
          </a:prstGeom>
          <a:noFill/>
        </p:spPr>
        <p:txBody>
          <a:bodyPr wrap="square">
            <a:spAutoFit/>
          </a:bodyPr>
          <a:lstStyle/>
          <a:p>
            <a:pPr algn="l">
              <a:spcAft>
                <a:spcPts val="4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communities in the past, different people often had very defined roles.</a:t>
            </a:r>
          </a:p>
          <a:p>
            <a:pPr marR="0" lvl="0" algn="l" defTabSz="914400" rtl="0" eaLnBrk="1" fontAlgn="auto" latinLnBrk="0" hangingPunct="1">
              <a:spcBef>
                <a:spcPts val="0"/>
              </a:spcBef>
              <a:spcAft>
                <a:spcPts val="400"/>
              </a:spcAft>
              <a:buClrTx/>
              <a:buSzTx/>
              <a:tabLs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the earliest communities, families had to be self-sufficient, and did everything (hunt, cook, clean, build, heal) themselves. </a:t>
            </a:r>
            <a:r>
              <a:rPr lang="en-GB"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They were hunter-gatherers. </a:t>
            </a:r>
            <a:endParaRPr lang="en-GB" sz="800" b="1">
              <a:solidFill>
                <a:schemeClr val="accent2"/>
              </a:solidFill>
              <a:latin typeface="Roboto" panose="02000000000000000000" pitchFamily="2" charset="0"/>
              <a:ea typeface="Roboto" panose="02000000000000000000" pitchFamily="2" charset="0"/>
              <a:cs typeface="Times New Roman" panose="02020603050405020304" pitchFamily="18" charset="0"/>
            </a:endParaRPr>
          </a:p>
          <a:p>
            <a:pPr defTabSz="914400">
              <a:spcAft>
                <a:spcPts val="400"/>
              </a:spcAft>
              <a:defRPr/>
            </a:pPr>
            <a:r>
              <a:rPr lang="en-US" sz="800" b="1">
                <a:solidFill>
                  <a:schemeClr val="accent2"/>
                </a:solidFill>
                <a:latin typeface="Roboto" panose="02000000000000000000" pitchFamily="2" charset="0"/>
                <a:ea typeface="Roboto" panose="02000000000000000000" pitchFamily="2" charset="0"/>
              </a:rPr>
              <a:t>Agriculture</a:t>
            </a:r>
            <a:r>
              <a:rPr lang="en-US" sz="800">
                <a:solidFill>
                  <a:schemeClr val="accent2"/>
                </a:solidFill>
                <a:latin typeface="Roboto" panose="02000000000000000000" pitchFamily="2" charset="0"/>
                <a:ea typeface="Roboto" panose="02000000000000000000" pitchFamily="2" charset="0"/>
              </a:rPr>
              <a:t> (the farming of plants and animals) changed what community life looked like. In particular, the role of women in prehistoric Britain changed as communities became more settled and agriculture became more widespread.</a:t>
            </a:r>
          </a:p>
          <a:p>
            <a:pPr defTabSz="914400">
              <a:spcAft>
                <a:spcPts val="200"/>
              </a:spcAft>
              <a:defRPr/>
            </a:pPr>
            <a:endParaRPr lang="en-US" sz="800">
              <a:solidFill>
                <a:schemeClr val="accent2"/>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44E98875-A878-8423-3D16-C7E4FC865BB7}"/>
              </a:ext>
            </a:extLst>
          </p:cNvPr>
          <p:cNvSpPr txBox="1"/>
          <p:nvPr/>
        </p:nvSpPr>
        <p:spPr>
          <a:xfrm>
            <a:off x="5718104" y="5128525"/>
            <a:ext cx="2658252" cy="610424"/>
          </a:xfrm>
          <a:prstGeom prst="rect">
            <a:avLst/>
          </a:prstGeom>
          <a:noFill/>
        </p:spPr>
        <p:txBody>
          <a:bodyPr wrap="square">
            <a:spAutoFit/>
          </a:bodyPr>
          <a:lstStyle/>
          <a:p>
            <a:pPr defTabSz="914400">
              <a:spcAft>
                <a:spcPts val="200"/>
              </a:spcAf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 education of children </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was </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highly valued </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in Early Islamic society and</a:t>
            </a:r>
            <a:r>
              <a:rPr lang="en-US" sz="800">
                <a:solidFill>
                  <a:schemeClr val="accent2"/>
                </a:solidFill>
                <a:latin typeface="Roboto" panose="02000000000000000000" pitchFamily="2" charset="0"/>
                <a:ea typeface="Roboto" panose="02000000000000000000" pitchFamily="2" charset="0"/>
              </a:rPr>
              <a:t> schools were established in communities, for example in mosques.</a:t>
            </a:r>
          </a:p>
          <a:p>
            <a:pPr marR="0" lvl="0" algn="l" defTabSz="914400" rtl="0" eaLnBrk="1" fontAlgn="auto" latinLnBrk="0" hangingPunct="1">
              <a:lnSpc>
                <a:spcPct val="100000"/>
              </a:lnSpc>
              <a:spcBef>
                <a:spcPts val="0"/>
              </a:spcBef>
              <a:spcAft>
                <a:spcPts val="200"/>
              </a:spcAft>
              <a:buClrTx/>
              <a:buSzTx/>
              <a:tabLst/>
              <a:defRPr/>
            </a:pPr>
            <a:endPar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51106214-F189-6E2C-612A-37B6C5DC9B24}"/>
              </a:ext>
            </a:extLst>
          </p:cNvPr>
          <p:cNvSpPr txBox="1"/>
          <p:nvPr/>
        </p:nvSpPr>
        <p:spPr>
          <a:xfrm>
            <a:off x="6875511" y="1447576"/>
            <a:ext cx="2600491" cy="1426031"/>
          </a:xfrm>
          <a:prstGeom prst="rect">
            <a:avLst/>
          </a:prstGeom>
          <a:noFill/>
        </p:spPr>
        <p:txBody>
          <a:bodyPr wrap="square">
            <a:spAutoFit/>
          </a:bodyPr>
          <a:lstStyle/>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Different civilisations have different ideas about what a “family” is. </a:t>
            </a:r>
            <a:r>
              <a:rPr lang="en-US" sz="800">
                <a:solidFill>
                  <a:schemeClr val="accent2"/>
                </a:solidFill>
                <a:latin typeface="Roboto" panose="02000000000000000000" pitchFamily="2" charset="0"/>
                <a:ea typeface="Roboto" panose="02000000000000000000" pitchFamily="2" charset="0"/>
              </a:rPr>
              <a:t>Roman citizens were plebians (poorer) or patricians (wealthy).The extended family also included slaves. </a:t>
            </a:r>
          </a:p>
          <a:p>
            <a:pPr defTabSz="914400">
              <a:spcAft>
                <a:spcPts val="400"/>
              </a:spcAft>
              <a:defRPr/>
            </a:pPr>
            <a:r>
              <a:rPr lang="en-US" sz="800">
                <a:solidFill>
                  <a:schemeClr val="accent2"/>
                </a:solidFill>
                <a:latin typeface="Roboto" panose="02000000000000000000" pitchFamily="2" charset="0"/>
                <a:ea typeface="Roboto" panose="02000000000000000000" pitchFamily="2" charset="0"/>
              </a:rPr>
              <a:t>Female citizens had very few rights compared to men.</a:t>
            </a:r>
            <a:endPar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a:p>
            <a:pPr algn="l">
              <a:spcAft>
                <a:spcPts val="400"/>
              </a:spcAft>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Systems of slavery have existed in communities and civilisations across the world for a long time. Slaves could be taken from different communities based on their wealth.</a:t>
            </a:r>
          </a:p>
        </p:txBody>
      </p:sp>
      <p:sp>
        <p:nvSpPr>
          <p:cNvPr id="20" name="TextBox 19">
            <a:extLst>
              <a:ext uri="{FF2B5EF4-FFF2-40B4-BE49-F238E27FC236}">
                <a16:creationId xmlns:a16="http://schemas.microsoft.com/office/drawing/2014/main" id="{030EB92D-090E-2496-19B0-35E62161F109}"/>
              </a:ext>
            </a:extLst>
          </p:cNvPr>
          <p:cNvSpPr txBox="1"/>
          <p:nvPr/>
        </p:nvSpPr>
        <p:spPr>
          <a:xfrm>
            <a:off x="6879439" y="3086082"/>
            <a:ext cx="2596563" cy="882293"/>
          </a:xfrm>
          <a:prstGeom prst="rect">
            <a:avLst/>
          </a:prstGeom>
          <a:noFill/>
        </p:spPr>
        <p:txBody>
          <a:bodyPr wrap="square">
            <a:spAutoFit/>
          </a:bodyPr>
          <a:lstStyle/>
          <a:p>
            <a:pPr marR="0" lvl="0" algn="l" defTabSz="914400" rtl="0" eaLnBrk="1" fontAlgn="auto" latinLnBrk="0" hangingPunct="1">
              <a:spcAft>
                <a:spcPts val="400"/>
              </a:spcAft>
              <a:buClrTx/>
              <a:buSzTx/>
              <a:tabLs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The achievements of women have often been undervalued in different societies in the past</a:t>
            </a: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 for example Hilda of Whitby</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a:t>
            </a:r>
          </a:p>
          <a:p>
            <a:pPr defTabSz="914400">
              <a:spcAft>
                <a:spcPts val="400"/>
              </a:spcAft>
              <a:defRPr/>
            </a:pP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During the Anglo-Saxon period, children were expected to </a:t>
            </a:r>
            <a:r>
              <a:rPr lang="en-US" sz="800">
                <a:solidFill>
                  <a:schemeClr val="accent2"/>
                </a:solidFill>
                <a:latin typeface="Roboto" panose="02000000000000000000" pitchFamily="2" charset="0"/>
                <a:ea typeface="Roboto" panose="02000000000000000000" pitchFamily="2" charset="0"/>
              </a:rPr>
              <a:t>help with domestic jobs, tend to animals, and assist with farming</a:t>
            </a:r>
            <a:r>
              <a:rPr lang="en-US" sz="800">
                <a:solidFill>
                  <a:schemeClr val="bg1"/>
                </a:solidFill>
                <a:latin typeface="Roboto" panose="02000000000000000000" pitchFamily="2" charset="0"/>
                <a:ea typeface="Roboto" panose="02000000000000000000" pitchFamily="2" charset="0"/>
              </a:rPr>
              <a:t>.</a:t>
            </a:r>
          </a:p>
        </p:txBody>
      </p:sp>
      <p:cxnSp>
        <p:nvCxnSpPr>
          <p:cNvPr id="21" name="Straight Arrow Connector 20">
            <a:extLst>
              <a:ext uri="{FF2B5EF4-FFF2-40B4-BE49-F238E27FC236}">
                <a16:creationId xmlns:a16="http://schemas.microsoft.com/office/drawing/2014/main" id="{3F349247-89DF-8C82-4297-39296F7BF79C}"/>
              </a:ext>
            </a:extLst>
          </p:cNvPr>
          <p:cNvCxnSpPr>
            <a:cxnSpLocks/>
          </p:cNvCxnSpPr>
          <p:nvPr/>
        </p:nvCxnSpPr>
        <p:spPr>
          <a:xfrm flipH="1">
            <a:off x="4791544" y="1791893"/>
            <a:ext cx="307989" cy="8731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4CAE11-0356-2BEC-838D-E214FEE41608}"/>
              </a:ext>
            </a:extLst>
          </p:cNvPr>
          <p:cNvCxnSpPr>
            <a:cxnSpLocks/>
            <a:stCxn id="10" idx="3"/>
          </p:cNvCxnSpPr>
          <p:nvPr/>
        </p:nvCxnSpPr>
        <p:spPr>
          <a:xfrm flipV="1">
            <a:off x="2622250" y="3006103"/>
            <a:ext cx="1087936" cy="27492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7C675C-8DBB-5C68-B155-6B86309DD91D}"/>
              </a:ext>
            </a:extLst>
          </p:cNvPr>
          <p:cNvCxnSpPr>
            <a:cxnSpLocks/>
          </p:cNvCxnSpPr>
          <p:nvPr/>
        </p:nvCxnSpPr>
        <p:spPr>
          <a:xfrm flipH="1" flipV="1">
            <a:off x="6570954" y="3029951"/>
            <a:ext cx="303840" cy="15551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DF85F1-F1F3-4895-0255-F464DF2BEBCE}"/>
              </a:ext>
            </a:extLst>
          </p:cNvPr>
          <p:cNvCxnSpPr>
            <a:cxnSpLocks/>
          </p:cNvCxnSpPr>
          <p:nvPr/>
        </p:nvCxnSpPr>
        <p:spPr>
          <a:xfrm flipH="1" flipV="1">
            <a:off x="6578753" y="3494619"/>
            <a:ext cx="397858" cy="67352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4C21A9E-CB4C-2658-5DA6-00F9B3D056D7}"/>
              </a:ext>
            </a:extLst>
          </p:cNvPr>
          <p:cNvCxnSpPr>
            <a:cxnSpLocks/>
          </p:cNvCxnSpPr>
          <p:nvPr/>
        </p:nvCxnSpPr>
        <p:spPr>
          <a:xfrm flipV="1">
            <a:off x="4626291" y="4415158"/>
            <a:ext cx="91405" cy="41432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EEB5C9-5EC3-B9BA-460C-BE3BDBA95943}"/>
              </a:ext>
            </a:extLst>
          </p:cNvPr>
          <p:cNvCxnSpPr>
            <a:cxnSpLocks/>
          </p:cNvCxnSpPr>
          <p:nvPr/>
        </p:nvCxnSpPr>
        <p:spPr>
          <a:xfrm flipV="1">
            <a:off x="3483033" y="3939112"/>
            <a:ext cx="1046097" cy="89036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74E855-39DE-7F9C-5131-A33D5B585998}"/>
              </a:ext>
            </a:extLst>
          </p:cNvPr>
          <p:cNvCxnSpPr>
            <a:cxnSpLocks/>
          </p:cNvCxnSpPr>
          <p:nvPr/>
        </p:nvCxnSpPr>
        <p:spPr>
          <a:xfrm>
            <a:off x="3634454" y="1882507"/>
            <a:ext cx="198525" cy="34596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4D4395-7856-5BAC-A1B5-5101CD995A08}"/>
              </a:ext>
            </a:extLst>
          </p:cNvPr>
          <p:cNvSpPr txBox="1"/>
          <p:nvPr/>
        </p:nvSpPr>
        <p:spPr>
          <a:xfrm>
            <a:off x="4777386" y="1452663"/>
            <a:ext cx="1828524"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2"/>
                </a:solidFill>
                <a:latin typeface="Roboto" panose="02000000000000000000" pitchFamily="2" charset="0"/>
                <a:ea typeface="Roboto" panose="02000000000000000000" pitchFamily="2" charset="0"/>
              </a:rPr>
              <a:t>1660s London was dirty, busy and cramped.</a:t>
            </a:r>
          </a:p>
        </p:txBody>
      </p:sp>
      <p:cxnSp>
        <p:nvCxnSpPr>
          <p:cNvPr id="36" name="Straight Arrow Connector 35">
            <a:extLst>
              <a:ext uri="{FF2B5EF4-FFF2-40B4-BE49-F238E27FC236}">
                <a16:creationId xmlns:a16="http://schemas.microsoft.com/office/drawing/2014/main" id="{5928FAA8-1332-D7B5-E1AC-FEC5AE9FCE1B}"/>
              </a:ext>
            </a:extLst>
          </p:cNvPr>
          <p:cNvCxnSpPr>
            <a:cxnSpLocks/>
          </p:cNvCxnSpPr>
          <p:nvPr/>
        </p:nvCxnSpPr>
        <p:spPr>
          <a:xfrm>
            <a:off x="2541346" y="2652160"/>
            <a:ext cx="197059" cy="44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2BE5BFC-3093-C8A1-F55B-A3173D447451}"/>
              </a:ext>
            </a:extLst>
          </p:cNvPr>
          <p:cNvSpPr txBox="1"/>
          <p:nvPr/>
        </p:nvSpPr>
        <p:spPr>
          <a:xfrm>
            <a:off x="3832979" y="4829481"/>
            <a:ext cx="1888814" cy="759182"/>
          </a:xfrm>
          <a:prstGeom prst="rect">
            <a:avLst/>
          </a:prstGeom>
          <a:noFill/>
        </p:spPr>
        <p:txBody>
          <a:bodyPr wrap="square">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Ancient Egyptians relied on the Nile for farming and transport.</a:t>
            </a:r>
          </a:p>
          <a:p>
            <a:pPr>
              <a:spcAft>
                <a:spcPts val="400"/>
              </a:spcAft>
            </a:pPr>
            <a:r>
              <a:rPr lang="en-US" sz="800">
                <a:solidFill>
                  <a:schemeClr val="accent2"/>
                </a:solidFill>
                <a:latin typeface="Roboto" panose="02000000000000000000" pitchFamily="2" charset="0"/>
                <a:ea typeface="Roboto" panose="02000000000000000000" pitchFamily="2" charset="0"/>
              </a:rPr>
              <a:t>Working class people held many important jobs in Ancient Egypt, but they had little personal power.</a:t>
            </a:r>
          </a:p>
        </p:txBody>
      </p:sp>
      <p:cxnSp>
        <p:nvCxnSpPr>
          <p:cNvPr id="42" name="Straight Arrow Connector 41">
            <a:extLst>
              <a:ext uri="{FF2B5EF4-FFF2-40B4-BE49-F238E27FC236}">
                <a16:creationId xmlns:a16="http://schemas.microsoft.com/office/drawing/2014/main" id="{A2AD935A-96AE-D821-AB20-92319F5DA924}"/>
              </a:ext>
            </a:extLst>
          </p:cNvPr>
          <p:cNvCxnSpPr>
            <a:cxnSpLocks/>
          </p:cNvCxnSpPr>
          <p:nvPr/>
        </p:nvCxnSpPr>
        <p:spPr>
          <a:xfrm flipH="1">
            <a:off x="5789457" y="1792393"/>
            <a:ext cx="1071096" cy="62713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68E7B17-AEF6-79C8-5429-C4D2BA954EFA}"/>
              </a:ext>
            </a:extLst>
          </p:cNvPr>
          <p:cNvSpPr txBox="1"/>
          <p:nvPr/>
        </p:nvSpPr>
        <p:spPr>
          <a:xfrm>
            <a:off x="6879439" y="4168141"/>
            <a:ext cx="2596563" cy="1205458"/>
          </a:xfrm>
          <a:prstGeom prst="rect">
            <a:avLst/>
          </a:prstGeom>
          <a:noFill/>
        </p:spPr>
        <p:txBody>
          <a:bodyPr wrap="square">
            <a:spAutoFit/>
          </a:bodyPr>
          <a:lstStyle/>
          <a:p>
            <a:pPr defTabSz="914400">
              <a:spcAft>
                <a:spcPts val="400"/>
              </a:spcAft>
              <a:defRPr/>
            </a:pPr>
            <a:r>
              <a:rPr lang="en-US" sz="800">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Viking</a:t>
            </a:r>
            <a:r>
              <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 women often faced obstacles to achieving the same things as men.</a:t>
            </a:r>
            <a:r>
              <a:rPr lang="en-US" sz="800">
                <a:solidFill>
                  <a:schemeClr val="accent2"/>
                </a:solidFill>
                <a:latin typeface="Roboto" panose="02000000000000000000" pitchFamily="2" charset="0"/>
                <a:ea typeface="Roboto" panose="02000000000000000000" pitchFamily="2" charset="0"/>
              </a:rPr>
              <a:t> They had some opportunities for education and power, but some parts of life were inaccessible to them.</a:t>
            </a:r>
          </a:p>
          <a:p>
            <a:pPr defTabSz="914400">
              <a:spcAft>
                <a:spcPts val="400"/>
              </a:spcAft>
              <a:defRPr/>
            </a:pPr>
            <a:r>
              <a:rPr lang="en-GB"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rPr>
              <a:t>Slaves could be taken from different communities based on their race, ethnicity or gender.</a:t>
            </a:r>
          </a:p>
          <a:p>
            <a:pPr defTabSz="914400">
              <a:spcAft>
                <a:spcPts val="200"/>
              </a:spcAft>
              <a:defRPr/>
            </a:pPr>
            <a:endParaRPr lang="en-US" sz="800">
              <a:solidFill>
                <a:schemeClr val="accent2"/>
              </a:solidFill>
              <a:latin typeface="Roboto" panose="02000000000000000000" pitchFamily="2" charset="0"/>
              <a:ea typeface="Roboto" panose="02000000000000000000" pitchFamily="2" charset="0"/>
            </a:endParaRPr>
          </a:p>
          <a:p>
            <a:pPr marR="0" lvl="0" algn="l" defTabSz="914400" rtl="0" eaLnBrk="1" fontAlgn="auto" latinLnBrk="0" hangingPunct="1">
              <a:lnSpc>
                <a:spcPct val="100000"/>
              </a:lnSpc>
              <a:spcBef>
                <a:spcPts val="0"/>
              </a:spcBef>
              <a:spcAft>
                <a:spcPts val="200"/>
              </a:spcAft>
              <a:buClrTx/>
              <a:buSzTx/>
              <a:tabLst/>
              <a:defRPr/>
            </a:pPr>
            <a:endParaRPr lang="en-US" sz="800" b="1">
              <a:solidFill>
                <a:schemeClr val="accent2"/>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C03A977-D9BD-545B-AE0A-FBAEF22A3097}"/>
              </a:ext>
            </a:extLst>
          </p:cNvPr>
          <p:cNvCxnSpPr>
            <a:cxnSpLocks/>
          </p:cNvCxnSpPr>
          <p:nvPr/>
        </p:nvCxnSpPr>
        <p:spPr>
          <a:xfrm flipH="1" flipV="1">
            <a:off x="5721793" y="3572777"/>
            <a:ext cx="660009" cy="15557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Users with solid fill">
            <a:extLst>
              <a:ext uri="{FF2B5EF4-FFF2-40B4-BE49-F238E27FC236}">
                <a16:creationId xmlns:a16="http://schemas.microsoft.com/office/drawing/2014/main" id="{8B55E3D5-5DC8-DB97-25BC-7C6A90E07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465" y="5606343"/>
            <a:ext cx="882293" cy="882293"/>
          </a:xfrm>
          <a:prstGeom prst="rect">
            <a:avLst/>
          </a:prstGeom>
        </p:spPr>
      </p:pic>
      <p:sp>
        <p:nvSpPr>
          <p:cNvPr id="9" name="Rectangle 8">
            <a:extLst>
              <a:ext uri="{FF2B5EF4-FFF2-40B4-BE49-F238E27FC236}">
                <a16:creationId xmlns:a16="http://schemas.microsoft.com/office/drawing/2014/main" id="{EE2E8C68-ED5E-2854-4D6A-61404023DB08}"/>
              </a:ext>
            </a:extLst>
          </p:cNvPr>
          <p:cNvSpPr/>
          <p:nvPr/>
        </p:nvSpPr>
        <p:spPr>
          <a:xfrm>
            <a:off x="7224889" y="5718421"/>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Community Life</a:t>
            </a:r>
          </a:p>
        </p:txBody>
      </p:sp>
      <p:sp>
        <p:nvSpPr>
          <p:cNvPr id="13" name="Text Placeholder 12">
            <a:extLst>
              <a:ext uri="{FF2B5EF4-FFF2-40B4-BE49-F238E27FC236}">
                <a16:creationId xmlns:a16="http://schemas.microsoft.com/office/drawing/2014/main" id="{15F8B920-425B-A26F-1580-C98DD158F65C}"/>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grpSp>
        <p:nvGrpSpPr>
          <p:cNvPr id="62" name="Group 61">
            <a:extLst>
              <a:ext uri="{FF2B5EF4-FFF2-40B4-BE49-F238E27FC236}">
                <a16:creationId xmlns:a16="http://schemas.microsoft.com/office/drawing/2014/main" id="{E9408EA5-424A-C492-F0D5-CFC4A9048E32}"/>
              </a:ext>
            </a:extLst>
          </p:cNvPr>
          <p:cNvGrpSpPr/>
          <p:nvPr/>
        </p:nvGrpSpPr>
        <p:grpSpPr>
          <a:xfrm>
            <a:off x="273657" y="1088347"/>
            <a:ext cx="980829" cy="4894869"/>
            <a:chOff x="273657" y="-474493"/>
            <a:chExt cx="980829" cy="4894869"/>
          </a:xfrm>
        </p:grpSpPr>
        <p:sp>
          <p:nvSpPr>
            <p:cNvPr id="63" name="Rectangle 62">
              <a:extLst>
                <a:ext uri="{FF2B5EF4-FFF2-40B4-BE49-F238E27FC236}">
                  <a16:creationId xmlns:a16="http://schemas.microsoft.com/office/drawing/2014/main" id="{C484D035-2775-812F-D353-1D3B113A789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4" name="Rectangle 63">
              <a:extLst>
                <a:ext uri="{FF2B5EF4-FFF2-40B4-BE49-F238E27FC236}">
                  <a16:creationId xmlns:a16="http://schemas.microsoft.com/office/drawing/2014/main" id="{76C22592-BF36-37AC-5A9A-3E94E5241C80}"/>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65" name="Rectangle 64">
              <a:extLst>
                <a:ext uri="{FF2B5EF4-FFF2-40B4-BE49-F238E27FC236}">
                  <a16:creationId xmlns:a16="http://schemas.microsoft.com/office/drawing/2014/main" id="{94B8A2B4-7628-8B81-E96E-4C8C871A4638}"/>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66" name="Rectangle 65">
              <a:extLst>
                <a:ext uri="{FF2B5EF4-FFF2-40B4-BE49-F238E27FC236}">
                  <a16:creationId xmlns:a16="http://schemas.microsoft.com/office/drawing/2014/main" id="{9FA409F2-3AFA-6303-949E-A7487606675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67" name="Rectangle 66">
              <a:extLst>
                <a:ext uri="{FF2B5EF4-FFF2-40B4-BE49-F238E27FC236}">
                  <a16:creationId xmlns:a16="http://schemas.microsoft.com/office/drawing/2014/main" id="{EE291DEA-1BD5-E9D6-EC3D-4A2E5ED7A9D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68" name="Rectangle 67">
              <a:extLst>
                <a:ext uri="{FF2B5EF4-FFF2-40B4-BE49-F238E27FC236}">
                  <a16:creationId xmlns:a16="http://schemas.microsoft.com/office/drawing/2014/main" id="{94E97FDB-0936-F34E-9426-0D79081E531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69" name="Rectangle 68">
              <a:extLst>
                <a:ext uri="{FF2B5EF4-FFF2-40B4-BE49-F238E27FC236}">
                  <a16:creationId xmlns:a16="http://schemas.microsoft.com/office/drawing/2014/main" id="{3466E61F-F9F6-A89E-C7B1-754F90731F0D}"/>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70" name="Rectangle 69">
              <a:extLst>
                <a:ext uri="{FF2B5EF4-FFF2-40B4-BE49-F238E27FC236}">
                  <a16:creationId xmlns:a16="http://schemas.microsoft.com/office/drawing/2014/main" id="{C4F9F8BB-4F8C-E1C3-0BC0-C999E4AA3645}"/>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71" name="Rectangle 70">
              <a:extLst>
                <a:ext uri="{FF2B5EF4-FFF2-40B4-BE49-F238E27FC236}">
                  <a16:creationId xmlns:a16="http://schemas.microsoft.com/office/drawing/2014/main" id="{305B4DED-242A-3BB7-AD90-CB92059D7C73}"/>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84" name="Rectangle 83">
              <a:extLst>
                <a:ext uri="{FF2B5EF4-FFF2-40B4-BE49-F238E27FC236}">
                  <a16:creationId xmlns:a16="http://schemas.microsoft.com/office/drawing/2014/main" id="{D78E645E-4C65-7BF3-9B2B-F1F8B77A086B}"/>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86" name="Rectangle 85">
              <a:extLst>
                <a:ext uri="{FF2B5EF4-FFF2-40B4-BE49-F238E27FC236}">
                  <a16:creationId xmlns:a16="http://schemas.microsoft.com/office/drawing/2014/main" id="{9AD6833F-A371-D9C6-499E-FD9ACD659624}"/>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87" name="Rectangle 86">
            <a:extLst>
              <a:ext uri="{FF2B5EF4-FFF2-40B4-BE49-F238E27FC236}">
                <a16:creationId xmlns:a16="http://schemas.microsoft.com/office/drawing/2014/main" id="{47C0BBD4-CEC2-3303-3BAA-8EBA47CDD8EB}"/>
              </a:ext>
            </a:extLst>
          </p:cNvPr>
          <p:cNvSpPr/>
          <p:nvPr/>
        </p:nvSpPr>
        <p:spPr>
          <a:xfrm>
            <a:off x="226563" y="2717224"/>
            <a:ext cx="1054158" cy="3383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16E2D7F-9D9F-B697-F38A-57764ADE4E70}"/>
              </a:ext>
            </a:extLst>
          </p:cNvPr>
          <p:cNvSpPr/>
          <p:nvPr/>
        </p:nvSpPr>
        <p:spPr>
          <a:xfrm>
            <a:off x="242992" y="997071"/>
            <a:ext cx="1054158" cy="12662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1677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328270731"/>
              </p:ext>
            </p:extLst>
          </p:nvPr>
        </p:nvGraphicFramePr>
        <p:xfrm>
          <a:off x="225368" y="1184700"/>
          <a:ext cx="9187045" cy="5109693"/>
        </p:xfrm>
        <a:graphic>
          <a:graphicData uri="http://schemas.openxmlformats.org/drawingml/2006/table">
            <a:tbl>
              <a:tblPr firstRow="1" firstCol="1" bandRow="1"/>
              <a:tblGrid>
                <a:gridCol w="420507">
                  <a:extLst>
                    <a:ext uri="{9D8B030D-6E8A-4147-A177-3AD203B41FA5}">
                      <a16:colId xmlns:a16="http://schemas.microsoft.com/office/drawing/2014/main" val="20000"/>
                    </a:ext>
                  </a:extLst>
                </a:gridCol>
                <a:gridCol w="1583253">
                  <a:extLst>
                    <a:ext uri="{9D8B030D-6E8A-4147-A177-3AD203B41FA5}">
                      <a16:colId xmlns:a16="http://schemas.microsoft.com/office/drawing/2014/main" val="2580161655"/>
                    </a:ext>
                  </a:extLst>
                </a:gridCol>
                <a:gridCol w="1436657">
                  <a:extLst>
                    <a:ext uri="{9D8B030D-6E8A-4147-A177-3AD203B41FA5}">
                      <a16:colId xmlns:a16="http://schemas.microsoft.com/office/drawing/2014/main" val="1810927806"/>
                    </a:ext>
                  </a:extLst>
                </a:gridCol>
                <a:gridCol w="1368335">
                  <a:extLst>
                    <a:ext uri="{9D8B030D-6E8A-4147-A177-3AD203B41FA5}">
                      <a16:colId xmlns:a16="http://schemas.microsoft.com/office/drawing/2014/main" val="1134524090"/>
                    </a:ext>
                  </a:extLst>
                </a:gridCol>
                <a:gridCol w="1504979">
                  <a:extLst>
                    <a:ext uri="{9D8B030D-6E8A-4147-A177-3AD203B41FA5}">
                      <a16:colId xmlns:a16="http://schemas.microsoft.com/office/drawing/2014/main" val="1512062341"/>
                    </a:ext>
                  </a:extLst>
                </a:gridCol>
                <a:gridCol w="1436657">
                  <a:extLst>
                    <a:ext uri="{9D8B030D-6E8A-4147-A177-3AD203B41FA5}">
                      <a16:colId xmlns:a16="http://schemas.microsoft.com/office/drawing/2014/main" val="3371073341"/>
                    </a:ext>
                  </a:extLst>
                </a:gridCol>
                <a:gridCol w="1436657">
                  <a:extLst>
                    <a:ext uri="{9D8B030D-6E8A-4147-A177-3AD203B41FA5}">
                      <a16:colId xmlns:a16="http://schemas.microsoft.com/office/drawing/2014/main" val="2455864302"/>
                    </a:ext>
                  </a:extLst>
                </a:gridCol>
              </a:tblGrid>
              <a:tr h="289648">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5">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Disciplinary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Procedural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39925995"/>
                  </a:ext>
                </a:extLst>
              </a:tr>
              <a:tr h="680757">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Cause and Consequence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Significance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Change &amp; Continuity</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Similarity &amp; Difference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Evidence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GB" sz="1000" b="0">
                          <a:solidFill>
                            <a:schemeClr val="bg1"/>
                          </a:solidFill>
                          <a:effectLst/>
                          <a:latin typeface="United Curriculum" pitchFamily="2" charset="0"/>
                          <a:ea typeface="Calibri" panose="020F0502020204030204" pitchFamily="34" charset="0"/>
                          <a:cs typeface="Times New Roman" panose="02020603050405020304" pitchFamily="18" charset="0"/>
                        </a:rPr>
                        <a:t>Chronology</a:t>
                      </a: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15354">
                <a:tc>
                  <a:txBody>
                    <a:bodyPr/>
                    <a:lstStyle/>
                    <a:p>
                      <a:pPr algn="ctr">
                        <a:lnSpc>
                          <a:spcPct val="115000"/>
                        </a:lnSpc>
                        <a:spcAft>
                          <a:spcPts val="1000"/>
                        </a:spcAft>
                      </a:pPr>
                      <a:r>
                        <a:rPr lang="en-GB" sz="1000" b="1">
                          <a:solidFill>
                            <a:schemeClr val="bg1"/>
                          </a:solidFill>
                          <a:effectLst/>
                          <a:latin typeface="United Curriculum"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actions can make something happen (e.g. pull a chair) (N3-4)</a:t>
                      </a:r>
                    </a:p>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Over time, some things about me/the place where I live stay the same and some things change (Rec)</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describe changes that have happened over time</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(Rec)</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Over time, some things about a place stay the same and some things stay the same (Rec)</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a:lnSpc>
                          <a:spcPts val="800"/>
                        </a:lnSpc>
                        <a:spcAft>
                          <a:spcPts val="200"/>
                        </a:spcAft>
                        <a:buFont typeface="Arial" panose="020B0604020202020204" pitchFamily="34" charset="0"/>
                        <a:buNone/>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can look at photographs and images to see how life was different in the past (Rec)</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Give my age as a number of years (N3-4)</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vocabulary like now, then, before, after, a long time ago</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(Rec)</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34656086"/>
                  </a:ext>
                </a:extLst>
              </a:tr>
              <a:tr h="1930242">
                <a:tc>
                  <a:txBody>
                    <a:bodyPr/>
                    <a:lstStyle/>
                    <a:p>
                      <a:pPr algn="ctr">
                        <a:lnSpc>
                          <a:spcPct val="115000"/>
                        </a:lnSpc>
                        <a:spcAft>
                          <a:spcPts val="1000"/>
                        </a:spcAft>
                      </a:pPr>
                      <a:r>
                        <a:rPr lang="en-GB" sz="1000" b="1">
                          <a:solidFill>
                            <a:schemeClr val="bg1"/>
                          </a:solidFill>
                          <a:effectLst/>
                          <a:latin typeface="United Curriculum"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Things in the past happened happen because something causes them to happen</a:t>
                      </a:r>
                    </a:p>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choose to study people or events from the past because they resulted in change</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describe changes that have happened over time</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 changes happen more quickly than others. The world is changing more quickly in more recent history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Historians study the way things were different in the past</a:t>
                      </a:r>
                      <a:endParaRPr lang="en-US" sz="800" b="1">
                        <a:solidFill>
                          <a:schemeClr val="bg1"/>
                        </a:solidFill>
                        <a:latin typeface="Roboto" panose="02000000000000000000" pitchFamily="2" charset="0"/>
                        <a:ea typeface="Roboto" panose="02000000000000000000" pitchFamily="2" charset="0"/>
                      </a:endParaRPr>
                    </a:p>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History is the study of humans who lived in the past</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learn about the past by interpreting sources</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Decide whether a source shows life in the past or life in the present</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Place events in pupils’ days in order </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State whether a source shows life in a more or less recent time than another</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Recognise historical periods or events using arrows on a blank timeline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28206591"/>
                  </a:ext>
                </a:extLst>
              </a:tr>
              <a:tr h="851068">
                <a:tc>
                  <a:txBody>
                    <a:bodyPr/>
                    <a:lstStyle/>
                    <a:p>
                      <a:pPr algn="ctr">
                        <a:lnSpc>
                          <a:spcPct val="115000"/>
                        </a:lnSpc>
                        <a:spcAft>
                          <a:spcPts val="1000"/>
                        </a:spcAft>
                      </a:pPr>
                      <a:r>
                        <a:rPr lang="en-US" sz="1000" b="1">
                          <a:solidFill>
                            <a:schemeClr val="bg1"/>
                          </a:solidFill>
                          <a:effectLst/>
                          <a:latin typeface="United Curriculum" pitchFamily="2" charset="0"/>
                          <a:cs typeface="Times New Roman" panose="02020603050405020304" pitchFamily="18" charset="0"/>
                        </a:rPr>
                        <a:t>Y</a:t>
                      </a:r>
                      <a:r>
                        <a:rPr lang="en-GB" sz="1000" b="1">
                          <a:solidFill>
                            <a:schemeClr val="bg1"/>
                          </a:solidFill>
                          <a:effectLst/>
                          <a:latin typeface="United Curriculum"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 things have lots of causes</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Causes can be long-term conditions or short-term triggers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choose to study people or events from the past because they were important to people at the time, and/or are remembered today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71450" indent="-17145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Similarities and differences exist between two individuals who lived in the past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Primary sources are sources that were created by someone who experience the event firsthand. Secondary sources are written about primary sources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Place a small selection of sources in order, from most to least recent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Content Placeholder 40">
            <a:extLst>
              <a:ext uri="{FF2B5EF4-FFF2-40B4-BE49-F238E27FC236}">
                <a16:creationId xmlns:a16="http://schemas.microsoft.com/office/drawing/2014/main" id="{6BA200B9-A999-4462-B3B4-22A270C2A723}"/>
              </a:ext>
            </a:extLst>
          </p:cNvPr>
          <p:cNvSpPr txBox="1">
            <a:spLocks/>
          </p:cNvSpPr>
          <p:nvPr/>
        </p:nvSpPr>
        <p:spPr bwMode="auto">
          <a:xfrm>
            <a:off x="225367" y="771767"/>
            <a:ext cx="9187046"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a:solidFill>
                  <a:schemeClr val="bg1"/>
                </a:solidFill>
                <a:latin typeface="Roboto" panose="02000000000000000000" pitchFamily="2" charset="0"/>
                <a:ea typeface="Roboto" panose="02000000000000000000" pitchFamily="2" charset="0"/>
              </a:rPr>
              <a:t>Through developing the following </a:t>
            </a:r>
            <a:r>
              <a:rPr lang="en-US" sz="1000" b="1">
                <a:solidFill>
                  <a:schemeClr val="accent1"/>
                </a:solidFill>
                <a:latin typeface="Roboto" panose="02000000000000000000" pitchFamily="2" charset="0"/>
                <a:ea typeface="Roboto" panose="02000000000000000000" pitchFamily="2" charset="0"/>
              </a:rPr>
              <a:t>disciplinary</a:t>
            </a:r>
            <a:r>
              <a:rPr lang="en-US" sz="1000">
                <a:solidFill>
                  <a:schemeClr val="bg1"/>
                </a:solidFill>
                <a:latin typeface="Roboto" panose="02000000000000000000" pitchFamily="2" charset="0"/>
                <a:ea typeface="Roboto" panose="02000000000000000000" pitchFamily="2" charset="0"/>
              </a:rPr>
              <a:t> knowledge (“knowing that”) and </a:t>
            </a:r>
            <a:r>
              <a:rPr lang="en-US" sz="1000" b="1">
                <a:solidFill>
                  <a:schemeClr val="accent1"/>
                </a:solidFill>
                <a:latin typeface="Roboto" panose="02000000000000000000" pitchFamily="2" charset="0"/>
                <a:ea typeface="Roboto" panose="02000000000000000000" pitchFamily="2" charset="0"/>
              </a:rPr>
              <a:t>procedural</a:t>
            </a:r>
            <a:r>
              <a:rPr lang="en-US" sz="1000">
                <a:solidFill>
                  <a:schemeClr val="bg1"/>
                </a:solidFill>
                <a:latin typeface="Roboto" panose="02000000000000000000" pitchFamily="2" charset="0"/>
                <a:ea typeface="Roboto" panose="02000000000000000000" pitchFamily="2" charset="0"/>
              </a:rPr>
              <a:t> knowledge (“knowing how to”), pupils learn how to </a:t>
            </a:r>
            <a:r>
              <a:rPr lang="en-US" sz="1000" b="1">
                <a:solidFill>
                  <a:schemeClr val="accent1"/>
                </a:solidFill>
                <a:latin typeface="Roboto" panose="02000000000000000000" pitchFamily="2" charset="0"/>
                <a:ea typeface="Roboto" panose="02000000000000000000" pitchFamily="2" charset="0"/>
              </a:rPr>
              <a:t>think like a historian. </a:t>
            </a:r>
            <a:r>
              <a:rPr lang="en-US" sz="1000">
                <a:solidFill>
                  <a:schemeClr val="bg1"/>
                </a:solidFill>
                <a:latin typeface="Roboto" panose="02000000000000000000" pitchFamily="2" charset="0"/>
                <a:ea typeface="Roboto" panose="02000000000000000000" pitchFamily="2" charset="0"/>
              </a:rPr>
              <a:t>The tables below outlines where knowledge is </a:t>
            </a:r>
            <a:r>
              <a:rPr lang="en-US" sz="1000" b="1">
                <a:solidFill>
                  <a:schemeClr val="accent1"/>
                </a:solidFill>
                <a:latin typeface="Roboto" panose="02000000000000000000" pitchFamily="2" charset="0"/>
                <a:ea typeface="Roboto" panose="02000000000000000000" pitchFamily="2" charset="0"/>
              </a:rPr>
              <a:t>first taught </a:t>
            </a:r>
            <a:r>
              <a:rPr lang="en-US" sz="1000">
                <a:solidFill>
                  <a:schemeClr val="bg1"/>
                </a:solidFill>
                <a:latin typeface="Roboto" panose="02000000000000000000" pitchFamily="2" charset="0"/>
                <a:ea typeface="Roboto" panose="02000000000000000000" pitchFamily="2" charset="0"/>
              </a:rPr>
              <a:t>in KS1 or KS2:</a:t>
            </a:r>
          </a:p>
        </p:txBody>
      </p:sp>
      <p:sp>
        <p:nvSpPr>
          <p:cNvPr id="7" name="Text Placeholder 1">
            <a:extLst>
              <a:ext uri="{FF2B5EF4-FFF2-40B4-BE49-F238E27FC236}">
                <a16:creationId xmlns:a16="http://schemas.microsoft.com/office/drawing/2014/main" id="{9286A720-8EFE-A054-D144-9F4218194799}"/>
              </a:ext>
            </a:extLst>
          </p:cNvPr>
          <p:cNvSpPr>
            <a:spLocks noGrp="1"/>
          </p:cNvSpPr>
          <p:nvPr>
            <p:ph type="body" sz="quarter" idx="10"/>
          </p:nvPr>
        </p:nvSpPr>
        <p:spPr>
          <a:xfrm>
            <a:off x="117476" y="268522"/>
            <a:ext cx="8131174" cy="458089"/>
          </a:xfrm>
        </p:spPr>
        <p:txBody>
          <a:bodyPr/>
          <a:lstStyle/>
          <a:p>
            <a:r>
              <a:rPr lang="en-US" sz="2400"/>
              <a:t>Thinking Like a Historian (EYFS &amp; KS1)</a:t>
            </a:r>
            <a:endParaRPr lang="en-GB" sz="2400"/>
          </a:p>
        </p:txBody>
      </p:sp>
      <p:pic>
        <p:nvPicPr>
          <p:cNvPr id="2" name="Picture 1">
            <a:extLst>
              <a:ext uri="{FF2B5EF4-FFF2-40B4-BE49-F238E27FC236}">
                <a16:creationId xmlns:a16="http://schemas.microsoft.com/office/drawing/2014/main" id="{97ADBE3A-3ECE-1D3C-B21E-5DC87014B57C}"/>
              </a:ext>
            </a:extLst>
          </p:cNvPr>
          <p:cNvPicPr>
            <a:picLocks noChangeAspect="1"/>
          </p:cNvPicPr>
          <p:nvPr/>
        </p:nvPicPr>
        <p:blipFill>
          <a:blip r:embed="rId2"/>
          <a:stretch>
            <a:fillRect/>
          </a:stretch>
        </p:blipFill>
        <p:spPr>
          <a:xfrm>
            <a:off x="2799336" y="1956501"/>
            <a:ext cx="281526" cy="268121"/>
          </a:xfrm>
          <a:prstGeom prst="rect">
            <a:avLst/>
          </a:prstGeom>
          <a:ln>
            <a:noFill/>
          </a:ln>
        </p:spPr>
      </p:pic>
      <p:pic>
        <p:nvPicPr>
          <p:cNvPr id="5" name="Picture 4">
            <a:extLst>
              <a:ext uri="{FF2B5EF4-FFF2-40B4-BE49-F238E27FC236}">
                <a16:creationId xmlns:a16="http://schemas.microsoft.com/office/drawing/2014/main" id="{C38083D2-E73A-060D-4D77-AD4EB46F850B}"/>
              </a:ext>
            </a:extLst>
          </p:cNvPr>
          <p:cNvPicPr>
            <a:picLocks noChangeAspect="1"/>
          </p:cNvPicPr>
          <p:nvPr/>
        </p:nvPicPr>
        <p:blipFill>
          <a:blip r:embed="rId3"/>
          <a:stretch>
            <a:fillRect/>
          </a:stretch>
        </p:blipFill>
        <p:spPr>
          <a:xfrm>
            <a:off x="5703751" y="1956458"/>
            <a:ext cx="264906" cy="270000"/>
          </a:xfrm>
          <a:prstGeom prst="rect">
            <a:avLst/>
          </a:prstGeom>
        </p:spPr>
      </p:pic>
      <p:pic>
        <p:nvPicPr>
          <p:cNvPr id="6" name="Picture 5">
            <a:extLst>
              <a:ext uri="{FF2B5EF4-FFF2-40B4-BE49-F238E27FC236}">
                <a16:creationId xmlns:a16="http://schemas.microsoft.com/office/drawing/2014/main" id="{95EA87EE-0AD2-2AE4-701B-098EC71D7819}"/>
              </a:ext>
            </a:extLst>
          </p:cNvPr>
          <p:cNvPicPr>
            <a:picLocks noChangeAspect="1"/>
          </p:cNvPicPr>
          <p:nvPr/>
        </p:nvPicPr>
        <p:blipFill>
          <a:blip r:embed="rId4"/>
          <a:stretch>
            <a:fillRect/>
          </a:stretch>
        </p:blipFill>
        <p:spPr>
          <a:xfrm>
            <a:off x="4240968" y="1954622"/>
            <a:ext cx="330968" cy="270000"/>
          </a:xfrm>
          <a:prstGeom prst="rect">
            <a:avLst/>
          </a:prstGeom>
        </p:spPr>
      </p:pic>
      <p:pic>
        <p:nvPicPr>
          <p:cNvPr id="8" name="Picture 7">
            <a:extLst>
              <a:ext uri="{FF2B5EF4-FFF2-40B4-BE49-F238E27FC236}">
                <a16:creationId xmlns:a16="http://schemas.microsoft.com/office/drawing/2014/main" id="{2BBC68D2-D0B0-4D5A-5586-75204AD0C217}"/>
              </a:ext>
            </a:extLst>
          </p:cNvPr>
          <p:cNvPicPr>
            <a:picLocks noChangeAspect="1"/>
          </p:cNvPicPr>
          <p:nvPr/>
        </p:nvPicPr>
        <p:blipFill>
          <a:blip r:embed="rId5"/>
          <a:stretch>
            <a:fillRect/>
          </a:stretch>
        </p:blipFill>
        <p:spPr>
          <a:xfrm>
            <a:off x="1339392" y="1954622"/>
            <a:ext cx="297000" cy="270000"/>
          </a:xfrm>
          <a:prstGeom prst="rect">
            <a:avLst/>
          </a:prstGeom>
        </p:spPr>
      </p:pic>
      <p:pic>
        <p:nvPicPr>
          <p:cNvPr id="9" name="Graphic 8" descr="Magnifying glass with solid fill">
            <a:extLst>
              <a:ext uri="{FF2B5EF4-FFF2-40B4-BE49-F238E27FC236}">
                <a16:creationId xmlns:a16="http://schemas.microsoft.com/office/drawing/2014/main" id="{5002CC49-E1D1-644D-B061-9079513D1F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59260" y="1954622"/>
            <a:ext cx="270000" cy="270000"/>
          </a:xfrm>
          <a:prstGeom prst="rect">
            <a:avLst/>
          </a:prstGeom>
        </p:spPr>
      </p:pic>
      <p:pic>
        <p:nvPicPr>
          <p:cNvPr id="10" name="Picture 9">
            <a:extLst>
              <a:ext uri="{FF2B5EF4-FFF2-40B4-BE49-F238E27FC236}">
                <a16:creationId xmlns:a16="http://schemas.microsoft.com/office/drawing/2014/main" id="{65C1D60D-DC70-E366-6436-5DAB0960B220}"/>
              </a:ext>
            </a:extLst>
          </p:cNvPr>
          <p:cNvPicPr>
            <a:picLocks noChangeAspect="1"/>
          </p:cNvPicPr>
          <p:nvPr/>
        </p:nvPicPr>
        <p:blipFill>
          <a:blip r:embed="rId8"/>
          <a:stretch>
            <a:fillRect/>
          </a:stretch>
        </p:blipFill>
        <p:spPr>
          <a:xfrm>
            <a:off x="8543283" y="1954622"/>
            <a:ext cx="328050" cy="270000"/>
          </a:xfrm>
          <a:prstGeom prst="rect">
            <a:avLst/>
          </a:prstGeom>
        </p:spPr>
      </p:pic>
    </p:spTree>
    <p:extLst>
      <p:ext uri="{BB962C8B-B14F-4D97-AF65-F5344CB8AC3E}">
        <p14:creationId xmlns:p14="http://schemas.microsoft.com/office/powerpoint/2010/main" val="2274666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127524123"/>
              </p:ext>
            </p:extLst>
          </p:nvPr>
        </p:nvGraphicFramePr>
        <p:xfrm>
          <a:off x="248575" y="855420"/>
          <a:ext cx="9055505" cy="5186036"/>
        </p:xfrm>
        <a:graphic>
          <a:graphicData uri="http://schemas.openxmlformats.org/drawingml/2006/table">
            <a:tbl>
              <a:tblPr firstRow="1" firstCol="1" bandRow="1"/>
              <a:tblGrid>
                <a:gridCol w="421469">
                  <a:extLst>
                    <a:ext uri="{9D8B030D-6E8A-4147-A177-3AD203B41FA5}">
                      <a16:colId xmlns:a16="http://schemas.microsoft.com/office/drawing/2014/main" val="20000"/>
                    </a:ext>
                  </a:extLst>
                </a:gridCol>
                <a:gridCol w="1439006">
                  <a:extLst>
                    <a:ext uri="{9D8B030D-6E8A-4147-A177-3AD203B41FA5}">
                      <a16:colId xmlns:a16="http://schemas.microsoft.com/office/drawing/2014/main" val="2580161655"/>
                    </a:ext>
                  </a:extLst>
                </a:gridCol>
                <a:gridCol w="1439006">
                  <a:extLst>
                    <a:ext uri="{9D8B030D-6E8A-4147-A177-3AD203B41FA5}">
                      <a16:colId xmlns:a16="http://schemas.microsoft.com/office/drawing/2014/main" val="1810927806"/>
                    </a:ext>
                  </a:extLst>
                </a:gridCol>
                <a:gridCol w="1439006">
                  <a:extLst>
                    <a:ext uri="{9D8B030D-6E8A-4147-A177-3AD203B41FA5}">
                      <a16:colId xmlns:a16="http://schemas.microsoft.com/office/drawing/2014/main" val="1134524090"/>
                    </a:ext>
                  </a:extLst>
                </a:gridCol>
                <a:gridCol w="1439006">
                  <a:extLst>
                    <a:ext uri="{9D8B030D-6E8A-4147-A177-3AD203B41FA5}">
                      <a16:colId xmlns:a16="http://schemas.microsoft.com/office/drawing/2014/main" val="1512062341"/>
                    </a:ext>
                  </a:extLst>
                </a:gridCol>
                <a:gridCol w="1451508">
                  <a:extLst>
                    <a:ext uri="{9D8B030D-6E8A-4147-A177-3AD203B41FA5}">
                      <a16:colId xmlns:a16="http://schemas.microsoft.com/office/drawing/2014/main" val="3371073341"/>
                    </a:ext>
                  </a:extLst>
                </a:gridCol>
                <a:gridCol w="1426504">
                  <a:extLst>
                    <a:ext uri="{9D8B030D-6E8A-4147-A177-3AD203B41FA5}">
                      <a16:colId xmlns:a16="http://schemas.microsoft.com/office/drawing/2014/main" val="2455864302"/>
                    </a:ext>
                  </a:extLst>
                </a:gridCol>
              </a:tblGrid>
              <a:tr h="382537">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5">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Disciplinary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Procedural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11315048"/>
                  </a:ext>
                </a:extLst>
              </a:tr>
              <a:tr h="672686">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Cause and Consequence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Significance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Change &amp; Continuity</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Similarity &amp; Difference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Evidence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GB" sz="1000" b="0">
                          <a:solidFill>
                            <a:schemeClr val="bg1"/>
                          </a:solidFill>
                          <a:effectLst/>
                          <a:latin typeface="United Curriculum" pitchFamily="2" charset="0"/>
                          <a:ea typeface="Calibri" panose="020F0502020204030204" pitchFamily="34" charset="0"/>
                          <a:cs typeface="Times New Roman" panose="02020603050405020304" pitchFamily="18" charset="0"/>
                        </a:rPr>
                        <a:t>Chronology</a:t>
                      </a: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739710">
                <a:tc>
                  <a:txBody>
                    <a:bodyPr/>
                    <a:lstStyle/>
                    <a:p>
                      <a:pPr algn="ctr">
                        <a:lnSpc>
                          <a:spcPct val="115000"/>
                        </a:lnSpc>
                        <a:spcAft>
                          <a:spcPts val="1000"/>
                        </a:spcAft>
                      </a:pPr>
                      <a:r>
                        <a:rPr lang="en-GB" sz="1000" b="1">
                          <a:solidFill>
                            <a:srgbClr val="48355B"/>
                          </a:solidFill>
                          <a:effectLst/>
                          <a:latin typeface="United Curriculum" pitchFamily="2" charset="0"/>
                          <a:ea typeface="Roboto"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 things have lots of causes that are connected in some way</a:t>
                      </a:r>
                    </a:p>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a:lnSpc>
                          <a:spcPts val="800"/>
                        </a:lnSpc>
                        <a:spcAft>
                          <a:spcPts val="200"/>
                        </a:spcAft>
                        <a:buFont typeface="Arial" panose="020B0604020202020204" pitchFamily="34" charset="0"/>
                        <a:buNone/>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sometimes group people together to make explanations easier, but every individual in the past had similar and different experiences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Bef>
                          <a:spcPts val="0"/>
                        </a:spcBef>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Archaeology is the branch of history that deals with      remains of human life</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Archaeologists study artefacts, ecofacts and features </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There are limits to what historians can learn from any collection of sources</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Sources do not provide an objective account of what happened in history; historians need to consider the author and purpose to analyse it critically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vocabulary like decade and century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34656086"/>
                  </a:ext>
                </a:extLst>
              </a:tr>
              <a:tr h="1366414">
                <a:tc>
                  <a:txBody>
                    <a:bodyPr/>
                    <a:lstStyle/>
                    <a:p>
                      <a:pPr algn="ctr">
                        <a:lnSpc>
                          <a:spcPct val="115000"/>
                        </a:lnSpc>
                        <a:spcAft>
                          <a:spcPts val="1000"/>
                        </a:spcAft>
                      </a:pPr>
                      <a:r>
                        <a:rPr lang="en-US" sz="1000" b="1">
                          <a:solidFill>
                            <a:srgbClr val="48355B"/>
                          </a:solidFill>
                          <a:effectLst/>
                          <a:latin typeface="United Curriculum" pitchFamily="2" charset="0"/>
                          <a:ea typeface="Roboto" panose="02000000000000000000" pitchFamily="2" charset="0"/>
                          <a:cs typeface="Times New Roman" panose="02020603050405020304" pitchFamily="18" charset="0"/>
                        </a:rPr>
                        <a:t>Y4</a:t>
                      </a:r>
                      <a:endParaRPr lang="en-GB" sz="1000" b="1">
                        <a:solidFill>
                          <a:srgbClr val="48355B"/>
                        </a:solidFill>
                        <a:effectLst/>
                        <a:latin typeface="United Curriculum" pitchFamily="2" charset="0"/>
                        <a:ea typeface="Roboto" panose="02000000000000000000" pitchFamily="2"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set their own criteria for what they consider to be significant and why it should be studied</a:t>
                      </a:r>
                    </a:p>
                    <a:p>
                      <a:pPr marL="0" indent="0" algn="l">
                        <a:lnSpc>
                          <a:spcPts val="800"/>
                        </a:lnSpc>
                        <a:spcAft>
                          <a:spcPts val="200"/>
                        </a:spcAft>
                        <a:buFont typeface="Arial" panose="020B0604020202020204" pitchFamily="34" charset="0"/>
                        <a:buNone/>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consider the similarities and differences between people in two historical civilisations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Local history archives can be an invaluable source of information for historians</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Political maps have changed over time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 historical periods using dates (AD only) and as a given number of years ago</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Place dates (AD only) on a timeline</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Convert between a year and a century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28206591"/>
                  </a:ext>
                </a:extLst>
              </a:tr>
            </a:tbl>
          </a:graphicData>
        </a:graphic>
      </p:graphicFrame>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a:xfrm>
            <a:off x="117476" y="268522"/>
            <a:ext cx="7701237" cy="458089"/>
          </a:xfrm>
        </p:spPr>
        <p:txBody>
          <a:bodyPr/>
          <a:lstStyle/>
          <a:p>
            <a:r>
              <a:rPr lang="en-US" sz="2400"/>
              <a:t>Thinking Like a Historian (LKS2)</a:t>
            </a:r>
            <a:endParaRPr lang="en-GB" sz="2400"/>
          </a:p>
        </p:txBody>
      </p:sp>
      <p:pic>
        <p:nvPicPr>
          <p:cNvPr id="4" name="Picture 3">
            <a:extLst>
              <a:ext uri="{FF2B5EF4-FFF2-40B4-BE49-F238E27FC236}">
                <a16:creationId xmlns:a16="http://schemas.microsoft.com/office/drawing/2014/main" id="{DCE09C24-7443-E7A5-4705-006E86C86D66}"/>
              </a:ext>
            </a:extLst>
          </p:cNvPr>
          <p:cNvPicPr>
            <a:picLocks noChangeAspect="1"/>
          </p:cNvPicPr>
          <p:nvPr/>
        </p:nvPicPr>
        <p:blipFill>
          <a:blip r:embed="rId2"/>
          <a:stretch>
            <a:fillRect/>
          </a:stretch>
        </p:blipFill>
        <p:spPr>
          <a:xfrm>
            <a:off x="2658636" y="1619149"/>
            <a:ext cx="281526" cy="268121"/>
          </a:xfrm>
          <a:prstGeom prst="rect">
            <a:avLst/>
          </a:prstGeom>
          <a:ln>
            <a:noFill/>
          </a:ln>
        </p:spPr>
      </p:pic>
      <p:pic>
        <p:nvPicPr>
          <p:cNvPr id="5" name="Picture 4">
            <a:extLst>
              <a:ext uri="{FF2B5EF4-FFF2-40B4-BE49-F238E27FC236}">
                <a16:creationId xmlns:a16="http://schemas.microsoft.com/office/drawing/2014/main" id="{70C0E41E-156A-6F49-6B11-98846CA337FB}"/>
              </a:ext>
            </a:extLst>
          </p:cNvPr>
          <p:cNvPicPr>
            <a:picLocks noChangeAspect="1"/>
          </p:cNvPicPr>
          <p:nvPr/>
        </p:nvPicPr>
        <p:blipFill>
          <a:blip r:embed="rId3"/>
          <a:stretch>
            <a:fillRect/>
          </a:stretch>
        </p:blipFill>
        <p:spPr>
          <a:xfrm>
            <a:off x="5563051" y="1619106"/>
            <a:ext cx="264906" cy="270000"/>
          </a:xfrm>
          <a:prstGeom prst="rect">
            <a:avLst/>
          </a:prstGeom>
        </p:spPr>
      </p:pic>
      <p:pic>
        <p:nvPicPr>
          <p:cNvPr id="6" name="Picture 5">
            <a:extLst>
              <a:ext uri="{FF2B5EF4-FFF2-40B4-BE49-F238E27FC236}">
                <a16:creationId xmlns:a16="http://schemas.microsoft.com/office/drawing/2014/main" id="{D192B603-EF1B-A58D-7C03-A434ADC44950}"/>
              </a:ext>
            </a:extLst>
          </p:cNvPr>
          <p:cNvPicPr>
            <a:picLocks noChangeAspect="1"/>
          </p:cNvPicPr>
          <p:nvPr/>
        </p:nvPicPr>
        <p:blipFill>
          <a:blip r:embed="rId4"/>
          <a:stretch>
            <a:fillRect/>
          </a:stretch>
        </p:blipFill>
        <p:spPr>
          <a:xfrm>
            <a:off x="4100268" y="1617270"/>
            <a:ext cx="330968" cy="270000"/>
          </a:xfrm>
          <a:prstGeom prst="rect">
            <a:avLst/>
          </a:prstGeom>
        </p:spPr>
      </p:pic>
      <p:pic>
        <p:nvPicPr>
          <p:cNvPr id="7" name="Picture 6">
            <a:extLst>
              <a:ext uri="{FF2B5EF4-FFF2-40B4-BE49-F238E27FC236}">
                <a16:creationId xmlns:a16="http://schemas.microsoft.com/office/drawing/2014/main" id="{8FFAAF07-EF8C-380F-8C71-04CAD1420309}"/>
              </a:ext>
            </a:extLst>
          </p:cNvPr>
          <p:cNvPicPr>
            <a:picLocks noChangeAspect="1"/>
          </p:cNvPicPr>
          <p:nvPr/>
        </p:nvPicPr>
        <p:blipFill>
          <a:blip r:embed="rId5"/>
          <a:stretch>
            <a:fillRect/>
          </a:stretch>
        </p:blipFill>
        <p:spPr>
          <a:xfrm>
            <a:off x="1198692" y="1617270"/>
            <a:ext cx="297000" cy="270000"/>
          </a:xfrm>
          <a:prstGeom prst="rect">
            <a:avLst/>
          </a:prstGeom>
        </p:spPr>
      </p:pic>
      <p:pic>
        <p:nvPicPr>
          <p:cNvPr id="8" name="Graphic 7" descr="Magnifying glass with solid fill">
            <a:extLst>
              <a:ext uri="{FF2B5EF4-FFF2-40B4-BE49-F238E27FC236}">
                <a16:creationId xmlns:a16="http://schemas.microsoft.com/office/drawing/2014/main" id="{C2EDEEE7-FAF8-3B67-4F77-25AEB5CFD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8560" y="1617270"/>
            <a:ext cx="270000" cy="270000"/>
          </a:xfrm>
          <a:prstGeom prst="rect">
            <a:avLst/>
          </a:prstGeom>
        </p:spPr>
      </p:pic>
      <p:pic>
        <p:nvPicPr>
          <p:cNvPr id="9" name="Picture 8">
            <a:extLst>
              <a:ext uri="{FF2B5EF4-FFF2-40B4-BE49-F238E27FC236}">
                <a16:creationId xmlns:a16="http://schemas.microsoft.com/office/drawing/2014/main" id="{EB8BF8A9-82AF-696E-03C1-45C677FBD1ED}"/>
              </a:ext>
            </a:extLst>
          </p:cNvPr>
          <p:cNvPicPr>
            <a:picLocks noChangeAspect="1"/>
          </p:cNvPicPr>
          <p:nvPr/>
        </p:nvPicPr>
        <p:blipFill>
          <a:blip r:embed="rId8"/>
          <a:stretch>
            <a:fillRect/>
          </a:stretch>
        </p:blipFill>
        <p:spPr>
          <a:xfrm>
            <a:off x="8420375" y="1617270"/>
            <a:ext cx="328050" cy="270000"/>
          </a:xfrm>
          <a:prstGeom prst="rect">
            <a:avLst/>
          </a:prstGeom>
        </p:spPr>
      </p:pic>
    </p:spTree>
    <p:extLst>
      <p:ext uri="{BB962C8B-B14F-4D97-AF65-F5344CB8AC3E}">
        <p14:creationId xmlns:p14="http://schemas.microsoft.com/office/powerpoint/2010/main" val="143884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D11994A5-BB85-4399-9DCA-C18932D334AE}"/>
              </a:ext>
            </a:extLst>
          </p:cNvPr>
          <p:cNvGraphicFramePr>
            <a:graphicFrameLocks/>
          </p:cNvGraphicFramePr>
          <p:nvPr>
            <p:extLst>
              <p:ext uri="{D42A27DB-BD31-4B8C-83A1-F6EECF244321}">
                <p14:modId xmlns:p14="http://schemas.microsoft.com/office/powerpoint/2010/main" val="236874352"/>
              </p:ext>
            </p:extLst>
          </p:nvPr>
        </p:nvGraphicFramePr>
        <p:xfrm>
          <a:off x="222865" y="827284"/>
          <a:ext cx="9186605" cy="4669539"/>
        </p:xfrm>
        <a:graphic>
          <a:graphicData uri="http://schemas.openxmlformats.org/drawingml/2006/table">
            <a:tbl>
              <a:tblPr firstRow="1" firstCol="1" bandRow="1"/>
              <a:tblGrid>
                <a:gridCol w="427571">
                  <a:extLst>
                    <a:ext uri="{9D8B030D-6E8A-4147-A177-3AD203B41FA5}">
                      <a16:colId xmlns:a16="http://schemas.microsoft.com/office/drawing/2014/main" val="20000"/>
                    </a:ext>
                  </a:extLst>
                </a:gridCol>
                <a:gridCol w="1459839">
                  <a:extLst>
                    <a:ext uri="{9D8B030D-6E8A-4147-A177-3AD203B41FA5}">
                      <a16:colId xmlns:a16="http://schemas.microsoft.com/office/drawing/2014/main" val="2580161655"/>
                    </a:ext>
                  </a:extLst>
                </a:gridCol>
                <a:gridCol w="1459839">
                  <a:extLst>
                    <a:ext uri="{9D8B030D-6E8A-4147-A177-3AD203B41FA5}">
                      <a16:colId xmlns:a16="http://schemas.microsoft.com/office/drawing/2014/main" val="1810927806"/>
                    </a:ext>
                  </a:extLst>
                </a:gridCol>
                <a:gridCol w="1459839">
                  <a:extLst>
                    <a:ext uri="{9D8B030D-6E8A-4147-A177-3AD203B41FA5}">
                      <a16:colId xmlns:a16="http://schemas.microsoft.com/office/drawing/2014/main" val="1134524090"/>
                    </a:ext>
                  </a:extLst>
                </a:gridCol>
                <a:gridCol w="1459839">
                  <a:extLst>
                    <a:ext uri="{9D8B030D-6E8A-4147-A177-3AD203B41FA5}">
                      <a16:colId xmlns:a16="http://schemas.microsoft.com/office/drawing/2014/main" val="1512062341"/>
                    </a:ext>
                  </a:extLst>
                </a:gridCol>
                <a:gridCol w="1472522">
                  <a:extLst>
                    <a:ext uri="{9D8B030D-6E8A-4147-A177-3AD203B41FA5}">
                      <a16:colId xmlns:a16="http://schemas.microsoft.com/office/drawing/2014/main" val="3371073341"/>
                    </a:ext>
                  </a:extLst>
                </a:gridCol>
                <a:gridCol w="1447156">
                  <a:extLst>
                    <a:ext uri="{9D8B030D-6E8A-4147-A177-3AD203B41FA5}">
                      <a16:colId xmlns:a16="http://schemas.microsoft.com/office/drawing/2014/main" val="2455864302"/>
                    </a:ext>
                  </a:extLst>
                </a:gridCol>
              </a:tblGrid>
              <a:tr h="395083">
                <a:tc rowSpan="2">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gridSpan="5">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Disciplinary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lnSpc>
                          <a:spcPct val="115000"/>
                        </a:lnSpc>
                        <a:spcAft>
                          <a:spcPts val="1000"/>
                        </a:spcAft>
                      </a:pP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200" b="1">
                          <a:solidFill>
                            <a:srgbClr val="48355B"/>
                          </a:solidFill>
                          <a:effectLst/>
                          <a:latin typeface="United Curriculum" pitchFamily="2" charset="0"/>
                          <a:ea typeface="Calibri" panose="020F0502020204030204" pitchFamily="34" charset="0"/>
                          <a:cs typeface="Times New Roman" panose="02020603050405020304" pitchFamily="18" charset="0"/>
                        </a:rPr>
                        <a:t>Procedural knowledge</a:t>
                      </a:r>
                      <a:endParaRPr lang="en-GB" sz="1200" b="1">
                        <a:solidFill>
                          <a:srgbClr val="48355B"/>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1712624"/>
                  </a:ext>
                </a:extLst>
              </a:tr>
              <a:tr h="700822">
                <a:tc vMerge="1">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Cause and Consequence</a:t>
                      </a: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Significance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Change &amp; Continuity</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Similarity &amp; Difference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US" sz="1000" b="0">
                          <a:solidFill>
                            <a:schemeClr val="bg1"/>
                          </a:solidFill>
                          <a:effectLst/>
                          <a:latin typeface="United Curriculum" pitchFamily="2" charset="0"/>
                          <a:ea typeface="Calibri" panose="020F0502020204030204" pitchFamily="34" charset="0"/>
                          <a:cs typeface="Times New Roman" panose="02020603050405020304" pitchFamily="18" charset="0"/>
                        </a:rPr>
                        <a:t>Historical Evidence</a:t>
                      </a:r>
                      <a:endParaRPr lang="en-GB" sz="10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1000"/>
                        </a:spcAft>
                      </a:pPr>
                      <a:r>
                        <a:rPr lang="en-GB" sz="1000" b="0">
                          <a:solidFill>
                            <a:schemeClr val="bg1"/>
                          </a:solidFill>
                          <a:effectLst/>
                          <a:latin typeface="United Curriculum" pitchFamily="2" charset="0"/>
                          <a:ea typeface="Calibri" panose="020F0502020204030204" pitchFamily="34" charset="0"/>
                          <a:cs typeface="Times New Roman" panose="02020603050405020304" pitchFamily="18" charset="0"/>
                        </a:rPr>
                        <a:t>Chronology</a:t>
                      </a:r>
                    </a:p>
                  </a:txBody>
                  <a:tcPr marL="59120" marR="591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055291">
                <a:tc>
                  <a:txBody>
                    <a:bodyPr/>
                    <a:lstStyle/>
                    <a:p>
                      <a:pPr algn="ctr">
                        <a:lnSpc>
                          <a:spcPct val="115000"/>
                        </a:lnSpc>
                        <a:spcAft>
                          <a:spcPts val="1000"/>
                        </a:spcAft>
                      </a:pPr>
                      <a:r>
                        <a:rPr lang="en-US" sz="1000" b="1">
                          <a:solidFill>
                            <a:srgbClr val="48355B"/>
                          </a:solidFill>
                          <a:effectLst/>
                          <a:latin typeface="United Curriculum" pitchFamily="2" charset="0"/>
                          <a:ea typeface="Roboto" panose="02000000000000000000" pitchFamily="2" charset="0"/>
                          <a:cs typeface="Times New Roman" panose="02020603050405020304" pitchFamily="18" charset="0"/>
                        </a:rPr>
                        <a:t>Y5</a:t>
                      </a:r>
                      <a:endParaRPr lang="en-GB" sz="1000" b="1">
                        <a:solidFill>
                          <a:srgbClr val="48355B"/>
                        </a:solidFill>
                        <a:effectLst/>
                        <a:latin typeface="United Curriculum" pitchFamily="2" charset="0"/>
                        <a:ea typeface="Roboto" panose="02000000000000000000" pitchFamily="2"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Causes can be categorised as economic, physical, institutional, social, environmental etc</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argue that one cause is more important than an other</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past is everything that has happened to everyone, but we only learn about some parts in history. The rest is known as silence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Changes do not follow one trajectory</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Changes do not always mean progress</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Changes can take place gradually (evolution) or very rapidly and completely (revolution)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should recognise the similar and different experiences that individuals from the same community have based on their age, gender, race, wealth, sexuality or other characteristics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cross-reference sources in order to build confidence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Recognise and use AD/BC and CE/BCE accurately</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vocabulary like decade, century and millennium</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026641">
                <a:tc>
                  <a:txBody>
                    <a:bodyPr/>
                    <a:lstStyle/>
                    <a:p>
                      <a:pPr algn="ctr">
                        <a:lnSpc>
                          <a:spcPct val="115000"/>
                        </a:lnSpc>
                        <a:spcAft>
                          <a:spcPts val="1000"/>
                        </a:spcAft>
                      </a:pPr>
                      <a:r>
                        <a:rPr lang="en-US" sz="1000" b="1">
                          <a:solidFill>
                            <a:srgbClr val="48355B"/>
                          </a:solidFill>
                          <a:effectLst/>
                          <a:latin typeface="United Curriculum" pitchFamily="2" charset="0"/>
                          <a:ea typeface="Roboto" panose="02000000000000000000" pitchFamily="2" charset="0"/>
                          <a:cs typeface="Times New Roman" panose="02020603050405020304" pitchFamily="18" charset="0"/>
                        </a:rPr>
                        <a:t>Y6</a:t>
                      </a:r>
                      <a:endParaRPr lang="en-GB" sz="1000" b="1">
                        <a:solidFill>
                          <a:srgbClr val="48355B"/>
                        </a:solidFill>
                        <a:effectLst/>
                        <a:latin typeface="United Curriculum" pitchFamily="2" charset="0"/>
                        <a:ea typeface="Roboto" panose="02000000000000000000" pitchFamily="2"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interpret primary and secondary sources and build arguments that can explain the causes of events</a:t>
                      </a:r>
                    </a:p>
                    <a:p>
                      <a:pPr marL="72000" indent="-72000" algn="l">
                        <a:lnSpc>
                          <a:spcPts val="800"/>
                        </a:lnSpc>
                        <a:spcAft>
                          <a:spcPts val="200"/>
                        </a:spcAft>
                        <a:buFont typeface="Arial" panose="020B0604020202020204" pitchFamily="34" charset="0"/>
                        <a:buChar cha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What historians consider to be significant is different to different people at different places and times</a:t>
                      </a:r>
                    </a:p>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as historians, can recognise reasons for why we are studying something in a particular place or time</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can identify and analyse examples of resistance to change</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None/>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Archaeologists follow a similar process to scientists: Planning; Measure &amp; Observe; Record &amp; Present; Analyse &amp; Evaluate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key dates to compare the timing of two events, considering how closely together or far apart they occurred</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47133406"/>
                  </a:ext>
                </a:extLst>
              </a:tr>
              <a:tr h="1425195">
                <a:tc>
                  <a:txBody>
                    <a:bodyPr/>
                    <a:lstStyle/>
                    <a:p>
                      <a:pPr algn="ctr">
                        <a:lnSpc>
                          <a:spcPct val="115000"/>
                        </a:lnSpc>
                        <a:spcAft>
                          <a:spcPts val="1000"/>
                        </a:spcAft>
                      </a:pPr>
                      <a:r>
                        <a:rPr lang="en-GB" sz="1000" b="1">
                          <a:solidFill>
                            <a:srgbClr val="48355B"/>
                          </a:solidFill>
                          <a:effectLst/>
                          <a:latin typeface="United Curriculum" pitchFamily="2" charset="0"/>
                          <a:ea typeface="Calibri" panose="020F0502020204030204" pitchFamily="34" charset="0"/>
                          <a:cs typeface="Times New Roman" panose="02020603050405020304" pitchFamily="18" charset="0"/>
                        </a:rPr>
                        <a:t>Year 7 +</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62A6">
                        <a:alpha val="60000"/>
                      </a:srgbClr>
                    </a:solidFill>
                  </a:tcPr>
                </a:tc>
                <a:tc>
                  <a:txBody>
                    <a:bodyPr/>
                    <a:lstStyle/>
                    <a:p>
                      <a:pPr marL="71755" indent="-71755" algn="l">
                        <a:lnSpc>
                          <a:spcPts val="800"/>
                        </a:lnSpc>
                        <a:spcAft>
                          <a:spcPts val="200"/>
                        </a:spcAft>
                        <a:buFont typeface="Arial" panose="020B0604020202020204" pitchFamily="34" charset="0"/>
                        <a:buChar char="•"/>
                      </a:pPr>
                      <a:r>
                        <a:rPr lang="en-GB" sz="800" b="0">
                          <a:solidFill>
                            <a:schemeClr val="bg1"/>
                          </a:solidFill>
                          <a:effectLst/>
                          <a:latin typeface="Roboto"/>
                          <a:ea typeface="Roboto"/>
                          <a:cs typeface="Times New Roman"/>
                        </a:rPr>
                        <a:t>Historical changes happen because of two main factors:</a:t>
                      </a:r>
                    </a:p>
                    <a:p>
                      <a:pPr marL="228600" indent="-228600" algn="l">
                        <a:lnSpc>
                          <a:spcPts val="800"/>
                        </a:lnSpc>
                        <a:spcAft>
                          <a:spcPts val="200"/>
                        </a:spcAft>
                        <a:buFont typeface="+mj-lt"/>
                        <a:buAutoNum type="arabicPeriod"/>
                      </a:pPr>
                      <a:r>
                        <a:rPr lang="en-GB" sz="800" b="0">
                          <a:solidFill>
                            <a:schemeClr val="bg1"/>
                          </a:solidFill>
                          <a:effectLst/>
                          <a:latin typeface="Roboto"/>
                          <a:ea typeface="Roboto"/>
                          <a:cs typeface="Times New Roman"/>
                        </a:rPr>
                        <a:t>Individuals (personal)</a:t>
                      </a:r>
                    </a:p>
                    <a:p>
                      <a:pPr marL="228600" indent="-228600" algn="l">
                        <a:lnSpc>
                          <a:spcPts val="800"/>
                        </a:lnSpc>
                        <a:spcAft>
                          <a:spcPts val="200"/>
                        </a:spcAft>
                        <a:buFont typeface="+mj-lt"/>
                        <a:buAutoNum type="arabicPeriod"/>
                      </a:pPr>
                      <a:r>
                        <a:rPr lang="en-GB" sz="800" b="0">
                          <a:solidFill>
                            <a:schemeClr val="bg1"/>
                          </a:solidFill>
                          <a:effectLst/>
                          <a:latin typeface="Roboto"/>
                          <a:ea typeface="Roboto"/>
                          <a:cs typeface="Times New Roman"/>
                        </a:rPr>
                        <a:t>Conditions (contextual: social and economic)</a:t>
                      </a:r>
                    </a:p>
                    <a:p>
                      <a:pPr marL="0" indent="0" algn="l">
                        <a:lnSpc>
                          <a:spcPts val="800"/>
                        </a:lnSpc>
                        <a:spcAft>
                          <a:spcPts val="200"/>
                        </a:spcAft>
                        <a:buFont typeface="+mj-lt"/>
                        <a:buNone/>
                      </a:pPr>
                      <a:endParaRPr lang="en-GB" sz="800" b="0">
                        <a:solidFill>
                          <a:schemeClr val="bg1"/>
                        </a:solidFill>
                        <a:effectLst/>
                        <a:latin typeface="Roboto"/>
                        <a:ea typeface="Roboto"/>
                        <a:cs typeface="Times New Roman"/>
                      </a:endParaRPr>
                    </a:p>
                    <a:p>
                      <a:pPr marL="71755" lvl="0" indent="-71755" algn="l">
                        <a:lnSpc>
                          <a:spcPts val="800"/>
                        </a:lnSpc>
                        <a:spcAft>
                          <a:spcPts val="200"/>
                        </a:spcAft>
                        <a:buFont typeface="Arial" panose="020B0604020202020204" pitchFamily="34" charset="0"/>
                        <a:buChar char="•"/>
                      </a:pPr>
                      <a:r>
                        <a:rPr lang="en-GB" sz="800" b="0">
                          <a:solidFill>
                            <a:schemeClr val="bg1"/>
                          </a:solidFill>
                          <a:effectLst/>
                          <a:latin typeface="Roboto"/>
                          <a:ea typeface="Roboto"/>
                          <a:cs typeface="Times New Roman"/>
                        </a:rPr>
                        <a:t>There may be interplay between the two, where conditions impact individuals.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gn="l">
                        <a:lnSpc>
                          <a:spcPts val="800"/>
                        </a:lnSpc>
                        <a:spcAft>
                          <a:spcPts val="200"/>
                        </a:spcAft>
                        <a:buFont typeface="Arial" panose="020B0604020202020204" pitchFamily="34" charset="0"/>
                        <a:buChar char="•"/>
                      </a:pPr>
                      <a:r>
                        <a:rPr lang="en-US" sz="800" b="0" i="0" u="none" strike="noStrike" noProof="0">
                          <a:solidFill>
                            <a:schemeClr val="bg1"/>
                          </a:solidFill>
                          <a:effectLst/>
                          <a:latin typeface="Roboto"/>
                        </a:rPr>
                        <a:t>Criteria is used to assess significance. It can be recalled through the 5Rs:</a:t>
                      </a:r>
                      <a:endParaRPr lang="en-US" sz="800">
                        <a:solidFill>
                          <a:schemeClr val="bg1"/>
                        </a:solidFill>
                        <a:latin typeface="Roboto"/>
                      </a:endParaRPr>
                    </a:p>
                    <a:p>
                      <a:pPr marL="171450" lvl="0" indent="-171450" algn="l">
                        <a:lnSpc>
                          <a:spcPts val="800"/>
                        </a:lnSpc>
                        <a:spcAft>
                          <a:spcPts val="200"/>
                        </a:spcAft>
                        <a:buFont typeface="Wingdings" panose="05000000000000000000" pitchFamily="2" charset="2"/>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Resulted in change,</a:t>
                      </a:r>
                    </a:p>
                    <a:p>
                      <a:pPr marL="171450" lvl="0" indent="-171450" algn="l">
                        <a:lnSpc>
                          <a:spcPts val="800"/>
                        </a:lnSpc>
                        <a:spcAft>
                          <a:spcPts val="200"/>
                        </a:spcAft>
                        <a:buFont typeface="Wingdings" panose="05000000000000000000" pitchFamily="2" charset="2"/>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Revelation, </a:t>
                      </a:r>
                    </a:p>
                    <a:p>
                      <a:pPr marL="171450" lvl="0" indent="-171450" algn="l">
                        <a:lnSpc>
                          <a:spcPts val="800"/>
                        </a:lnSpc>
                        <a:spcAft>
                          <a:spcPts val="200"/>
                        </a:spcAft>
                        <a:buFont typeface="Wingdings" panose="05000000000000000000" pitchFamily="2" charset="2"/>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Remembrance,</a:t>
                      </a:r>
                    </a:p>
                    <a:p>
                      <a:pPr marL="171450" lvl="0" indent="-171450" algn="l">
                        <a:lnSpc>
                          <a:spcPts val="800"/>
                        </a:lnSpc>
                        <a:spcAft>
                          <a:spcPts val="200"/>
                        </a:spcAft>
                        <a:buFont typeface="Wingdings" panose="05000000000000000000" pitchFamily="2" charset="2"/>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Resonates,</a:t>
                      </a:r>
                    </a:p>
                    <a:p>
                      <a:pPr marL="171450" lvl="0" indent="-171450" algn="l">
                        <a:lnSpc>
                          <a:spcPts val="800"/>
                        </a:lnSpc>
                        <a:spcAft>
                          <a:spcPts val="200"/>
                        </a:spcAft>
                        <a:buFont typeface="Wingdings" panose="05000000000000000000" pitchFamily="2" charset="2"/>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Remarked upon.</a:t>
                      </a:r>
                    </a:p>
                    <a:p>
                      <a:pPr marL="72000" marR="0" lvl="0" indent="-72000"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endParaRPr lang="en-GB" sz="800" b="0">
                        <a:solidFill>
                          <a:srgbClr val="FF0000"/>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and continuity happen alongside each other within and between historical periods. </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groups in society may experience changes differently.</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is a process. Trends across time can be identified. </a:t>
                      </a:r>
                    </a:p>
                    <a:p>
                      <a:pPr marL="72000" indent="-72000" algn="l">
                        <a:lnSpc>
                          <a:spcPts val="800"/>
                        </a:lnSpc>
                        <a:spcAft>
                          <a:spcPts val="2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Turning points can by identified with hindsight, such as scientific inventions.</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gn="l">
                        <a:lnSpc>
                          <a:spcPts val="800"/>
                        </a:lnSpc>
                        <a:spcAft>
                          <a:spcPts val="200"/>
                        </a:spcAft>
                        <a:buFont typeface="Arial" panose="020B0604020202020204" pitchFamily="34" charset="0"/>
                        <a:buChar char="•"/>
                      </a:pPr>
                      <a:r>
                        <a:rPr lang="en-GB" sz="800" b="0">
                          <a:solidFill>
                            <a:schemeClr val="bg1"/>
                          </a:solidFill>
                          <a:effectLst/>
                          <a:latin typeface="Roboto"/>
                          <a:ea typeface="Roboto"/>
                          <a:cs typeface="Times New Roman"/>
                        </a:rPr>
                        <a:t>Considering individuals means to draw inferences about their lives. It does not mean using modern world views to imagine the past. </a:t>
                      </a:r>
                    </a:p>
                    <a:p>
                      <a:pPr marL="71755" indent="-71755" algn="l">
                        <a:lnSpc>
                          <a:spcPts val="800"/>
                        </a:lnSpc>
                        <a:spcAft>
                          <a:spcPts val="200"/>
                        </a:spcAft>
                        <a:buFont typeface="Arial" panose="020B0604020202020204" pitchFamily="34" charset="0"/>
                        <a:buChar char="•"/>
                      </a:pPr>
                      <a:endParaRPr lang="en-GB" sz="800" b="0">
                        <a:solidFill>
                          <a:schemeClr val="bg1"/>
                        </a:solidFill>
                        <a:effectLst/>
                        <a:latin typeface="Roboto"/>
                        <a:ea typeface="Roboto"/>
                        <a:cs typeface="Times New Roman"/>
                      </a:endParaRPr>
                    </a:p>
                    <a:p>
                      <a:pPr marL="71755" marR="0" lvl="0" indent="-71755"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GB" sz="800" b="0">
                          <a:solidFill>
                            <a:schemeClr val="bg1"/>
                          </a:solidFill>
                          <a:effectLst/>
                          <a:latin typeface="Roboto"/>
                          <a:ea typeface="Roboto"/>
                          <a:cs typeface="Times New Roman"/>
                        </a:rPr>
                        <a:t>Avoid presentism whereby the world views of today are applied to the past.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marR="0" lvl="0" indent="-71755"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r>
                        <a:rPr lang="en-US" sz="800" b="0">
                          <a:solidFill>
                            <a:schemeClr val="bg1"/>
                          </a:solidFill>
                          <a:effectLst/>
                          <a:latin typeface="Roboto"/>
                          <a:ea typeface="Roboto"/>
                          <a:cs typeface="Times New Roman"/>
                        </a:rPr>
                        <a:t>Evidence needs to be understood in its context</a:t>
                      </a:r>
                      <a:r>
                        <a:rPr lang="en-US" sz="800" b="1">
                          <a:solidFill>
                            <a:schemeClr val="bg1"/>
                          </a:solidFill>
                          <a:effectLst/>
                          <a:latin typeface="Roboto"/>
                          <a:ea typeface="Roboto"/>
                          <a:cs typeface="Times New Roman"/>
                        </a:rPr>
                        <a:t>. </a:t>
                      </a:r>
                    </a:p>
                    <a:p>
                      <a:pPr marL="71755" marR="0" lvl="0" indent="-71755" algn="l" defTabSz="914400" rtl="0" eaLnBrk="1" fontAlgn="auto" latinLnBrk="0" hangingPunct="1">
                        <a:lnSpc>
                          <a:spcPts val="800"/>
                        </a:lnSpc>
                        <a:spcBef>
                          <a:spcPts val="0"/>
                        </a:spcBef>
                        <a:spcAft>
                          <a:spcPts val="200"/>
                        </a:spcAft>
                        <a:buClrTx/>
                        <a:buSzTx/>
                        <a:buFont typeface="Arial" panose="020B0604020202020204" pitchFamily="34" charset="0"/>
                        <a:buChar char="•"/>
                        <a:tabLst/>
                        <a:defRPr/>
                      </a:pPr>
                      <a:endParaRPr lang="en-US" sz="800" b="1">
                        <a:solidFill>
                          <a:schemeClr val="bg1"/>
                        </a:solidFill>
                        <a:effectLst/>
                        <a:latin typeface="Roboto"/>
                        <a:ea typeface="Roboto"/>
                        <a:cs typeface="Times New Roman"/>
                      </a:endParaRPr>
                    </a:p>
                    <a:p>
                      <a:pPr marL="71755" indent="-71755" algn="l">
                        <a:lnSpc>
                          <a:spcPts val="800"/>
                        </a:lnSpc>
                        <a:spcAft>
                          <a:spcPts val="200"/>
                        </a:spcAft>
                        <a:buFont typeface="Arial" panose="020B0604020202020204" pitchFamily="34" charset="0"/>
                        <a:buChar char="•"/>
                      </a:pPr>
                      <a:r>
                        <a:rPr lang="en-US" sz="800" b="0">
                          <a:solidFill>
                            <a:schemeClr val="bg1"/>
                          </a:solidFill>
                          <a:effectLst/>
                          <a:latin typeface="Roboto"/>
                          <a:ea typeface="Roboto"/>
                          <a:cs typeface="Times New Roman"/>
                        </a:rPr>
                        <a:t>The utility of evidence varies according to the questions being asked of it. Every source has a use as it tells us something about the past within a context, despite its limitations.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indent="0" algn="l">
                        <a:lnSpc>
                          <a:spcPts val="800"/>
                        </a:lnSpc>
                        <a:spcAft>
                          <a:spcPts val="200"/>
                        </a:spcAft>
                        <a:buFont typeface="Arial" panose="020B0604020202020204" pitchFamily="34" charset="0"/>
                        <a:buNone/>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Pupils will apply their chronological understanding,</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becoming increasingly familiar with chronological narrative, the nature and events of historical periods.</a:t>
                      </a:r>
                    </a:p>
                    <a:p>
                      <a:pPr marL="0" indent="0" algn="l">
                        <a:lnSpc>
                          <a:spcPts val="800"/>
                        </a:lnSpc>
                        <a:spcAft>
                          <a:spcPts val="200"/>
                        </a:spcAft>
                        <a:buFont typeface="Arial" panose="020B0604020202020204" pitchFamily="34" charset="0"/>
                        <a:buNone/>
                      </a:pP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p>
                      <a:pPr marL="0" indent="0" algn="l">
                        <a:lnSpc>
                          <a:spcPts val="800"/>
                        </a:lnSpc>
                        <a:spcAft>
                          <a:spcPts val="200"/>
                        </a:spcAft>
                        <a:buFont typeface="Arial" panose="020B0604020202020204" pitchFamily="34" charset="0"/>
                        <a:buNone/>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aim is for pupils to progress towards period resonance whereby key terms and concepts can be accurately and swiftly applied within its historical context. </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952108"/>
                  </a:ext>
                </a:extLst>
              </a:tr>
            </a:tbl>
          </a:graphicData>
        </a:graphic>
      </p:graphicFrame>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a:xfrm>
            <a:off x="117476" y="268522"/>
            <a:ext cx="7701237" cy="458089"/>
          </a:xfrm>
        </p:spPr>
        <p:txBody>
          <a:bodyPr/>
          <a:lstStyle/>
          <a:p>
            <a:r>
              <a:rPr lang="en-US" sz="2400"/>
              <a:t>Thinking Like a Historian (UKS2)</a:t>
            </a:r>
            <a:endParaRPr lang="en-GB" sz="2400"/>
          </a:p>
        </p:txBody>
      </p:sp>
      <p:sp>
        <p:nvSpPr>
          <p:cNvPr id="5" name="Content Placeholder 40">
            <a:extLst>
              <a:ext uri="{FF2B5EF4-FFF2-40B4-BE49-F238E27FC236}">
                <a16:creationId xmlns:a16="http://schemas.microsoft.com/office/drawing/2014/main" id="{1FA75DC6-1F39-E207-F93A-A95BF6D2BDF6}"/>
              </a:ext>
            </a:extLst>
          </p:cNvPr>
          <p:cNvSpPr txBox="1">
            <a:spLocks/>
          </p:cNvSpPr>
          <p:nvPr/>
        </p:nvSpPr>
        <p:spPr bwMode="auto">
          <a:xfrm>
            <a:off x="117477" y="5496823"/>
            <a:ext cx="9291993" cy="26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850">
                <a:solidFill>
                  <a:schemeClr val="bg1"/>
                </a:solidFill>
                <a:latin typeface="Roboto" panose="02000000000000000000" pitchFamily="2" charset="0"/>
                <a:ea typeface="Roboto" panose="02000000000000000000" pitchFamily="2" charset="0"/>
              </a:rPr>
              <a:t>The </a:t>
            </a:r>
            <a:r>
              <a:rPr lang="en-US" sz="850" b="1">
                <a:solidFill>
                  <a:schemeClr val="bg1"/>
                </a:solidFill>
                <a:latin typeface="Roboto" panose="02000000000000000000" pitchFamily="2" charset="0"/>
                <a:ea typeface="Roboto" panose="02000000000000000000" pitchFamily="2" charset="0"/>
              </a:rPr>
              <a:t>Disciplinary Knowledge </a:t>
            </a:r>
            <a:r>
              <a:rPr lang="en-US" sz="850">
                <a:solidFill>
                  <a:schemeClr val="bg1"/>
                </a:solidFill>
                <a:latin typeface="Roboto" panose="02000000000000000000" pitchFamily="2" charset="0"/>
                <a:ea typeface="Roboto" panose="02000000000000000000" pitchFamily="2" charset="0"/>
              </a:rPr>
              <a:t>curriculum for KS3 includes review of some of the objectives above, as pupils deepen and widen their learning, applying their ability to </a:t>
            </a:r>
            <a:r>
              <a:rPr lang="en-US" sz="850" b="1">
                <a:solidFill>
                  <a:schemeClr val="bg1"/>
                </a:solidFill>
                <a:latin typeface="Roboto" panose="02000000000000000000" pitchFamily="2" charset="0"/>
                <a:ea typeface="Roboto" panose="02000000000000000000" pitchFamily="2" charset="0"/>
              </a:rPr>
              <a:t>think like a historian </a:t>
            </a:r>
            <a:r>
              <a:rPr lang="en-US" sz="850">
                <a:solidFill>
                  <a:schemeClr val="bg1"/>
                </a:solidFill>
                <a:latin typeface="Roboto" panose="02000000000000000000" pitchFamily="2" charset="0"/>
                <a:ea typeface="Roboto" panose="02000000000000000000" pitchFamily="2" charset="0"/>
              </a:rPr>
              <a:t>to a wider range of contexts and with increasing independence. This will ensure a high and consistent standard for all pupils, including those who have not previously accessed the </a:t>
            </a:r>
            <a:r>
              <a:rPr lang="en-US" sz="850" i="1">
                <a:solidFill>
                  <a:schemeClr val="bg1"/>
                </a:solidFill>
                <a:latin typeface="Roboto" panose="02000000000000000000" pitchFamily="2" charset="0"/>
                <a:ea typeface="Roboto" panose="02000000000000000000" pitchFamily="2" charset="0"/>
              </a:rPr>
              <a:t>United Learning Primary Curriculum</a:t>
            </a:r>
            <a:r>
              <a:rPr lang="en-US" sz="850">
                <a:solidFill>
                  <a:schemeClr val="bg1"/>
                </a:solidFill>
                <a:latin typeface="Roboto" panose="02000000000000000000" pitchFamily="2" charset="0"/>
                <a:ea typeface="Roboto" panose="02000000000000000000" pitchFamily="2" charset="0"/>
              </a:rPr>
              <a:t>. </a:t>
            </a:r>
          </a:p>
          <a:p>
            <a:pPr marL="0" indent="0">
              <a:spcBef>
                <a:spcPts val="0"/>
              </a:spcBef>
              <a:buNone/>
            </a:pPr>
            <a:endParaRPr lang="en-US" sz="850">
              <a:solidFill>
                <a:schemeClr val="bg1"/>
              </a:solidFill>
              <a:latin typeface="Roboto" panose="02000000000000000000" pitchFamily="2" charset="0"/>
              <a:ea typeface="Roboto" panose="02000000000000000000" pitchFamily="2" charset="0"/>
            </a:endParaRPr>
          </a:p>
          <a:p>
            <a:pPr marL="0" indent="0">
              <a:spcBef>
                <a:spcPts val="0"/>
              </a:spcBef>
              <a:buNone/>
            </a:pPr>
            <a:r>
              <a:rPr lang="en-US" sz="850">
                <a:solidFill>
                  <a:schemeClr val="bg1"/>
                </a:solidFill>
                <a:latin typeface="Roboto" panose="02000000000000000000" pitchFamily="2" charset="0"/>
                <a:ea typeface="Roboto" panose="02000000000000000000" pitchFamily="2" charset="0"/>
              </a:rPr>
              <a:t>KS3 pupils will also learn, for the first time, about </a:t>
            </a:r>
            <a:r>
              <a:rPr lang="en-US" sz="850" b="1">
                <a:solidFill>
                  <a:srgbClr val="48355B"/>
                </a:solidFill>
                <a:latin typeface="Roboto" panose="02000000000000000000" pitchFamily="2" charset="0"/>
                <a:ea typeface="Roboto" panose="02000000000000000000" pitchFamily="2" charset="0"/>
              </a:rPr>
              <a:t>Historical Interpretation</a:t>
            </a:r>
            <a:r>
              <a:rPr lang="en-US" sz="850" b="1">
                <a:solidFill>
                  <a:srgbClr val="7030A0"/>
                </a:solidFill>
                <a:latin typeface="Roboto" panose="02000000000000000000" pitchFamily="2" charset="0"/>
                <a:ea typeface="Roboto" panose="02000000000000000000" pitchFamily="2" charset="0"/>
              </a:rPr>
              <a:t>. </a:t>
            </a:r>
            <a:r>
              <a:rPr lang="en-US" sz="850">
                <a:solidFill>
                  <a:schemeClr val="bg1"/>
                </a:solidFill>
                <a:latin typeface="Roboto" panose="02000000000000000000" pitchFamily="2" charset="0"/>
                <a:ea typeface="Roboto" panose="02000000000000000000" pitchFamily="2" charset="0"/>
              </a:rPr>
              <a:t>This will build on their knowledge of several of the Disciplinary strands studied in the </a:t>
            </a:r>
            <a:r>
              <a:rPr lang="en-US" sz="850" i="1">
                <a:solidFill>
                  <a:schemeClr val="bg1"/>
                </a:solidFill>
                <a:latin typeface="Roboto" panose="02000000000000000000" pitchFamily="2" charset="0"/>
                <a:ea typeface="Roboto" panose="02000000000000000000" pitchFamily="2" charset="0"/>
              </a:rPr>
              <a:t>Primary Curriculum </a:t>
            </a:r>
            <a:r>
              <a:rPr lang="en-US" sz="850">
                <a:solidFill>
                  <a:schemeClr val="bg1"/>
                </a:solidFill>
                <a:latin typeface="Roboto" panose="02000000000000000000" pitchFamily="2" charset="0"/>
                <a:ea typeface="Roboto" panose="02000000000000000000" pitchFamily="2" charset="0"/>
              </a:rPr>
              <a:t>(in particular </a:t>
            </a:r>
            <a:r>
              <a:rPr lang="en-US" sz="850">
                <a:solidFill>
                  <a:schemeClr val="accent1"/>
                </a:solidFill>
                <a:latin typeface="Roboto" panose="02000000000000000000" pitchFamily="2" charset="0"/>
                <a:ea typeface="Roboto" panose="02000000000000000000" pitchFamily="2" charset="0"/>
              </a:rPr>
              <a:t>Historical Evidence </a:t>
            </a:r>
            <a:r>
              <a:rPr lang="en-US" sz="850">
                <a:solidFill>
                  <a:schemeClr val="bg1"/>
                </a:solidFill>
                <a:latin typeface="Roboto" panose="02000000000000000000" pitchFamily="2" charset="0"/>
                <a:ea typeface="Roboto" panose="02000000000000000000" pitchFamily="2" charset="0"/>
              </a:rPr>
              <a:t>and</a:t>
            </a:r>
            <a:r>
              <a:rPr lang="en-US" sz="850">
                <a:solidFill>
                  <a:schemeClr val="accent1"/>
                </a:solidFill>
                <a:latin typeface="Roboto" panose="02000000000000000000" pitchFamily="2" charset="0"/>
                <a:ea typeface="Roboto" panose="02000000000000000000" pitchFamily="2" charset="0"/>
              </a:rPr>
              <a:t> Historical Significance)</a:t>
            </a:r>
            <a:r>
              <a:rPr lang="en-US" sz="850">
                <a:solidFill>
                  <a:schemeClr val="bg1"/>
                </a:solidFill>
                <a:latin typeface="Roboto" panose="02000000000000000000" pitchFamily="2" charset="0"/>
                <a:ea typeface="Roboto" panose="02000000000000000000" pitchFamily="2" charset="0"/>
              </a:rPr>
              <a:t>, as they develop their ability to explore the validity and wider context of historians’ interpretations of the past. </a:t>
            </a:r>
          </a:p>
        </p:txBody>
      </p:sp>
      <p:pic>
        <p:nvPicPr>
          <p:cNvPr id="4" name="Picture 3">
            <a:extLst>
              <a:ext uri="{FF2B5EF4-FFF2-40B4-BE49-F238E27FC236}">
                <a16:creationId xmlns:a16="http://schemas.microsoft.com/office/drawing/2014/main" id="{C9FB6AC5-E71A-39D2-74CA-D88D054AA25A}"/>
              </a:ext>
            </a:extLst>
          </p:cNvPr>
          <p:cNvPicPr>
            <a:picLocks noChangeAspect="1"/>
          </p:cNvPicPr>
          <p:nvPr/>
        </p:nvPicPr>
        <p:blipFill>
          <a:blip r:embed="rId2"/>
          <a:stretch>
            <a:fillRect/>
          </a:stretch>
        </p:blipFill>
        <p:spPr>
          <a:xfrm>
            <a:off x="2658636" y="1619149"/>
            <a:ext cx="281526" cy="268121"/>
          </a:xfrm>
          <a:prstGeom prst="rect">
            <a:avLst/>
          </a:prstGeom>
          <a:ln>
            <a:noFill/>
          </a:ln>
        </p:spPr>
      </p:pic>
      <p:pic>
        <p:nvPicPr>
          <p:cNvPr id="6" name="Picture 5">
            <a:extLst>
              <a:ext uri="{FF2B5EF4-FFF2-40B4-BE49-F238E27FC236}">
                <a16:creationId xmlns:a16="http://schemas.microsoft.com/office/drawing/2014/main" id="{2382FF43-B707-C939-184E-2D64AFB4C05B}"/>
              </a:ext>
            </a:extLst>
          </p:cNvPr>
          <p:cNvPicPr>
            <a:picLocks noChangeAspect="1"/>
          </p:cNvPicPr>
          <p:nvPr/>
        </p:nvPicPr>
        <p:blipFill>
          <a:blip r:embed="rId3"/>
          <a:stretch>
            <a:fillRect/>
          </a:stretch>
        </p:blipFill>
        <p:spPr>
          <a:xfrm>
            <a:off x="5611353" y="1617270"/>
            <a:ext cx="264906" cy="270000"/>
          </a:xfrm>
          <a:prstGeom prst="rect">
            <a:avLst/>
          </a:prstGeom>
        </p:spPr>
      </p:pic>
      <p:pic>
        <p:nvPicPr>
          <p:cNvPr id="7" name="Picture 6">
            <a:extLst>
              <a:ext uri="{FF2B5EF4-FFF2-40B4-BE49-F238E27FC236}">
                <a16:creationId xmlns:a16="http://schemas.microsoft.com/office/drawing/2014/main" id="{642199B6-C673-54C3-FB04-797B359FD75A}"/>
              </a:ext>
            </a:extLst>
          </p:cNvPr>
          <p:cNvPicPr>
            <a:picLocks noChangeAspect="1"/>
          </p:cNvPicPr>
          <p:nvPr/>
        </p:nvPicPr>
        <p:blipFill>
          <a:blip r:embed="rId4"/>
          <a:stretch>
            <a:fillRect/>
          </a:stretch>
        </p:blipFill>
        <p:spPr>
          <a:xfrm>
            <a:off x="4129164" y="1617270"/>
            <a:ext cx="330968" cy="270000"/>
          </a:xfrm>
          <a:prstGeom prst="rect">
            <a:avLst/>
          </a:prstGeom>
        </p:spPr>
      </p:pic>
      <p:pic>
        <p:nvPicPr>
          <p:cNvPr id="8" name="Picture 7">
            <a:extLst>
              <a:ext uri="{FF2B5EF4-FFF2-40B4-BE49-F238E27FC236}">
                <a16:creationId xmlns:a16="http://schemas.microsoft.com/office/drawing/2014/main" id="{27944847-B2D1-1F6E-54FA-8CD3D03E962B}"/>
              </a:ext>
            </a:extLst>
          </p:cNvPr>
          <p:cNvPicPr>
            <a:picLocks noChangeAspect="1"/>
          </p:cNvPicPr>
          <p:nvPr/>
        </p:nvPicPr>
        <p:blipFill>
          <a:blip r:embed="rId5"/>
          <a:stretch>
            <a:fillRect/>
          </a:stretch>
        </p:blipFill>
        <p:spPr>
          <a:xfrm>
            <a:off x="1198692" y="1617270"/>
            <a:ext cx="297000" cy="270000"/>
          </a:xfrm>
          <a:prstGeom prst="rect">
            <a:avLst/>
          </a:prstGeom>
        </p:spPr>
      </p:pic>
      <p:pic>
        <p:nvPicPr>
          <p:cNvPr id="9" name="Graphic 8" descr="Magnifying glass with solid fill">
            <a:extLst>
              <a:ext uri="{FF2B5EF4-FFF2-40B4-BE49-F238E27FC236}">
                <a16:creationId xmlns:a16="http://schemas.microsoft.com/office/drawing/2014/main" id="{009BACDB-1258-F327-45E5-AD001C39B8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3166" y="1617270"/>
            <a:ext cx="270000" cy="270000"/>
          </a:xfrm>
          <a:prstGeom prst="rect">
            <a:avLst/>
          </a:prstGeom>
        </p:spPr>
      </p:pic>
      <p:pic>
        <p:nvPicPr>
          <p:cNvPr id="10" name="Picture 9">
            <a:extLst>
              <a:ext uri="{FF2B5EF4-FFF2-40B4-BE49-F238E27FC236}">
                <a16:creationId xmlns:a16="http://schemas.microsoft.com/office/drawing/2014/main" id="{5CA93113-CE81-33EE-E76A-AE361E3647E0}"/>
              </a:ext>
            </a:extLst>
          </p:cNvPr>
          <p:cNvPicPr>
            <a:picLocks noChangeAspect="1"/>
          </p:cNvPicPr>
          <p:nvPr/>
        </p:nvPicPr>
        <p:blipFill>
          <a:blip r:embed="rId8"/>
          <a:stretch>
            <a:fillRect/>
          </a:stretch>
        </p:blipFill>
        <p:spPr>
          <a:xfrm>
            <a:off x="8543283" y="1617270"/>
            <a:ext cx="328050" cy="270000"/>
          </a:xfrm>
          <a:prstGeom prst="rect">
            <a:avLst/>
          </a:prstGeom>
        </p:spPr>
      </p:pic>
    </p:spTree>
    <p:extLst>
      <p:ext uri="{BB962C8B-B14F-4D97-AF65-F5344CB8AC3E}">
        <p14:creationId xmlns:p14="http://schemas.microsoft.com/office/powerpoint/2010/main" val="3253366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3EE8790-5510-54DB-6A6E-2B6A15C8E2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7" name="TextBox 6">
            <a:extLst>
              <a:ext uri="{FF2B5EF4-FFF2-40B4-BE49-F238E27FC236}">
                <a16:creationId xmlns:a16="http://schemas.microsoft.com/office/drawing/2014/main" id="{5720AE5C-1DFF-9029-0D0D-1DBD2ECDE831}"/>
              </a:ext>
            </a:extLst>
          </p:cNvPr>
          <p:cNvSpPr txBox="1"/>
          <p:nvPr/>
        </p:nvSpPr>
        <p:spPr>
          <a:xfrm>
            <a:off x="1464255" y="1321325"/>
            <a:ext cx="3224618" cy="661720"/>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Historians choose to study people or events from the past because they resulted in change.</a:t>
            </a:r>
          </a:p>
          <a:p>
            <a:pPr>
              <a:spcAft>
                <a:spcPts val="600"/>
              </a:spcAft>
            </a:pPr>
            <a:r>
              <a:rPr lang="en-GB" sz="800">
                <a:solidFill>
                  <a:schemeClr val="accent5"/>
                </a:solidFill>
                <a:latin typeface="Roboto" panose="02000000000000000000" pitchFamily="2" charset="0"/>
                <a:ea typeface="Roboto" panose="02000000000000000000" pitchFamily="2" charset="0"/>
              </a:rPr>
              <a:t>We learn about Henry Ford or the Wright brothers because they created big changes in the way we travel. </a:t>
            </a:r>
          </a:p>
        </p:txBody>
      </p:sp>
      <p:sp>
        <p:nvSpPr>
          <p:cNvPr id="8" name="TextBox 7">
            <a:extLst>
              <a:ext uri="{FF2B5EF4-FFF2-40B4-BE49-F238E27FC236}">
                <a16:creationId xmlns:a16="http://schemas.microsoft.com/office/drawing/2014/main" id="{44C6843C-4CB8-ACD6-FBE5-32DE62757D8E}"/>
              </a:ext>
            </a:extLst>
          </p:cNvPr>
          <p:cNvSpPr txBox="1"/>
          <p:nvPr/>
        </p:nvSpPr>
        <p:spPr>
          <a:xfrm>
            <a:off x="4871986" y="1117199"/>
            <a:ext cx="4358240"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choose to study people or events from the past because they resulted in change and/or were important to people at the time and/or are remembered today.</a:t>
            </a:r>
          </a:p>
          <a:p>
            <a:pPr>
              <a:spcAft>
                <a:spcPts val="600"/>
              </a:spcAft>
            </a:pPr>
            <a:r>
              <a:rPr lang="en-GB" sz="800">
                <a:solidFill>
                  <a:schemeClr val="accent5"/>
                </a:solidFill>
                <a:latin typeface="Roboto" panose="02000000000000000000" pitchFamily="2" charset="0"/>
                <a:ea typeface="Roboto" panose="02000000000000000000" pitchFamily="2" charset="0"/>
              </a:rPr>
              <a:t>We ask why we remember the Great Fire of London today: because of the short-term changes in the city, but also the longer-term impacts on building regulations and fire service that are relevant today.</a:t>
            </a:r>
          </a:p>
        </p:txBody>
      </p:sp>
      <p:cxnSp>
        <p:nvCxnSpPr>
          <p:cNvPr id="9" name="Straight Arrow Connector 8">
            <a:extLst>
              <a:ext uri="{FF2B5EF4-FFF2-40B4-BE49-F238E27FC236}">
                <a16:creationId xmlns:a16="http://schemas.microsoft.com/office/drawing/2014/main" id="{8F89466F-EB0F-1BA0-A830-420CE015D848}"/>
              </a:ext>
            </a:extLst>
          </p:cNvPr>
          <p:cNvCxnSpPr>
            <a:cxnSpLocks/>
            <a:stCxn id="7" idx="2"/>
          </p:cNvCxnSpPr>
          <p:nvPr/>
        </p:nvCxnSpPr>
        <p:spPr>
          <a:xfrm>
            <a:off x="3076564" y="1983045"/>
            <a:ext cx="603614" cy="719953"/>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DDD67C2-CF86-97B8-B445-DACFABD6266B}"/>
              </a:ext>
            </a:extLst>
          </p:cNvPr>
          <p:cNvCxnSpPr>
            <a:cxnSpLocks/>
          </p:cNvCxnSpPr>
          <p:nvPr/>
        </p:nvCxnSpPr>
        <p:spPr>
          <a:xfrm flipH="1">
            <a:off x="4811787" y="1856149"/>
            <a:ext cx="501655" cy="8468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FBD280-6E0B-108B-8725-EC83CF9E2CFB}"/>
              </a:ext>
            </a:extLst>
          </p:cNvPr>
          <p:cNvCxnSpPr>
            <a:cxnSpLocks/>
          </p:cNvCxnSpPr>
          <p:nvPr/>
        </p:nvCxnSpPr>
        <p:spPr>
          <a:xfrm flipH="1">
            <a:off x="6531429" y="2550000"/>
            <a:ext cx="896982" cy="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613661-ADD5-8719-3FE9-1E7A3572FB7B}"/>
              </a:ext>
            </a:extLst>
          </p:cNvPr>
          <p:cNvSpPr txBox="1"/>
          <p:nvPr/>
        </p:nvSpPr>
        <p:spPr>
          <a:xfrm>
            <a:off x="2243149" y="5175023"/>
            <a:ext cx="3033805" cy="661720"/>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Historians can set their own criteria for what they consider to be significant and why it should be studied.</a:t>
            </a:r>
          </a:p>
          <a:p>
            <a:pPr>
              <a:spcAft>
                <a:spcPts val="600"/>
              </a:spcAft>
            </a:pPr>
            <a:r>
              <a:rPr lang="en-GB" sz="800">
                <a:solidFill>
                  <a:schemeClr val="accent5"/>
                </a:solidFill>
                <a:latin typeface="Roboto" panose="02000000000000000000" pitchFamily="2" charset="0"/>
                <a:ea typeface="Roboto" panose="02000000000000000000" pitchFamily="2" charset="0"/>
              </a:rPr>
              <a:t>We make our own arguments as to why we – and next year’s Year 4 – should learn about the Early Islamic Civilisation.</a:t>
            </a:r>
          </a:p>
        </p:txBody>
      </p:sp>
      <p:cxnSp>
        <p:nvCxnSpPr>
          <p:cNvPr id="13" name="Straight Arrow Connector 12">
            <a:extLst>
              <a:ext uri="{FF2B5EF4-FFF2-40B4-BE49-F238E27FC236}">
                <a16:creationId xmlns:a16="http://schemas.microsoft.com/office/drawing/2014/main" id="{0ACC746C-31B5-E77E-E7E3-E0E9ADE65C73}"/>
              </a:ext>
            </a:extLst>
          </p:cNvPr>
          <p:cNvCxnSpPr>
            <a:cxnSpLocks/>
          </p:cNvCxnSpPr>
          <p:nvPr/>
        </p:nvCxnSpPr>
        <p:spPr>
          <a:xfrm flipV="1">
            <a:off x="4492978" y="3535905"/>
            <a:ext cx="820464" cy="1639118"/>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DC0AB60-DC95-2A62-7EB6-B8171197AAE7}"/>
              </a:ext>
            </a:extLst>
          </p:cNvPr>
          <p:cNvSpPr txBox="1"/>
          <p:nvPr/>
        </p:nvSpPr>
        <p:spPr>
          <a:xfrm>
            <a:off x="7428411" y="2134304"/>
            <a:ext cx="2050941" cy="103105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The past is everything that has happened to everyone, but we only learn about some parts in history. The rest is known as silence.</a:t>
            </a:r>
          </a:p>
          <a:p>
            <a:pPr>
              <a:spcAft>
                <a:spcPts val="600"/>
              </a:spcAft>
            </a:pPr>
            <a:r>
              <a:rPr lang="en-GB" sz="800">
                <a:solidFill>
                  <a:schemeClr val="accent5"/>
                </a:solidFill>
                <a:latin typeface="Roboto" panose="02000000000000000000" pitchFamily="2" charset="0"/>
                <a:ea typeface="Roboto" panose="02000000000000000000" pitchFamily="2" charset="0"/>
              </a:rPr>
              <a:t>We talk about why some civilisations are studied more than others, and how and why this is changing.</a:t>
            </a:r>
          </a:p>
        </p:txBody>
      </p:sp>
      <p:cxnSp>
        <p:nvCxnSpPr>
          <p:cNvPr id="15" name="Straight Arrow Connector 14">
            <a:extLst>
              <a:ext uri="{FF2B5EF4-FFF2-40B4-BE49-F238E27FC236}">
                <a16:creationId xmlns:a16="http://schemas.microsoft.com/office/drawing/2014/main" id="{926E16B7-72A7-53E8-0457-E7E6C876EFA9}"/>
              </a:ext>
            </a:extLst>
          </p:cNvPr>
          <p:cNvCxnSpPr>
            <a:cxnSpLocks/>
          </p:cNvCxnSpPr>
          <p:nvPr/>
        </p:nvCxnSpPr>
        <p:spPr>
          <a:xfrm flipH="1" flipV="1">
            <a:off x="6531429" y="3849511"/>
            <a:ext cx="567744" cy="126562"/>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1040C1-6BB6-4B07-178E-351BE0FD13A8}"/>
              </a:ext>
            </a:extLst>
          </p:cNvPr>
          <p:cNvSpPr txBox="1"/>
          <p:nvPr/>
        </p:nvSpPr>
        <p:spPr>
          <a:xfrm>
            <a:off x="7051107" y="3675018"/>
            <a:ext cx="2415110" cy="1400383"/>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What historians consider to be significant is different to different people at different places and times. We, as historians, can </a:t>
            </a:r>
            <a:r>
              <a:rPr lang="en-US" sz="800" b="1" err="1">
                <a:solidFill>
                  <a:schemeClr val="accent5"/>
                </a:solidFill>
                <a:latin typeface="Roboto" panose="02000000000000000000" pitchFamily="2" charset="0"/>
                <a:ea typeface="Roboto" panose="02000000000000000000" pitchFamily="2" charset="0"/>
              </a:rPr>
              <a:t>recognise</a:t>
            </a:r>
            <a:r>
              <a:rPr lang="en-US" sz="800" b="1">
                <a:solidFill>
                  <a:schemeClr val="accent5"/>
                </a:solidFill>
                <a:latin typeface="Roboto" panose="02000000000000000000" pitchFamily="2" charset="0"/>
                <a:ea typeface="Roboto" panose="02000000000000000000" pitchFamily="2" charset="0"/>
              </a:rPr>
              <a:t> reasons for why we are studying something in a particular place or time.</a:t>
            </a:r>
          </a:p>
          <a:p>
            <a:pPr>
              <a:spcAft>
                <a:spcPts val="600"/>
              </a:spcAft>
            </a:pPr>
            <a:r>
              <a:rPr lang="en-GB" sz="800">
                <a:solidFill>
                  <a:schemeClr val="accent5"/>
                </a:solidFill>
                <a:latin typeface="Roboto" panose="02000000000000000000" pitchFamily="2" charset="0"/>
                <a:ea typeface="Roboto" panose="02000000000000000000" pitchFamily="2" charset="0"/>
              </a:rPr>
              <a:t>We talk about how today’s context shapes what we learn about in history lessons, and why we are learning about (e.g.) the British civil rights movement in school, when the adults at home probably did not.</a:t>
            </a:r>
          </a:p>
        </p:txBody>
      </p:sp>
      <p:pic>
        <p:nvPicPr>
          <p:cNvPr id="24" name="Picture 23">
            <a:extLst>
              <a:ext uri="{FF2B5EF4-FFF2-40B4-BE49-F238E27FC236}">
                <a16:creationId xmlns:a16="http://schemas.microsoft.com/office/drawing/2014/main" id="{F3830915-0481-8700-9D92-5676BDBE0295}"/>
              </a:ext>
            </a:extLst>
          </p:cNvPr>
          <p:cNvPicPr>
            <a:picLocks noChangeAspect="1"/>
          </p:cNvPicPr>
          <p:nvPr/>
        </p:nvPicPr>
        <p:blipFill>
          <a:blip r:embed="rId3"/>
          <a:stretch>
            <a:fillRect/>
          </a:stretch>
        </p:blipFill>
        <p:spPr>
          <a:xfrm>
            <a:off x="8254279" y="5296743"/>
            <a:ext cx="1134000" cy="1080000"/>
          </a:xfrm>
          <a:prstGeom prst="rect">
            <a:avLst/>
          </a:prstGeom>
          <a:ln>
            <a:solidFill>
              <a:srgbClr val="FFFFFF"/>
            </a:solidFill>
          </a:ln>
        </p:spPr>
      </p:pic>
      <p:grpSp>
        <p:nvGrpSpPr>
          <p:cNvPr id="31" name="Group 30">
            <a:extLst>
              <a:ext uri="{FF2B5EF4-FFF2-40B4-BE49-F238E27FC236}">
                <a16:creationId xmlns:a16="http://schemas.microsoft.com/office/drawing/2014/main" id="{D9635CF7-7A20-0105-4839-04BDE5F9DCA5}"/>
              </a:ext>
            </a:extLst>
          </p:cNvPr>
          <p:cNvGrpSpPr/>
          <p:nvPr/>
        </p:nvGrpSpPr>
        <p:grpSpPr>
          <a:xfrm>
            <a:off x="273657" y="1088347"/>
            <a:ext cx="980829" cy="4894869"/>
            <a:chOff x="273657" y="-474493"/>
            <a:chExt cx="980829" cy="4894869"/>
          </a:xfrm>
        </p:grpSpPr>
        <p:sp>
          <p:nvSpPr>
            <p:cNvPr id="32" name="Rectangle 31">
              <a:extLst>
                <a:ext uri="{FF2B5EF4-FFF2-40B4-BE49-F238E27FC236}">
                  <a16:creationId xmlns:a16="http://schemas.microsoft.com/office/drawing/2014/main" id="{319A6913-E5A9-A486-5D70-B3CBF7553AA5}"/>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33" name="Rectangle 32">
              <a:extLst>
                <a:ext uri="{FF2B5EF4-FFF2-40B4-BE49-F238E27FC236}">
                  <a16:creationId xmlns:a16="http://schemas.microsoft.com/office/drawing/2014/main" id="{7A354D8C-0E88-8AC7-3EB1-DFEFBEAA8A5F}"/>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34" name="Rectangle 33">
              <a:extLst>
                <a:ext uri="{FF2B5EF4-FFF2-40B4-BE49-F238E27FC236}">
                  <a16:creationId xmlns:a16="http://schemas.microsoft.com/office/drawing/2014/main" id="{417FECD5-CEF8-9682-F786-841D24852483}"/>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35" name="Rectangle 34">
              <a:extLst>
                <a:ext uri="{FF2B5EF4-FFF2-40B4-BE49-F238E27FC236}">
                  <a16:creationId xmlns:a16="http://schemas.microsoft.com/office/drawing/2014/main" id="{1BE9E323-9E80-01E2-7D01-16B1ABE0C06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36" name="Rectangle 35">
              <a:extLst>
                <a:ext uri="{FF2B5EF4-FFF2-40B4-BE49-F238E27FC236}">
                  <a16:creationId xmlns:a16="http://schemas.microsoft.com/office/drawing/2014/main" id="{183F8465-C277-ED57-806F-D1A81264E354}"/>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37" name="Rectangle 36">
              <a:extLst>
                <a:ext uri="{FF2B5EF4-FFF2-40B4-BE49-F238E27FC236}">
                  <a16:creationId xmlns:a16="http://schemas.microsoft.com/office/drawing/2014/main" id="{242B99D3-E9DD-2590-BAC6-CC97A7A53F31}"/>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38" name="Rectangle 37">
              <a:extLst>
                <a:ext uri="{FF2B5EF4-FFF2-40B4-BE49-F238E27FC236}">
                  <a16:creationId xmlns:a16="http://schemas.microsoft.com/office/drawing/2014/main" id="{AD41CC42-D763-F989-A2A4-EFB6E93E2524}"/>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9" name="Rectangle 38">
              <a:extLst>
                <a:ext uri="{FF2B5EF4-FFF2-40B4-BE49-F238E27FC236}">
                  <a16:creationId xmlns:a16="http://schemas.microsoft.com/office/drawing/2014/main" id="{C2566EC4-9061-ACAC-3248-8B6B913AE74D}"/>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40" name="Rectangle 39">
              <a:extLst>
                <a:ext uri="{FF2B5EF4-FFF2-40B4-BE49-F238E27FC236}">
                  <a16:creationId xmlns:a16="http://schemas.microsoft.com/office/drawing/2014/main" id="{E0A932F6-43D9-7069-47B9-D18F3BCA1EF5}"/>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41" name="Rectangle 40">
              <a:extLst>
                <a:ext uri="{FF2B5EF4-FFF2-40B4-BE49-F238E27FC236}">
                  <a16:creationId xmlns:a16="http://schemas.microsoft.com/office/drawing/2014/main" id="{80DD65B4-A4D6-E3B9-D81B-C18336BE03A0}"/>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42" name="Rectangle 41">
              <a:extLst>
                <a:ext uri="{FF2B5EF4-FFF2-40B4-BE49-F238E27FC236}">
                  <a16:creationId xmlns:a16="http://schemas.microsoft.com/office/drawing/2014/main" id="{D1A9C8DB-E67A-6DC4-062A-7D61A357A7D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43" name="Rectangle 42">
            <a:extLst>
              <a:ext uri="{FF2B5EF4-FFF2-40B4-BE49-F238E27FC236}">
                <a16:creationId xmlns:a16="http://schemas.microsoft.com/office/drawing/2014/main" id="{986109D6-5BCF-9FAF-E761-921625F600C3}"/>
              </a:ext>
            </a:extLst>
          </p:cNvPr>
          <p:cNvSpPr/>
          <p:nvPr/>
        </p:nvSpPr>
        <p:spPr>
          <a:xfrm>
            <a:off x="226563" y="3716196"/>
            <a:ext cx="1054158" cy="238452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D39D0AF-0C3F-92EF-9FFD-0A64E1FC715A}"/>
              </a:ext>
            </a:extLst>
          </p:cNvPr>
          <p:cNvSpPr/>
          <p:nvPr/>
        </p:nvSpPr>
        <p:spPr>
          <a:xfrm>
            <a:off x="242992" y="997071"/>
            <a:ext cx="1054158" cy="23119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19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a:t>Alignment to the National Curriculum</a:t>
            </a:r>
            <a:endParaRPr lang="en-GB"/>
          </a:p>
        </p:txBody>
      </p:sp>
      <p:graphicFrame>
        <p:nvGraphicFramePr>
          <p:cNvPr id="3" name="Table 2">
            <a:extLst>
              <a:ext uri="{FF2B5EF4-FFF2-40B4-BE49-F238E27FC236}">
                <a16:creationId xmlns:a16="http://schemas.microsoft.com/office/drawing/2014/main" id="{4870E8E0-1BFD-4C5A-828D-B2DF88EFA01F}"/>
              </a:ext>
            </a:extLst>
          </p:cNvPr>
          <p:cNvGraphicFramePr>
            <a:graphicFrameLocks noGrp="1"/>
          </p:cNvGraphicFramePr>
          <p:nvPr>
            <p:extLst>
              <p:ext uri="{D42A27DB-BD31-4B8C-83A1-F6EECF244321}">
                <p14:modId xmlns:p14="http://schemas.microsoft.com/office/powerpoint/2010/main" val="1392092243"/>
              </p:ext>
            </p:extLst>
          </p:nvPr>
        </p:nvGraphicFramePr>
        <p:xfrm>
          <a:off x="256564" y="2066646"/>
          <a:ext cx="9133840" cy="4150043"/>
        </p:xfrm>
        <a:graphic>
          <a:graphicData uri="http://schemas.openxmlformats.org/drawingml/2006/table">
            <a:tbl>
              <a:tblPr firstRow="1" bandRow="1"/>
              <a:tblGrid>
                <a:gridCol w="7124194">
                  <a:extLst>
                    <a:ext uri="{9D8B030D-6E8A-4147-A177-3AD203B41FA5}">
                      <a16:colId xmlns:a16="http://schemas.microsoft.com/office/drawing/2014/main" val="1335714826"/>
                    </a:ext>
                  </a:extLst>
                </a:gridCol>
                <a:gridCol w="2009646">
                  <a:extLst>
                    <a:ext uri="{9D8B030D-6E8A-4147-A177-3AD203B41FA5}">
                      <a16:colId xmlns:a16="http://schemas.microsoft.com/office/drawing/2014/main" val="4037097178"/>
                    </a:ext>
                  </a:extLst>
                </a:gridCol>
              </a:tblGrid>
              <a:tr h="14022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United Curriculum" pitchFamily="2" charset="0"/>
                          <a:ea typeface="Roboto" panose="02000000000000000000" pitchFamily="2" charset="0"/>
                        </a:rPr>
                        <a:t>KS1</a:t>
                      </a: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Changes within living memory. Where appropriate, these should be used to reveal aspects of change in national life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Y1 </a:t>
                      </a:r>
                      <a:r>
                        <a:rPr lang="en-GB" sz="1000" err="1">
                          <a:solidFill>
                            <a:schemeClr val="bg1"/>
                          </a:solidFill>
                          <a:latin typeface="Roboto" panose="02000000000000000000" pitchFamily="2" charset="0"/>
                          <a:ea typeface="Roboto" panose="02000000000000000000" pitchFamily="2" charset="0"/>
                        </a:rPr>
                        <a:t>Aut</a:t>
                      </a:r>
                      <a:r>
                        <a:rPr lang="en-GB" sz="1000">
                          <a:solidFill>
                            <a:schemeClr val="bg1"/>
                          </a:solidFill>
                          <a:latin typeface="Roboto" panose="02000000000000000000" pitchFamily="2" charset="0"/>
                          <a:ea typeface="Roboto" panose="02000000000000000000" pitchFamily="2" charset="0"/>
                        </a:rPr>
                        <a:t>; Y1 </a:t>
                      </a:r>
                      <a:r>
                        <a:rPr lang="en-GB" sz="1000" err="1">
                          <a:solidFill>
                            <a:schemeClr val="bg1"/>
                          </a:solidFill>
                          <a:latin typeface="Roboto" panose="02000000000000000000" pitchFamily="2" charset="0"/>
                          <a:ea typeface="Roboto" panose="02000000000000000000" pitchFamily="2" charset="0"/>
                        </a:rPr>
                        <a:t>Spr</a:t>
                      </a:r>
                      <a:r>
                        <a:rPr lang="en-GB" sz="1000">
                          <a:solidFill>
                            <a:schemeClr val="bg1"/>
                          </a:solidFill>
                          <a:latin typeface="Roboto" panose="02000000000000000000" pitchFamily="2" charset="0"/>
                          <a:ea typeface="Roboto" panose="02000000000000000000" pitchFamily="2" charset="0"/>
                        </a:rPr>
                        <a:t>; Y1 Sum; Y2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Events beyond living memory that are significant nationally or globally [for example the Great Fire of London, the first aeroplane flight or events commemorated through festivals or anniversaries]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The lives of significant individuals in the past who have contributed to national and international achievements.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Y1 </a:t>
                      </a:r>
                      <a:r>
                        <a:rPr lang="en-GB" sz="1000" err="1">
                          <a:solidFill>
                            <a:schemeClr val="bg1"/>
                          </a:solidFill>
                          <a:latin typeface="Roboto" panose="02000000000000000000" pitchFamily="2" charset="0"/>
                          <a:ea typeface="Roboto" panose="02000000000000000000" pitchFamily="2" charset="0"/>
                        </a:rPr>
                        <a:t>Spr</a:t>
                      </a:r>
                      <a:r>
                        <a:rPr lang="en-GB" sz="1000">
                          <a:solidFill>
                            <a:schemeClr val="bg1"/>
                          </a:solidFill>
                          <a:latin typeface="Roboto" panose="02000000000000000000" pitchFamily="2" charset="0"/>
                          <a:ea typeface="Roboto" panose="02000000000000000000" pitchFamily="2" charset="0"/>
                        </a:rPr>
                        <a:t>; Y2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39035515"/>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Lives of significant individuals who can be used to compare aspects of life in other periods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Significant historical events, people and places in their own locality</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Y2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140222">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United Curriculum" pitchFamily="2" charset="0"/>
                          <a:ea typeface="Roboto" panose="02000000000000000000" pitchFamily="2" charset="0"/>
                        </a:rPr>
                        <a:t>KS2</a:t>
                      </a:r>
                    </a:p>
                  </a:txBody>
                  <a:tcPr marL="36000" marR="36000" marT="18000" marB="18000" anchor="ctr">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Changes in Britain from the Stone Age to the Iron Age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Roman Empire</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Roman Empire’s impact on Britain</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Britain’s settlement by Anglo-Saxons and Scots</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Y6 </a:t>
                      </a:r>
                      <a:r>
                        <a:rPr lang="en-GB" sz="1000" err="1">
                          <a:solidFill>
                            <a:schemeClr val="bg1"/>
                          </a:solidFill>
                          <a:latin typeface="Roboto" panose="02000000000000000000" pitchFamily="2" charset="0"/>
                          <a:ea typeface="Roboto" panose="02000000000000000000" pitchFamily="2" charset="0"/>
                        </a:rPr>
                        <a:t>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Viking and Anglo-Saxon struggle for the Kingdom of England to the time of Edward the Confessor</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Y6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local history study</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Y4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study of an aspect or theme in Britain that extends pupils’ chronological understanding beyond 1066</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Sum; Y6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achievements of the earliest civilisations – an overview of where and when the first civilisations appeared</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Y5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2573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The achievements of the earliest civilisations – a depth study of one of the following: Ancient Sumer, the Indus Valley, Ancient Egypt, the Shang Dynasty of Ancient China</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r h="1402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Ancient Greece – a study of Greek life and achievements and their influence on the western world</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Y3 Sum</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56650872"/>
                  </a:ext>
                </a:extLst>
              </a:tr>
              <a:tr h="3745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000">
                          <a:solidFill>
                            <a:schemeClr val="bg1"/>
                          </a:solidFill>
                          <a:latin typeface="Roboto" panose="02000000000000000000" pitchFamily="2" charset="0"/>
                          <a:ea typeface="Roboto" panose="02000000000000000000" pitchFamily="2" charset="0"/>
                        </a:rPr>
                        <a:t>A non-European society that provides contrast with British history – one study chosen from: Early Islamic Civilisation, including a study of Baghdad c. AD 900; Maya civilisation c. AD 900; Benin (West Africa) c. AD 900-1300</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000">
                          <a:solidFill>
                            <a:schemeClr val="bg1"/>
                          </a:solidFill>
                          <a:latin typeface="Roboto" panose="02000000000000000000" pitchFamily="2" charset="0"/>
                          <a:ea typeface="Roboto" panose="02000000000000000000" pitchFamily="2" charset="0"/>
                        </a:rPr>
                        <a:t>Y4 </a:t>
                      </a:r>
                      <a:r>
                        <a:rPr lang="en-GB" sz="1000" err="1">
                          <a:solidFill>
                            <a:schemeClr val="bg1"/>
                          </a:solidFill>
                          <a:latin typeface="Roboto" panose="02000000000000000000" pitchFamily="2" charset="0"/>
                          <a:ea typeface="Roboto" panose="02000000000000000000" pitchFamily="2" charset="0"/>
                        </a:rPr>
                        <a:t>Aut</a:t>
                      </a:r>
                      <a:r>
                        <a:rPr lang="en-GB" sz="1000">
                          <a:solidFill>
                            <a:schemeClr val="bg1"/>
                          </a:solidFill>
                          <a:latin typeface="Roboto" panose="02000000000000000000" pitchFamily="2" charset="0"/>
                          <a:ea typeface="Roboto" panose="02000000000000000000" pitchFamily="2" charset="0"/>
                        </a:rPr>
                        <a:t>; Y4 </a:t>
                      </a:r>
                      <a:r>
                        <a:rPr lang="en-GB" sz="1000" err="1">
                          <a:solidFill>
                            <a:schemeClr val="bg1"/>
                          </a:solidFill>
                          <a:latin typeface="Roboto" panose="02000000000000000000" pitchFamily="2" charset="0"/>
                          <a:ea typeface="Roboto" panose="02000000000000000000" pitchFamily="2" charset="0"/>
                        </a:rPr>
                        <a:t>Spr</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63742356"/>
                  </a:ext>
                </a:extLst>
              </a:tr>
            </a:tbl>
          </a:graphicData>
        </a:graphic>
      </p:graphicFrame>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7894587" cy="9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u="sng">
                <a:solidFill>
                  <a:schemeClr val="bg1"/>
                </a:solidFill>
                <a:latin typeface="Roboto" panose="02000000000000000000" pitchFamily="2" charset="0"/>
                <a:ea typeface="Roboto" panose="02000000000000000000" pitchFamily="2" charset="0"/>
              </a:rPr>
              <a:t>first taught</a:t>
            </a:r>
            <a:r>
              <a:rPr lang="en-US" sz="1200" b="1">
                <a:solidFill>
                  <a:schemeClr val="bg1"/>
                </a:solidFill>
                <a:latin typeface="Roboto" panose="02000000000000000000" pitchFamily="2" charset="0"/>
                <a:ea typeface="Roboto" panose="02000000000000000000" pitchFamily="2" charset="0"/>
              </a:rPr>
              <a:t> across KS1 or KS2. The curriculum has been sequenced so that much of the content is reviewed in subsequent units. </a:t>
            </a:r>
            <a:r>
              <a:rPr lang="en-GB" sz="1200" b="1">
                <a:solidFill>
                  <a:schemeClr val="bg1"/>
                </a:solidFill>
                <a:latin typeface="Roboto" panose="02000000000000000000" pitchFamily="2" charset="0"/>
                <a:ea typeface="Roboto" panose="02000000000000000000" pitchFamily="2" charset="0"/>
              </a:rPr>
              <a:t>Pupils are taught disciplinary knowledge, including change, cause, similarity and difference and significance, throughout each unit. Careful attention has been paid to the mathematics Programmes of Study, as well as the content of the science and geography curriculum to ensure that pupils build on knowledge where appropriate.</a:t>
            </a:r>
          </a:p>
        </p:txBody>
      </p:sp>
    </p:spTree>
    <p:extLst>
      <p:ext uri="{BB962C8B-B14F-4D97-AF65-F5344CB8AC3E}">
        <p14:creationId xmlns:p14="http://schemas.microsoft.com/office/powerpoint/2010/main" val="3882795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B77E530-2AA3-3ED1-87B7-10B2575094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10" name="TextBox 9">
            <a:extLst>
              <a:ext uri="{FF2B5EF4-FFF2-40B4-BE49-F238E27FC236}">
                <a16:creationId xmlns:a16="http://schemas.microsoft.com/office/drawing/2014/main" id="{3F832DD7-BB61-03A6-C43F-8A86050AF2ED}"/>
              </a:ext>
            </a:extLst>
          </p:cNvPr>
          <p:cNvSpPr txBox="1"/>
          <p:nvPr/>
        </p:nvSpPr>
        <p:spPr>
          <a:xfrm>
            <a:off x="1734737" y="4790942"/>
            <a:ext cx="2621974"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Similarities and differences exist between two individuals who lived in the past.</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Sacagawea and Michael Collins, both American explorers who went on expeditions, and describe the similarities and differences of their experiences.</a:t>
            </a:r>
          </a:p>
        </p:txBody>
      </p:sp>
      <p:cxnSp>
        <p:nvCxnSpPr>
          <p:cNvPr id="13" name="Straight Arrow Connector 12">
            <a:extLst>
              <a:ext uri="{FF2B5EF4-FFF2-40B4-BE49-F238E27FC236}">
                <a16:creationId xmlns:a16="http://schemas.microsoft.com/office/drawing/2014/main" id="{67301AA3-D56A-B82C-D32F-91D09A5575E1}"/>
              </a:ext>
            </a:extLst>
          </p:cNvPr>
          <p:cNvCxnSpPr>
            <a:cxnSpLocks/>
          </p:cNvCxnSpPr>
          <p:nvPr/>
        </p:nvCxnSpPr>
        <p:spPr>
          <a:xfrm flipV="1">
            <a:off x="3654439" y="3167369"/>
            <a:ext cx="832498" cy="148991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8E2AEE-93C7-C822-92CD-53CB0CED1860}"/>
              </a:ext>
            </a:extLst>
          </p:cNvPr>
          <p:cNvSpPr txBox="1"/>
          <p:nvPr/>
        </p:nvSpPr>
        <p:spPr>
          <a:xfrm>
            <a:off x="4488055" y="4790942"/>
            <a:ext cx="3042315"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sometimes group people together to make explanations easier, but every individual in the past had similar and different experiences.</a:t>
            </a:r>
          </a:p>
          <a:p>
            <a:pPr>
              <a:spcAft>
                <a:spcPts val="600"/>
              </a:spcAft>
            </a:pPr>
            <a:r>
              <a:rPr lang="en-US" sz="800">
                <a:solidFill>
                  <a:schemeClr val="accent5"/>
                </a:solidFill>
                <a:latin typeface="Roboto" panose="02000000000000000000" pitchFamily="2" charset="0"/>
                <a:ea typeface="Roboto" panose="02000000000000000000" pitchFamily="2" charset="0"/>
              </a:rPr>
              <a:t>We challenge the label of ‘ancient Greek’, and question whether all these people would have had similar experiences. We talk explicitly about the differences in city-states, and the different experiences of men, women and children in Athens’ democracy.</a:t>
            </a:r>
          </a:p>
        </p:txBody>
      </p:sp>
      <p:cxnSp>
        <p:nvCxnSpPr>
          <p:cNvPr id="15" name="Straight Arrow Connector 14">
            <a:extLst>
              <a:ext uri="{FF2B5EF4-FFF2-40B4-BE49-F238E27FC236}">
                <a16:creationId xmlns:a16="http://schemas.microsoft.com/office/drawing/2014/main" id="{A473C57B-8CA4-8E83-19C4-13718108B963}"/>
              </a:ext>
            </a:extLst>
          </p:cNvPr>
          <p:cNvCxnSpPr>
            <a:cxnSpLocks/>
          </p:cNvCxnSpPr>
          <p:nvPr/>
        </p:nvCxnSpPr>
        <p:spPr>
          <a:xfrm flipH="1" flipV="1">
            <a:off x="5316293" y="4415038"/>
            <a:ext cx="232998" cy="37080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284638-B7D9-3FAA-ABAB-45E02ECC9A7D}"/>
              </a:ext>
            </a:extLst>
          </p:cNvPr>
          <p:cNvSpPr txBox="1"/>
          <p:nvPr/>
        </p:nvSpPr>
        <p:spPr>
          <a:xfrm>
            <a:off x="6839062" y="2852022"/>
            <a:ext cx="2616702" cy="1128514"/>
          </a:xfrm>
          <a:prstGeom prst="rect">
            <a:avLst/>
          </a:prstGeom>
          <a:noFill/>
        </p:spPr>
        <p:txBody>
          <a:bodyPr wrap="square" rtlCol="0">
            <a:spAutoFit/>
          </a:bodyPr>
          <a:lstStyle/>
          <a:p>
            <a:pPr>
              <a:spcAft>
                <a:spcPts val="400"/>
              </a:spcAft>
            </a:pP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consider the similarities and differences between people in two historical civilisations.</a:t>
            </a:r>
          </a:p>
          <a:p>
            <a:r>
              <a:rPr lang="en-US" sz="800" b="1">
                <a:solidFill>
                  <a:schemeClr val="accent5"/>
                </a:solidFill>
                <a:latin typeface="Roboto" panose="02000000000000000000" pitchFamily="2" charset="0"/>
                <a:ea typeface="Roboto" panose="02000000000000000000" pitchFamily="2" charset="0"/>
              </a:rPr>
              <a:t>We can compare the experiences of people in two different civilisations.</a:t>
            </a:r>
          </a:p>
          <a:p>
            <a:r>
              <a:rPr lang="en-US" sz="800">
                <a:solidFill>
                  <a:schemeClr val="accent5"/>
                </a:solidFill>
                <a:latin typeface="Roboto" panose="02000000000000000000" pitchFamily="2" charset="0"/>
                <a:ea typeface="Roboto" panose="02000000000000000000" pitchFamily="2" charset="0"/>
              </a:rPr>
              <a:t>We learn about the ancient Maya and compare this civilisation with ancient Greece, e.g. city-states, beliefs and buildings.</a:t>
            </a:r>
          </a:p>
        </p:txBody>
      </p:sp>
      <p:cxnSp>
        <p:nvCxnSpPr>
          <p:cNvPr id="17" name="Straight Arrow Connector 16">
            <a:extLst>
              <a:ext uri="{FF2B5EF4-FFF2-40B4-BE49-F238E27FC236}">
                <a16:creationId xmlns:a16="http://schemas.microsoft.com/office/drawing/2014/main" id="{E3A13129-E65F-F156-6FC5-202E84C24A86}"/>
              </a:ext>
            </a:extLst>
          </p:cNvPr>
          <p:cNvCxnSpPr>
            <a:cxnSpLocks/>
          </p:cNvCxnSpPr>
          <p:nvPr/>
        </p:nvCxnSpPr>
        <p:spPr>
          <a:xfrm flipH="1">
            <a:off x="5697710" y="3167369"/>
            <a:ext cx="1141352" cy="60949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DC291F-AD0C-95E0-59D2-F6D7965AD3CC}"/>
              </a:ext>
            </a:extLst>
          </p:cNvPr>
          <p:cNvSpPr txBox="1"/>
          <p:nvPr/>
        </p:nvSpPr>
        <p:spPr>
          <a:xfrm>
            <a:off x="4936153" y="1020453"/>
            <a:ext cx="3963077"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should </a:t>
            </a:r>
            <a:r>
              <a:rPr lang="en-US" sz="800" b="1" err="1">
                <a:solidFill>
                  <a:schemeClr val="accent5"/>
                </a:solidFill>
                <a:latin typeface="Roboto" panose="02000000000000000000" pitchFamily="2" charset="0"/>
                <a:ea typeface="Roboto" panose="02000000000000000000" pitchFamily="2" charset="0"/>
              </a:rPr>
              <a:t>recognise</a:t>
            </a:r>
            <a:r>
              <a:rPr lang="en-US" sz="800" b="1">
                <a:solidFill>
                  <a:schemeClr val="accent5"/>
                </a:solidFill>
                <a:latin typeface="Roboto" panose="02000000000000000000" pitchFamily="2" charset="0"/>
                <a:ea typeface="Roboto" panose="02000000000000000000" pitchFamily="2" charset="0"/>
              </a:rPr>
              <a:t> the similar and different experiences that individuals from the same community have based on their age, gender, race, wealth, sexuality and other characteristics.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the diversity of the Roman empire, and the range of experiences that people could have within it.</a:t>
            </a:r>
          </a:p>
        </p:txBody>
      </p:sp>
      <p:cxnSp>
        <p:nvCxnSpPr>
          <p:cNvPr id="19" name="Straight Arrow Connector 18">
            <a:extLst>
              <a:ext uri="{FF2B5EF4-FFF2-40B4-BE49-F238E27FC236}">
                <a16:creationId xmlns:a16="http://schemas.microsoft.com/office/drawing/2014/main" id="{A21EDFF1-B174-C0DC-9677-A441B8F4C9F7}"/>
              </a:ext>
            </a:extLst>
          </p:cNvPr>
          <p:cNvCxnSpPr>
            <a:cxnSpLocks/>
          </p:cNvCxnSpPr>
          <p:nvPr/>
        </p:nvCxnSpPr>
        <p:spPr>
          <a:xfrm>
            <a:off x="5316293" y="1805283"/>
            <a:ext cx="275582" cy="43347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52D327-562C-D1AC-C365-7EF802CF83B9}"/>
              </a:ext>
            </a:extLst>
          </p:cNvPr>
          <p:cNvSpPr txBox="1"/>
          <p:nvPr/>
        </p:nvSpPr>
        <p:spPr>
          <a:xfrm>
            <a:off x="2272853" y="1375465"/>
            <a:ext cx="1775533" cy="297517"/>
          </a:xfrm>
          <a:prstGeom prst="rect">
            <a:avLst/>
          </a:prstGeom>
          <a:noFill/>
        </p:spPr>
        <p:txBody>
          <a:bodyPr wrap="square">
            <a:spAutoFit/>
          </a:bodyPr>
          <a:lstStyle/>
          <a:p>
            <a:pPr marR="0" lvl="0" algn="l" defTabSz="914400" rtl="0" eaLnBrk="1" fontAlgn="auto" latinLnBrk="0" hangingPunct="1">
              <a:lnSpc>
                <a:spcPts val="800"/>
              </a:lnSpc>
              <a:spcBef>
                <a:spcPts val="0"/>
              </a:spcBef>
              <a:spcAft>
                <a:spcPts val="200"/>
              </a:spcAft>
              <a:buClrTx/>
              <a:buSzTx/>
              <a:tabLst/>
              <a:defRPr/>
            </a:pPr>
            <a:r>
              <a:rPr lang="en-US" sz="800" b="1">
                <a:solidFill>
                  <a:schemeClr val="accent5"/>
                </a:solidFill>
                <a:latin typeface="Roboto" panose="02000000000000000000" pitchFamily="2" charset="0"/>
                <a:ea typeface="Roboto" panose="02000000000000000000" pitchFamily="2" charset="0"/>
              </a:rPr>
              <a:t>Historians study the way things were different in the past.</a:t>
            </a:r>
          </a:p>
        </p:txBody>
      </p:sp>
      <p:cxnSp>
        <p:nvCxnSpPr>
          <p:cNvPr id="24" name="Straight Arrow Connector 23">
            <a:extLst>
              <a:ext uri="{FF2B5EF4-FFF2-40B4-BE49-F238E27FC236}">
                <a16:creationId xmlns:a16="http://schemas.microsoft.com/office/drawing/2014/main" id="{274CB215-D249-67AC-44DA-F6B9652C0485}"/>
              </a:ext>
            </a:extLst>
          </p:cNvPr>
          <p:cNvCxnSpPr>
            <a:cxnSpLocks/>
            <a:stCxn id="23" idx="2"/>
          </p:cNvCxnSpPr>
          <p:nvPr/>
        </p:nvCxnSpPr>
        <p:spPr>
          <a:xfrm>
            <a:off x="3160620" y="1672982"/>
            <a:ext cx="462146" cy="105839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9F7F5C44-95C0-6A0D-38EC-BFA9D91E448F}"/>
              </a:ext>
            </a:extLst>
          </p:cNvPr>
          <p:cNvPicPr>
            <a:picLocks noChangeAspect="1"/>
          </p:cNvPicPr>
          <p:nvPr/>
        </p:nvPicPr>
        <p:blipFill>
          <a:blip r:embed="rId3"/>
          <a:stretch>
            <a:fillRect/>
          </a:stretch>
        </p:blipFill>
        <p:spPr>
          <a:xfrm>
            <a:off x="8292854" y="5289038"/>
            <a:ext cx="1059623" cy="1080000"/>
          </a:xfrm>
          <a:prstGeom prst="rect">
            <a:avLst/>
          </a:prstGeom>
        </p:spPr>
      </p:pic>
      <p:grpSp>
        <p:nvGrpSpPr>
          <p:cNvPr id="2" name="Group 1">
            <a:extLst>
              <a:ext uri="{FF2B5EF4-FFF2-40B4-BE49-F238E27FC236}">
                <a16:creationId xmlns:a16="http://schemas.microsoft.com/office/drawing/2014/main" id="{C92B0D98-1F5E-C1D4-AE02-1208F2B0A7B8}"/>
              </a:ext>
            </a:extLst>
          </p:cNvPr>
          <p:cNvGrpSpPr/>
          <p:nvPr/>
        </p:nvGrpSpPr>
        <p:grpSpPr>
          <a:xfrm>
            <a:off x="273657" y="1088347"/>
            <a:ext cx="980829" cy="4894869"/>
            <a:chOff x="273657" y="-474493"/>
            <a:chExt cx="980829" cy="4894869"/>
          </a:xfrm>
        </p:grpSpPr>
        <p:sp>
          <p:nvSpPr>
            <p:cNvPr id="8" name="Rectangle 7">
              <a:extLst>
                <a:ext uri="{FF2B5EF4-FFF2-40B4-BE49-F238E27FC236}">
                  <a16:creationId xmlns:a16="http://schemas.microsoft.com/office/drawing/2014/main" id="{E982D773-0A12-8BED-3339-F7B762FDD138}"/>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9" name="Rectangle 8">
              <a:extLst>
                <a:ext uri="{FF2B5EF4-FFF2-40B4-BE49-F238E27FC236}">
                  <a16:creationId xmlns:a16="http://schemas.microsoft.com/office/drawing/2014/main" id="{916E9651-A45F-49FF-8679-37E8162CAD3B}"/>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11" name="Rectangle 10">
              <a:extLst>
                <a:ext uri="{FF2B5EF4-FFF2-40B4-BE49-F238E27FC236}">
                  <a16:creationId xmlns:a16="http://schemas.microsoft.com/office/drawing/2014/main" id="{49AEFD6B-452E-3357-47A6-4C0F2A61C8E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84436106-7B9F-A307-BC5C-52558401D9E7}"/>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0" name="Rectangle 19">
              <a:extLst>
                <a:ext uri="{FF2B5EF4-FFF2-40B4-BE49-F238E27FC236}">
                  <a16:creationId xmlns:a16="http://schemas.microsoft.com/office/drawing/2014/main" id="{7EFE0E6C-2846-6EDA-C40A-D52CD6A37336}"/>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1" name="Rectangle 20">
              <a:extLst>
                <a:ext uri="{FF2B5EF4-FFF2-40B4-BE49-F238E27FC236}">
                  <a16:creationId xmlns:a16="http://schemas.microsoft.com/office/drawing/2014/main" id="{58DE99D7-30FA-4836-B4C6-C497F251DE37}"/>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2" name="Rectangle 21">
              <a:extLst>
                <a:ext uri="{FF2B5EF4-FFF2-40B4-BE49-F238E27FC236}">
                  <a16:creationId xmlns:a16="http://schemas.microsoft.com/office/drawing/2014/main" id="{B3A71334-0C5F-717C-2B05-C6C1CB262DC2}"/>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A4C8ED68-6D42-489C-3D35-B635FC45B6CC}"/>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85519885-0BBD-6AAF-11C4-BFAB96285D64}"/>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F4B95CD8-1708-9E94-558C-12FA5F627812}"/>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28" name="Rectangle 27">
              <a:extLst>
                <a:ext uri="{FF2B5EF4-FFF2-40B4-BE49-F238E27FC236}">
                  <a16:creationId xmlns:a16="http://schemas.microsoft.com/office/drawing/2014/main" id="{EB8A2946-AFD3-FE78-E683-03E1EAD38CE0}"/>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29" name="Rectangle 28">
            <a:extLst>
              <a:ext uri="{FF2B5EF4-FFF2-40B4-BE49-F238E27FC236}">
                <a16:creationId xmlns:a16="http://schemas.microsoft.com/office/drawing/2014/main" id="{86DB322E-02FA-373E-8081-4ADCF1AEC223}"/>
              </a:ext>
            </a:extLst>
          </p:cNvPr>
          <p:cNvSpPr/>
          <p:nvPr/>
        </p:nvSpPr>
        <p:spPr>
          <a:xfrm>
            <a:off x="226563" y="4123414"/>
            <a:ext cx="1054158" cy="197730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9BCD2D7-3AF5-D760-C7E4-B49D9BA45A79}"/>
              </a:ext>
            </a:extLst>
          </p:cNvPr>
          <p:cNvSpPr/>
          <p:nvPr/>
        </p:nvSpPr>
        <p:spPr>
          <a:xfrm>
            <a:off x="242992" y="997071"/>
            <a:ext cx="1054158" cy="27191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1547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C392491-558A-5CF0-7A6C-AF979A4D41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C8DE5BEB-6B6E-3AF1-DDC9-40C05BA9FE6F}"/>
              </a:ext>
            </a:extLst>
          </p:cNvPr>
          <p:cNvSpPr txBox="1"/>
          <p:nvPr/>
        </p:nvSpPr>
        <p:spPr>
          <a:xfrm>
            <a:off x="1326538" y="3532576"/>
            <a:ext cx="1468913"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Over time, some things about me stay the same and some things change.</a:t>
            </a:r>
          </a:p>
          <a:p>
            <a:pPr>
              <a:spcAft>
                <a:spcPts val="600"/>
              </a:spcAft>
            </a:pPr>
            <a:r>
              <a:rPr lang="en-US" sz="800">
                <a:solidFill>
                  <a:schemeClr val="accent5"/>
                </a:solidFill>
                <a:latin typeface="Roboto" panose="02000000000000000000" pitchFamily="2" charset="0"/>
                <a:ea typeface="Roboto" panose="02000000000000000000" pitchFamily="2" charset="0"/>
              </a:rPr>
              <a:t>We describe how we have changed since we were a baby.</a:t>
            </a:r>
          </a:p>
        </p:txBody>
      </p:sp>
      <p:cxnSp>
        <p:nvCxnSpPr>
          <p:cNvPr id="9" name="Straight Arrow Connector 8">
            <a:extLst>
              <a:ext uri="{FF2B5EF4-FFF2-40B4-BE49-F238E27FC236}">
                <a16:creationId xmlns:a16="http://schemas.microsoft.com/office/drawing/2014/main" id="{EBB06C01-7046-922E-EFB1-468C99A22E34}"/>
              </a:ext>
            </a:extLst>
          </p:cNvPr>
          <p:cNvCxnSpPr>
            <a:cxnSpLocks/>
          </p:cNvCxnSpPr>
          <p:nvPr/>
        </p:nvCxnSpPr>
        <p:spPr>
          <a:xfrm flipV="1">
            <a:off x="2343535" y="3180650"/>
            <a:ext cx="451916" cy="40185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D7E64E-3679-FD40-4296-B14EFFA7A205}"/>
              </a:ext>
            </a:extLst>
          </p:cNvPr>
          <p:cNvSpPr txBox="1"/>
          <p:nvPr/>
        </p:nvSpPr>
        <p:spPr>
          <a:xfrm>
            <a:off x="3503754" y="5107107"/>
            <a:ext cx="2126892"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Over time, some things about the place where I live have changed, and some things have stayed the same.</a:t>
            </a:r>
          </a:p>
          <a:p>
            <a:pPr>
              <a:spcAft>
                <a:spcPts val="600"/>
              </a:spcAft>
            </a:pPr>
            <a:r>
              <a:rPr lang="en-US" sz="800">
                <a:solidFill>
                  <a:schemeClr val="accent5"/>
                </a:solidFill>
                <a:latin typeface="Roboto" panose="02000000000000000000" pitchFamily="2" charset="0"/>
                <a:ea typeface="Roboto" panose="02000000000000000000" pitchFamily="2" charset="0"/>
              </a:rPr>
              <a:t>We use photographs to describe how we the place we live has changed over time. </a:t>
            </a:r>
          </a:p>
        </p:txBody>
      </p:sp>
      <p:sp>
        <p:nvSpPr>
          <p:cNvPr id="12" name="TextBox 11">
            <a:extLst>
              <a:ext uri="{FF2B5EF4-FFF2-40B4-BE49-F238E27FC236}">
                <a16:creationId xmlns:a16="http://schemas.microsoft.com/office/drawing/2014/main" id="{43F977D0-9015-3E2C-43E8-77593A2F29EA}"/>
              </a:ext>
            </a:extLst>
          </p:cNvPr>
          <p:cNvSpPr txBox="1"/>
          <p:nvPr/>
        </p:nvSpPr>
        <p:spPr>
          <a:xfrm>
            <a:off x="1435418" y="1071984"/>
            <a:ext cx="1790793"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can describe changes that have happened over time.</a:t>
            </a:r>
          </a:p>
          <a:p>
            <a:pPr>
              <a:spcAft>
                <a:spcPts val="600"/>
              </a:spcAft>
            </a:pPr>
            <a:r>
              <a:rPr lang="en-US" sz="800">
                <a:solidFill>
                  <a:schemeClr val="accent5"/>
                </a:solidFill>
                <a:latin typeface="Roboto" panose="02000000000000000000" pitchFamily="2" charset="0"/>
                <a:ea typeface="Roboto" panose="02000000000000000000" pitchFamily="2" charset="0"/>
              </a:rPr>
              <a:t>We use photographs and artefacts to describe changes in living memory, focusing on schools, communication and/or toys.</a:t>
            </a:r>
          </a:p>
        </p:txBody>
      </p:sp>
      <p:cxnSp>
        <p:nvCxnSpPr>
          <p:cNvPr id="13" name="Straight Arrow Connector 12">
            <a:extLst>
              <a:ext uri="{FF2B5EF4-FFF2-40B4-BE49-F238E27FC236}">
                <a16:creationId xmlns:a16="http://schemas.microsoft.com/office/drawing/2014/main" id="{650CACCC-486C-B7BB-0710-BF6281710418}"/>
              </a:ext>
            </a:extLst>
          </p:cNvPr>
          <p:cNvCxnSpPr>
            <a:cxnSpLocks/>
          </p:cNvCxnSpPr>
          <p:nvPr/>
        </p:nvCxnSpPr>
        <p:spPr>
          <a:xfrm>
            <a:off x="2889337" y="1856149"/>
            <a:ext cx="723107" cy="121442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8F979F-7191-7C53-8F8B-6CD8172A0BEE}"/>
              </a:ext>
            </a:extLst>
          </p:cNvPr>
          <p:cNvSpPr txBox="1"/>
          <p:nvPr/>
        </p:nvSpPr>
        <p:spPr>
          <a:xfrm>
            <a:off x="3274958" y="1049247"/>
            <a:ext cx="2363705"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changes happen more quickly than others. The world is changing more quickly in more recent history.</a:t>
            </a:r>
          </a:p>
          <a:p>
            <a:pPr>
              <a:spcAft>
                <a:spcPts val="600"/>
              </a:spcAft>
            </a:pPr>
            <a:r>
              <a:rPr lang="en-US" sz="800">
                <a:solidFill>
                  <a:schemeClr val="accent5"/>
                </a:solidFill>
                <a:latin typeface="Roboto" panose="02000000000000000000" pitchFamily="2" charset="0"/>
                <a:ea typeface="Roboto" panose="02000000000000000000" pitchFamily="2" charset="0"/>
              </a:rPr>
              <a:t>We </a:t>
            </a:r>
            <a:r>
              <a:rPr lang="en-US" sz="800" err="1">
                <a:solidFill>
                  <a:schemeClr val="accent5"/>
                </a:solidFill>
                <a:latin typeface="Roboto" panose="02000000000000000000" pitchFamily="2" charset="0"/>
                <a:ea typeface="Roboto" panose="02000000000000000000" pitchFamily="2" charset="0"/>
              </a:rPr>
              <a:t>visualise</a:t>
            </a:r>
            <a:r>
              <a:rPr lang="en-US" sz="800">
                <a:solidFill>
                  <a:schemeClr val="accent5"/>
                </a:solidFill>
                <a:latin typeface="Roboto" panose="02000000000000000000" pitchFamily="2" charset="0"/>
                <a:ea typeface="Roboto" panose="02000000000000000000" pitchFamily="2" charset="0"/>
              </a:rPr>
              <a:t> history on a timeline or roadmap, and notice how there are more differences between the changes in more recent times.</a:t>
            </a:r>
          </a:p>
        </p:txBody>
      </p:sp>
      <p:cxnSp>
        <p:nvCxnSpPr>
          <p:cNvPr id="15" name="Straight Arrow Connector 14">
            <a:extLst>
              <a:ext uri="{FF2B5EF4-FFF2-40B4-BE49-F238E27FC236}">
                <a16:creationId xmlns:a16="http://schemas.microsoft.com/office/drawing/2014/main" id="{CCA45B68-506B-60BC-4DB9-C51323D16246}"/>
              </a:ext>
            </a:extLst>
          </p:cNvPr>
          <p:cNvCxnSpPr>
            <a:cxnSpLocks/>
          </p:cNvCxnSpPr>
          <p:nvPr/>
        </p:nvCxnSpPr>
        <p:spPr>
          <a:xfrm>
            <a:off x="3503754" y="1914272"/>
            <a:ext cx="197874" cy="78145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92BA59-C446-FDBA-50B4-A3A3DBE54ECA}"/>
              </a:ext>
            </a:extLst>
          </p:cNvPr>
          <p:cNvSpPr txBox="1"/>
          <p:nvPr/>
        </p:nvSpPr>
        <p:spPr>
          <a:xfrm>
            <a:off x="6904728" y="1540603"/>
            <a:ext cx="2517410" cy="192360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Changes do not always follow one trajectory, and changes do not always mean progress.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how Rome grows and then shrinks; how the average Roman citizen gained more power in the republic and then less in the empire; and how Romans persecuted Christians more, and then less as the empire became more tolerant.</a:t>
            </a:r>
          </a:p>
          <a:p>
            <a:pPr>
              <a:spcAft>
                <a:spcPts val="600"/>
              </a:spcAft>
            </a:pPr>
            <a:r>
              <a:rPr lang="en-US" sz="800" b="1">
                <a:solidFill>
                  <a:schemeClr val="accent5"/>
                </a:solidFill>
                <a:latin typeface="Roboto" panose="02000000000000000000" pitchFamily="2" charset="0"/>
                <a:ea typeface="Roboto" panose="02000000000000000000" pitchFamily="2" charset="0"/>
              </a:rPr>
              <a:t>Changes can take place gradually (evolution) or very rapidly and completely (revolution).</a:t>
            </a:r>
          </a:p>
          <a:p>
            <a:pPr>
              <a:spcAft>
                <a:spcPts val="600"/>
              </a:spcAft>
            </a:pPr>
            <a:r>
              <a:rPr lang="en-US" sz="800">
                <a:solidFill>
                  <a:schemeClr val="accent5"/>
                </a:solidFill>
                <a:latin typeface="Roboto" panose="02000000000000000000" pitchFamily="2" charset="0"/>
                <a:ea typeface="Roboto" panose="02000000000000000000" pitchFamily="2" charset="0"/>
              </a:rPr>
              <a:t>We </a:t>
            </a:r>
            <a:r>
              <a:rPr lang="en-US" sz="800" err="1">
                <a:solidFill>
                  <a:schemeClr val="accent5"/>
                </a:solidFill>
                <a:latin typeface="Roboto" panose="02000000000000000000" pitchFamily="2" charset="0"/>
                <a:ea typeface="Roboto" panose="02000000000000000000" pitchFamily="2" charset="0"/>
              </a:rPr>
              <a:t>visualise</a:t>
            </a:r>
            <a:r>
              <a:rPr lang="en-US" sz="800">
                <a:solidFill>
                  <a:schemeClr val="accent5"/>
                </a:solidFill>
                <a:latin typeface="Roboto" panose="02000000000000000000" pitchFamily="2" charset="0"/>
                <a:ea typeface="Roboto" panose="02000000000000000000" pitchFamily="2" charset="0"/>
              </a:rPr>
              <a:t> some of the changes taking place in Rome on a graph, e.g. the size of the empire on the y-axis and the time along the x-axis. This helps us to see how the rate of changes could vary.</a:t>
            </a:r>
          </a:p>
        </p:txBody>
      </p:sp>
      <p:cxnSp>
        <p:nvCxnSpPr>
          <p:cNvPr id="17" name="Straight Arrow Connector 16">
            <a:extLst>
              <a:ext uri="{FF2B5EF4-FFF2-40B4-BE49-F238E27FC236}">
                <a16:creationId xmlns:a16="http://schemas.microsoft.com/office/drawing/2014/main" id="{56F1A3F9-F203-B2F3-88ED-508AF0E9B9E2}"/>
              </a:ext>
            </a:extLst>
          </p:cNvPr>
          <p:cNvCxnSpPr>
            <a:cxnSpLocks/>
          </p:cNvCxnSpPr>
          <p:nvPr/>
        </p:nvCxnSpPr>
        <p:spPr>
          <a:xfrm flipH="1">
            <a:off x="4812154" y="1477869"/>
            <a:ext cx="1313052" cy="12178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14B653-B00A-96C0-6DE9-C3ABBAC2BBA2}"/>
              </a:ext>
            </a:extLst>
          </p:cNvPr>
          <p:cNvSpPr txBox="1"/>
          <p:nvPr/>
        </p:nvSpPr>
        <p:spPr>
          <a:xfrm>
            <a:off x="1333396" y="4843745"/>
            <a:ext cx="1538787" cy="461665"/>
          </a:xfrm>
          <a:prstGeom prst="rect">
            <a:avLst/>
          </a:prstGeom>
          <a:noFill/>
        </p:spPr>
        <p:txBody>
          <a:bodyPr wrap="square">
            <a:spAutoFit/>
          </a:bodyPr>
          <a:lstStyle/>
          <a:p>
            <a:pPr>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describe changes that have happened over time</a:t>
            </a: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a:t>
            </a:r>
            <a:endParaRPr lang="en-GB" sz="800" b="1">
              <a:solidFill>
                <a:schemeClr val="accent5"/>
              </a:solidFill>
            </a:endParaRPr>
          </a:p>
        </p:txBody>
      </p:sp>
      <p:cxnSp>
        <p:nvCxnSpPr>
          <p:cNvPr id="24" name="Straight Arrow Connector 23">
            <a:extLst>
              <a:ext uri="{FF2B5EF4-FFF2-40B4-BE49-F238E27FC236}">
                <a16:creationId xmlns:a16="http://schemas.microsoft.com/office/drawing/2014/main" id="{A14FC2A0-B5FF-AD83-FA57-0DF0673699FD}"/>
              </a:ext>
            </a:extLst>
          </p:cNvPr>
          <p:cNvCxnSpPr>
            <a:cxnSpLocks/>
          </p:cNvCxnSpPr>
          <p:nvPr/>
        </p:nvCxnSpPr>
        <p:spPr>
          <a:xfrm flipV="1">
            <a:off x="2601955" y="4462054"/>
            <a:ext cx="491201" cy="44451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2568E3-004E-0FCC-C2ED-F6C9B673A15A}"/>
              </a:ext>
            </a:extLst>
          </p:cNvPr>
          <p:cNvSpPr txBox="1"/>
          <p:nvPr/>
        </p:nvSpPr>
        <p:spPr>
          <a:xfrm>
            <a:off x="6136523" y="1078938"/>
            <a:ext cx="1536407" cy="461665"/>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describe how changes affect people’s lives.</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EA159AA4-2E98-ACDF-FDF7-AB7B45863D14}"/>
              </a:ext>
            </a:extLst>
          </p:cNvPr>
          <p:cNvCxnSpPr>
            <a:cxnSpLocks/>
          </p:cNvCxnSpPr>
          <p:nvPr/>
        </p:nvCxnSpPr>
        <p:spPr>
          <a:xfrm flipV="1">
            <a:off x="4115916" y="2446455"/>
            <a:ext cx="315407" cy="2660652"/>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FDBFBB-7643-9FE0-FED6-AB68D65795F4}"/>
              </a:ext>
            </a:extLst>
          </p:cNvPr>
          <p:cNvSpPr txBox="1"/>
          <p:nvPr/>
        </p:nvSpPr>
        <p:spPr>
          <a:xfrm>
            <a:off x="5765015" y="5107107"/>
            <a:ext cx="1990452" cy="338554"/>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The impact of larger-scale changes can be seen in [my local area].</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2C0DD54A-685B-4AD5-3796-0092824C0F25}"/>
              </a:ext>
            </a:extLst>
          </p:cNvPr>
          <p:cNvCxnSpPr>
            <a:cxnSpLocks/>
          </p:cNvCxnSpPr>
          <p:nvPr/>
        </p:nvCxnSpPr>
        <p:spPr>
          <a:xfrm flipH="1" flipV="1">
            <a:off x="5764133" y="3268773"/>
            <a:ext cx="372390" cy="183833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C92BC02-B0DD-3C88-D967-3477194A9254}"/>
              </a:ext>
            </a:extLst>
          </p:cNvPr>
          <p:cNvSpPr txBox="1"/>
          <p:nvPr/>
        </p:nvSpPr>
        <p:spPr>
          <a:xfrm>
            <a:off x="6904727" y="3800334"/>
            <a:ext cx="2517409" cy="661720"/>
          </a:xfrm>
          <a:prstGeom prst="rect">
            <a:avLst/>
          </a:prstGeom>
          <a:noFill/>
        </p:spPr>
        <p:txBody>
          <a:bodyPr wrap="square">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can identify and analyse examples of resistance to change.</a:t>
            </a:r>
          </a:p>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Historians' understanding of how and why changes took place develops over time.</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13C9E64E-1EB9-8A43-13C0-54FFF7DCDBF5}"/>
              </a:ext>
            </a:extLst>
          </p:cNvPr>
          <p:cNvCxnSpPr>
            <a:cxnSpLocks/>
          </p:cNvCxnSpPr>
          <p:nvPr/>
        </p:nvCxnSpPr>
        <p:spPr>
          <a:xfrm flipH="1" flipV="1">
            <a:off x="6594648" y="3897643"/>
            <a:ext cx="310079" cy="45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14DE26A8-040F-D94D-382B-FE36E531E1E9}"/>
              </a:ext>
            </a:extLst>
          </p:cNvPr>
          <p:cNvPicPr>
            <a:picLocks noChangeAspect="1"/>
          </p:cNvPicPr>
          <p:nvPr/>
        </p:nvPicPr>
        <p:blipFill>
          <a:blip r:embed="rId3"/>
          <a:stretch>
            <a:fillRect/>
          </a:stretch>
        </p:blipFill>
        <p:spPr>
          <a:xfrm>
            <a:off x="8120425" y="5294915"/>
            <a:ext cx="1323871" cy="1080000"/>
          </a:xfrm>
          <a:prstGeom prst="rect">
            <a:avLst/>
          </a:prstGeom>
        </p:spPr>
      </p:pic>
      <p:cxnSp>
        <p:nvCxnSpPr>
          <p:cNvPr id="41" name="Straight Arrow Connector 40">
            <a:extLst>
              <a:ext uri="{FF2B5EF4-FFF2-40B4-BE49-F238E27FC236}">
                <a16:creationId xmlns:a16="http://schemas.microsoft.com/office/drawing/2014/main" id="{B067DB5F-7BEA-F9F6-45D4-240FF99866DD}"/>
              </a:ext>
            </a:extLst>
          </p:cNvPr>
          <p:cNvCxnSpPr>
            <a:cxnSpLocks/>
          </p:cNvCxnSpPr>
          <p:nvPr/>
        </p:nvCxnSpPr>
        <p:spPr>
          <a:xfrm flipH="1">
            <a:off x="5764133" y="1782697"/>
            <a:ext cx="1159421" cy="66375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8D5CBF7-500D-6E26-E49D-B6DF2B5BFBA7}"/>
              </a:ext>
            </a:extLst>
          </p:cNvPr>
          <p:cNvGrpSpPr/>
          <p:nvPr/>
        </p:nvGrpSpPr>
        <p:grpSpPr>
          <a:xfrm>
            <a:off x="273657" y="1088347"/>
            <a:ext cx="980829" cy="4894869"/>
            <a:chOff x="273657" y="-474493"/>
            <a:chExt cx="980829" cy="4894869"/>
          </a:xfrm>
        </p:grpSpPr>
        <p:sp>
          <p:nvSpPr>
            <p:cNvPr id="11" name="Rectangle 10">
              <a:extLst>
                <a:ext uri="{FF2B5EF4-FFF2-40B4-BE49-F238E27FC236}">
                  <a16:creationId xmlns:a16="http://schemas.microsoft.com/office/drawing/2014/main" id="{54D1EF88-64E4-828D-7FCE-A06F1B94638D}"/>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18" name="Rectangle 17">
              <a:extLst>
                <a:ext uri="{FF2B5EF4-FFF2-40B4-BE49-F238E27FC236}">
                  <a16:creationId xmlns:a16="http://schemas.microsoft.com/office/drawing/2014/main" id="{EBE950E7-658F-1133-111D-D5CF83617EE7}"/>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19" name="Rectangle 18">
              <a:extLst>
                <a:ext uri="{FF2B5EF4-FFF2-40B4-BE49-F238E27FC236}">
                  <a16:creationId xmlns:a16="http://schemas.microsoft.com/office/drawing/2014/main" id="{7C4664E4-08F9-E2A6-7412-FCB99888D96B}"/>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20" name="Rectangle 19">
              <a:extLst>
                <a:ext uri="{FF2B5EF4-FFF2-40B4-BE49-F238E27FC236}">
                  <a16:creationId xmlns:a16="http://schemas.microsoft.com/office/drawing/2014/main" id="{2093D603-C93B-ABDD-73D0-4DB406F74BB6}"/>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1" name="Rectangle 20">
              <a:extLst>
                <a:ext uri="{FF2B5EF4-FFF2-40B4-BE49-F238E27FC236}">
                  <a16:creationId xmlns:a16="http://schemas.microsoft.com/office/drawing/2014/main" id="{0F0DD42F-433E-7ECE-ECA8-1FB2EA2D8A3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2" name="Rectangle 21">
              <a:extLst>
                <a:ext uri="{FF2B5EF4-FFF2-40B4-BE49-F238E27FC236}">
                  <a16:creationId xmlns:a16="http://schemas.microsoft.com/office/drawing/2014/main" id="{4CB28F9A-3EED-4DCC-2E91-B98568E9A3A9}"/>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60285212-6D56-C751-E70D-3E9D962D3DEF}"/>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1C087969-29C1-65E8-AEDD-CB41A654C6AB}"/>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C9F75CA6-5A69-2D68-DAA7-E723F51F112B}"/>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30" name="Rectangle 29">
              <a:extLst>
                <a:ext uri="{FF2B5EF4-FFF2-40B4-BE49-F238E27FC236}">
                  <a16:creationId xmlns:a16="http://schemas.microsoft.com/office/drawing/2014/main" id="{C3D02A9A-636C-A736-3245-DE89879FC710}"/>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31" name="Rectangle 30">
              <a:extLst>
                <a:ext uri="{FF2B5EF4-FFF2-40B4-BE49-F238E27FC236}">
                  <a16:creationId xmlns:a16="http://schemas.microsoft.com/office/drawing/2014/main" id="{1EDE3458-AA35-2C4A-4C71-FF845EE6085F}"/>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33" name="Rectangle 32">
            <a:extLst>
              <a:ext uri="{FF2B5EF4-FFF2-40B4-BE49-F238E27FC236}">
                <a16:creationId xmlns:a16="http://schemas.microsoft.com/office/drawing/2014/main" id="{27B75AF3-B02B-04D8-58D7-18EE4E66C9AC}"/>
              </a:ext>
            </a:extLst>
          </p:cNvPr>
          <p:cNvSpPr/>
          <p:nvPr/>
        </p:nvSpPr>
        <p:spPr>
          <a:xfrm>
            <a:off x="226563" y="4571902"/>
            <a:ext cx="1054158" cy="15288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66B8532-425F-8B69-6356-3D0EC005C1E6}"/>
              </a:ext>
            </a:extLst>
          </p:cNvPr>
          <p:cNvSpPr/>
          <p:nvPr/>
        </p:nvSpPr>
        <p:spPr>
          <a:xfrm>
            <a:off x="242992" y="997071"/>
            <a:ext cx="1054158" cy="312634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224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ECC9873-D8CB-1480-7D1F-7FA9755148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5BA43EA7-2D92-2BD2-537B-7458849BC2FC}"/>
              </a:ext>
            </a:extLst>
          </p:cNvPr>
          <p:cNvSpPr txBox="1"/>
          <p:nvPr/>
        </p:nvSpPr>
        <p:spPr>
          <a:xfrm>
            <a:off x="1357850" y="2226814"/>
            <a:ext cx="1347313" cy="1446550"/>
          </a:xfrm>
          <a:prstGeom prst="rect">
            <a:avLst/>
          </a:prstGeom>
          <a:noFill/>
        </p:spPr>
        <p:txBody>
          <a:bodyPr wrap="square" rtlCol="0">
            <a:spAutoFit/>
          </a:bodyPr>
          <a:lstStyle/>
          <a:p>
            <a:pPr>
              <a:spcAft>
                <a:spcPts val="600"/>
              </a:spcAft>
            </a:pPr>
            <a:r>
              <a:rPr lang="en-US" sz="800">
                <a:solidFill>
                  <a:schemeClr val="accent5"/>
                </a:solidFill>
                <a:latin typeface="Roboto" panose="02000000000000000000" pitchFamily="2" charset="0"/>
                <a:ea typeface="Roboto" panose="02000000000000000000" pitchFamily="2" charset="0"/>
              </a:rPr>
              <a:t>In Understanding the World in particular, we explore the effects of pushing and pulling, and using forces to make things happen. In Personal, Social and Emotional Development, we start to explore the effects of our actions on other people.</a:t>
            </a:r>
          </a:p>
        </p:txBody>
      </p:sp>
      <p:cxnSp>
        <p:nvCxnSpPr>
          <p:cNvPr id="9" name="Straight Arrow Connector 8">
            <a:extLst>
              <a:ext uri="{FF2B5EF4-FFF2-40B4-BE49-F238E27FC236}">
                <a16:creationId xmlns:a16="http://schemas.microsoft.com/office/drawing/2014/main" id="{39E697FA-01AD-A19F-F3F4-60C49AD49A52}"/>
              </a:ext>
            </a:extLst>
          </p:cNvPr>
          <p:cNvCxnSpPr>
            <a:cxnSpLocks/>
          </p:cNvCxnSpPr>
          <p:nvPr/>
        </p:nvCxnSpPr>
        <p:spPr>
          <a:xfrm>
            <a:off x="2377255" y="3547074"/>
            <a:ext cx="426608" cy="3960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A374E6-6848-8BE6-B218-AF4BED48B99D}"/>
              </a:ext>
            </a:extLst>
          </p:cNvPr>
          <p:cNvSpPr txBox="1"/>
          <p:nvPr/>
        </p:nvSpPr>
        <p:spPr>
          <a:xfrm>
            <a:off x="2059093" y="1071591"/>
            <a:ext cx="3728313"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Things in the past happened because something caused them to happen.</a:t>
            </a:r>
          </a:p>
          <a:p>
            <a:pPr>
              <a:spcAft>
                <a:spcPts val="600"/>
              </a:spcAft>
            </a:pPr>
            <a:r>
              <a:rPr lang="en-US" sz="800">
                <a:solidFill>
                  <a:schemeClr val="accent5"/>
                </a:solidFill>
                <a:latin typeface="Roboto" panose="02000000000000000000" pitchFamily="2" charset="0"/>
                <a:ea typeface="Roboto" panose="02000000000000000000" pitchFamily="2" charset="0"/>
              </a:rPr>
              <a:t>In the context of homes, we explore why homes may have been built in the way there were. For example, why were Victorian houses built back-to-back? (To save space, which was limited in some places).</a:t>
            </a:r>
          </a:p>
        </p:txBody>
      </p:sp>
      <p:cxnSp>
        <p:nvCxnSpPr>
          <p:cNvPr id="11" name="Straight Arrow Connector 10">
            <a:extLst>
              <a:ext uri="{FF2B5EF4-FFF2-40B4-BE49-F238E27FC236}">
                <a16:creationId xmlns:a16="http://schemas.microsoft.com/office/drawing/2014/main" id="{B9328DF4-35E4-9DFB-990B-3C7C9000A06B}"/>
              </a:ext>
            </a:extLst>
          </p:cNvPr>
          <p:cNvCxnSpPr>
            <a:cxnSpLocks/>
          </p:cNvCxnSpPr>
          <p:nvPr/>
        </p:nvCxnSpPr>
        <p:spPr>
          <a:xfrm>
            <a:off x="3422184" y="1738949"/>
            <a:ext cx="337900" cy="5710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F72026-8AAC-DE1C-B0EA-9B167C8629A3}"/>
              </a:ext>
            </a:extLst>
          </p:cNvPr>
          <p:cNvSpPr txBox="1"/>
          <p:nvPr/>
        </p:nvSpPr>
        <p:spPr>
          <a:xfrm>
            <a:off x="1320732" y="4684894"/>
            <a:ext cx="3632268" cy="167738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things can have lots of causes.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facts of the Great Fire of London and identify, from this list, the many reasons as to why the fire burned for so long. (i.e. ‘the houses were built close together’ is one part of the answer to the question, but ‘the fire started in Pudding Lane’ is not). We also discuss and start to rank the identified reasons as to which one had the most impact.</a:t>
            </a:r>
          </a:p>
          <a:p>
            <a:pPr>
              <a:spcAft>
                <a:spcPts val="600"/>
              </a:spcAft>
            </a:pPr>
            <a:r>
              <a:rPr lang="en-US" sz="800" b="1">
                <a:solidFill>
                  <a:schemeClr val="accent5"/>
                </a:solidFill>
                <a:latin typeface="Roboto" panose="02000000000000000000" pitchFamily="2" charset="0"/>
                <a:ea typeface="Roboto" panose="02000000000000000000" pitchFamily="2" charset="0"/>
              </a:rPr>
              <a:t>Causes can be long-term conditions or short-term triggers.</a:t>
            </a:r>
          </a:p>
          <a:p>
            <a:pPr>
              <a:spcAft>
                <a:spcPts val="600"/>
              </a:spcAft>
            </a:pPr>
            <a:r>
              <a:rPr lang="en-US" sz="800">
                <a:solidFill>
                  <a:schemeClr val="accent5"/>
                </a:solidFill>
                <a:latin typeface="Roboto" panose="02000000000000000000" pitchFamily="2" charset="0"/>
                <a:ea typeface="Roboto" panose="02000000000000000000" pitchFamily="2" charset="0"/>
              </a:rPr>
              <a:t>We consider the reasons why the Great Fire of London burned for so long, and decide if they are long-term conditions (e.g. houses being built close together) or short-term triggers (e.g. the strong wind that blew on the day, which spread the fire quickly).</a:t>
            </a:r>
          </a:p>
        </p:txBody>
      </p:sp>
      <p:cxnSp>
        <p:nvCxnSpPr>
          <p:cNvPr id="13" name="Straight Arrow Connector 12">
            <a:extLst>
              <a:ext uri="{FF2B5EF4-FFF2-40B4-BE49-F238E27FC236}">
                <a16:creationId xmlns:a16="http://schemas.microsoft.com/office/drawing/2014/main" id="{8F682C58-81F6-44E8-6978-E03D9D8F8214}"/>
              </a:ext>
            </a:extLst>
          </p:cNvPr>
          <p:cNvCxnSpPr>
            <a:cxnSpLocks/>
          </p:cNvCxnSpPr>
          <p:nvPr/>
        </p:nvCxnSpPr>
        <p:spPr>
          <a:xfrm flipV="1">
            <a:off x="3885759" y="2873282"/>
            <a:ext cx="694426" cy="187891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D03226-33C5-1C59-A968-72F9937D666E}"/>
              </a:ext>
            </a:extLst>
          </p:cNvPr>
          <p:cNvSpPr txBox="1"/>
          <p:nvPr/>
        </p:nvSpPr>
        <p:spPr>
          <a:xfrm>
            <a:off x="4133744" y="5474767"/>
            <a:ext cx="2944367" cy="215444"/>
          </a:xfrm>
          <a:prstGeom prst="rect">
            <a:avLst/>
          </a:prstGeom>
          <a:noFill/>
        </p:spPr>
        <p:txBody>
          <a:bodyPr wrap="square" rtlCol="0">
            <a:spAutoFit/>
          </a:bodyPr>
          <a:lstStyle/>
          <a:p>
            <a:endParaRPr lang="en-US" sz="800">
              <a:solidFill>
                <a:schemeClr val="accent5"/>
              </a:solidFill>
              <a:latin typeface="Roboto" panose="02000000000000000000" pitchFamily="2" charset="0"/>
              <a:ea typeface="Roboto" panose="02000000000000000000" pitchFamily="2" charset="0"/>
            </a:endParaRPr>
          </a:p>
        </p:txBody>
      </p:sp>
      <p:cxnSp>
        <p:nvCxnSpPr>
          <p:cNvPr id="15" name="Straight Arrow Connector 14">
            <a:extLst>
              <a:ext uri="{FF2B5EF4-FFF2-40B4-BE49-F238E27FC236}">
                <a16:creationId xmlns:a16="http://schemas.microsoft.com/office/drawing/2014/main" id="{C7AE4795-8A1A-5165-7BC1-82B2A071AC72}"/>
              </a:ext>
            </a:extLst>
          </p:cNvPr>
          <p:cNvCxnSpPr>
            <a:cxnSpLocks/>
          </p:cNvCxnSpPr>
          <p:nvPr/>
        </p:nvCxnSpPr>
        <p:spPr>
          <a:xfrm flipH="1" flipV="1">
            <a:off x="4774926" y="4491228"/>
            <a:ext cx="372815" cy="48789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759EEB-F787-F301-3807-2EF22E93BFE4}"/>
              </a:ext>
            </a:extLst>
          </p:cNvPr>
          <p:cNvSpPr txBox="1"/>
          <p:nvPr/>
        </p:nvSpPr>
        <p:spPr>
          <a:xfrm>
            <a:off x="5147741" y="4932485"/>
            <a:ext cx="2713372"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Some things have lots of causes that are connected in some way.</a:t>
            </a:r>
          </a:p>
          <a:p>
            <a:pPr>
              <a:spcAft>
                <a:spcPts val="600"/>
              </a:spcAft>
            </a:pPr>
            <a:r>
              <a:rPr lang="en-US" sz="800">
                <a:solidFill>
                  <a:schemeClr val="accent5"/>
                </a:solidFill>
                <a:latin typeface="Roboto" panose="02000000000000000000" pitchFamily="2" charset="0"/>
                <a:ea typeface="Roboto" panose="02000000000000000000" pitchFamily="2" charset="0"/>
              </a:rPr>
              <a:t>We consider the reasons why the Egyptian pharaoh was so powerful and how they are connected and can be mutually supportive (e.g. they were often viewed as warrior kings who conquered other places, and this brought new wealth which was another reason as to why the pharaoh was powerful).</a:t>
            </a:r>
          </a:p>
        </p:txBody>
      </p:sp>
      <p:sp>
        <p:nvSpPr>
          <p:cNvPr id="17" name="TextBox 16">
            <a:extLst>
              <a:ext uri="{FF2B5EF4-FFF2-40B4-BE49-F238E27FC236}">
                <a16:creationId xmlns:a16="http://schemas.microsoft.com/office/drawing/2014/main" id="{4CCAFD2D-8F5C-2CE8-B079-A18C785D7D5D}"/>
              </a:ext>
            </a:extLst>
          </p:cNvPr>
          <p:cNvSpPr txBox="1"/>
          <p:nvPr/>
        </p:nvSpPr>
        <p:spPr>
          <a:xfrm>
            <a:off x="6862938" y="1198622"/>
            <a:ext cx="2614670" cy="1754326"/>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Causes can be </a:t>
            </a:r>
            <a:r>
              <a:rPr lang="en-US" sz="800" b="1" err="1">
                <a:solidFill>
                  <a:schemeClr val="accent5"/>
                </a:solidFill>
                <a:latin typeface="Roboto" panose="02000000000000000000" pitchFamily="2" charset="0"/>
                <a:ea typeface="Roboto" panose="02000000000000000000" pitchFamily="2" charset="0"/>
              </a:rPr>
              <a:t>categorised</a:t>
            </a:r>
            <a:r>
              <a:rPr lang="en-US" sz="800" b="1">
                <a:solidFill>
                  <a:schemeClr val="accent5"/>
                </a:solidFill>
                <a:latin typeface="Roboto" panose="02000000000000000000" pitchFamily="2" charset="0"/>
                <a:ea typeface="Roboto" panose="02000000000000000000" pitchFamily="2" charset="0"/>
              </a:rPr>
              <a:t> as economic, physical, social, institutional, etc.</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the ways that Romans kept control of Britannia, and group these ways into economic, physical, institutional, informal and intellectual.</a:t>
            </a:r>
          </a:p>
          <a:p>
            <a:pPr>
              <a:spcAft>
                <a:spcPts val="600"/>
              </a:spcAft>
            </a:pPr>
            <a:r>
              <a:rPr lang="en-US" sz="800" b="1">
                <a:solidFill>
                  <a:schemeClr val="accent5"/>
                </a:solidFill>
                <a:latin typeface="Roboto" panose="02000000000000000000" pitchFamily="2" charset="0"/>
                <a:ea typeface="Roboto" panose="02000000000000000000" pitchFamily="2" charset="0"/>
              </a:rPr>
              <a:t>Historians can argue that some causes are more important than others.</a:t>
            </a:r>
          </a:p>
          <a:p>
            <a:pPr>
              <a:spcAft>
                <a:spcPts val="600"/>
              </a:spcAft>
            </a:pPr>
            <a:r>
              <a:rPr lang="en-US" sz="800">
                <a:solidFill>
                  <a:schemeClr val="accent5"/>
                </a:solidFill>
                <a:latin typeface="Roboto" panose="02000000000000000000" pitchFamily="2" charset="0"/>
                <a:ea typeface="Roboto" panose="02000000000000000000" pitchFamily="2" charset="0"/>
              </a:rPr>
              <a:t>As historians, we discuss and give reasons for why we think one way of maintaining control was more effective than another.</a:t>
            </a:r>
          </a:p>
          <a:p>
            <a:pPr>
              <a:spcAft>
                <a:spcPts val="600"/>
              </a:spcAft>
            </a:pPr>
            <a:endParaRPr lang="en-US" sz="800">
              <a:solidFill>
                <a:schemeClr val="accent5"/>
              </a:solidFill>
              <a:latin typeface="Roboto" panose="02000000000000000000" pitchFamily="2" charset="0"/>
              <a:ea typeface="Roboto" panose="02000000000000000000" pitchFamily="2" charset="0"/>
            </a:endParaRPr>
          </a:p>
        </p:txBody>
      </p:sp>
      <p:cxnSp>
        <p:nvCxnSpPr>
          <p:cNvPr id="18" name="Straight Arrow Connector 17">
            <a:extLst>
              <a:ext uri="{FF2B5EF4-FFF2-40B4-BE49-F238E27FC236}">
                <a16:creationId xmlns:a16="http://schemas.microsoft.com/office/drawing/2014/main" id="{71DD3D80-9546-1322-5ACE-31B77A34FD7F}"/>
              </a:ext>
            </a:extLst>
          </p:cNvPr>
          <p:cNvCxnSpPr>
            <a:cxnSpLocks/>
          </p:cNvCxnSpPr>
          <p:nvPr/>
        </p:nvCxnSpPr>
        <p:spPr>
          <a:xfrm flipH="1">
            <a:off x="6145917" y="1385559"/>
            <a:ext cx="717021" cy="8212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ACD5C1-24D1-E211-275D-F03ABAF114B7}"/>
              </a:ext>
            </a:extLst>
          </p:cNvPr>
          <p:cNvCxnSpPr>
            <a:cxnSpLocks/>
          </p:cNvCxnSpPr>
          <p:nvPr/>
        </p:nvCxnSpPr>
        <p:spPr>
          <a:xfrm flipH="1" flipV="1">
            <a:off x="6682488" y="3516326"/>
            <a:ext cx="509882" cy="15703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7780258-4560-8E0D-7CD6-BA1F71540273}"/>
              </a:ext>
            </a:extLst>
          </p:cNvPr>
          <p:cNvSpPr txBox="1"/>
          <p:nvPr/>
        </p:nvSpPr>
        <p:spPr>
          <a:xfrm>
            <a:off x="7142537" y="3516326"/>
            <a:ext cx="2451344" cy="46166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interpret primary and secondary sources and build arguments to explain the causes of events.</a:t>
            </a:r>
          </a:p>
        </p:txBody>
      </p:sp>
      <p:pic>
        <p:nvPicPr>
          <p:cNvPr id="29" name="Picture 28">
            <a:extLst>
              <a:ext uri="{FF2B5EF4-FFF2-40B4-BE49-F238E27FC236}">
                <a16:creationId xmlns:a16="http://schemas.microsoft.com/office/drawing/2014/main" id="{984922C8-04A8-581F-4210-095D15D60FDE}"/>
              </a:ext>
            </a:extLst>
          </p:cNvPr>
          <p:cNvPicPr>
            <a:picLocks noChangeAspect="1"/>
          </p:cNvPicPr>
          <p:nvPr/>
        </p:nvPicPr>
        <p:blipFill>
          <a:blip r:embed="rId3"/>
          <a:stretch>
            <a:fillRect/>
          </a:stretch>
        </p:blipFill>
        <p:spPr>
          <a:xfrm>
            <a:off x="8289609" y="5332486"/>
            <a:ext cx="1187999" cy="1080000"/>
          </a:xfrm>
          <a:prstGeom prst="rect">
            <a:avLst/>
          </a:prstGeom>
        </p:spPr>
      </p:pic>
      <p:cxnSp>
        <p:nvCxnSpPr>
          <p:cNvPr id="28" name="Straight Arrow Connector 27">
            <a:extLst>
              <a:ext uri="{FF2B5EF4-FFF2-40B4-BE49-F238E27FC236}">
                <a16:creationId xmlns:a16="http://schemas.microsoft.com/office/drawing/2014/main" id="{DE5BDCED-E882-FFD7-7BE2-B62D9ACDF01D}"/>
              </a:ext>
            </a:extLst>
          </p:cNvPr>
          <p:cNvCxnSpPr>
            <a:cxnSpLocks/>
          </p:cNvCxnSpPr>
          <p:nvPr/>
        </p:nvCxnSpPr>
        <p:spPr>
          <a:xfrm flipV="1">
            <a:off x="2490651" y="2466832"/>
            <a:ext cx="313212" cy="9088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6FA03FC-8CBD-5689-5590-2C117A927F1F}"/>
              </a:ext>
            </a:extLst>
          </p:cNvPr>
          <p:cNvGrpSpPr/>
          <p:nvPr/>
        </p:nvGrpSpPr>
        <p:grpSpPr>
          <a:xfrm>
            <a:off x="273657" y="1088347"/>
            <a:ext cx="980829" cy="4894869"/>
            <a:chOff x="273657" y="-474493"/>
            <a:chExt cx="980829" cy="4894869"/>
          </a:xfrm>
        </p:grpSpPr>
        <p:sp>
          <p:nvSpPr>
            <p:cNvPr id="19" name="Rectangle 18">
              <a:extLst>
                <a:ext uri="{FF2B5EF4-FFF2-40B4-BE49-F238E27FC236}">
                  <a16:creationId xmlns:a16="http://schemas.microsoft.com/office/drawing/2014/main" id="{E1F9960F-7445-19CC-0A43-CEDAA35F01CA}"/>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22" name="Rectangle 21">
              <a:extLst>
                <a:ext uri="{FF2B5EF4-FFF2-40B4-BE49-F238E27FC236}">
                  <a16:creationId xmlns:a16="http://schemas.microsoft.com/office/drawing/2014/main" id="{CD2F8658-EDE6-09C0-3ADE-9949639F6D97}"/>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23" name="Rectangle 22">
              <a:extLst>
                <a:ext uri="{FF2B5EF4-FFF2-40B4-BE49-F238E27FC236}">
                  <a16:creationId xmlns:a16="http://schemas.microsoft.com/office/drawing/2014/main" id="{5CD4A07A-8A05-4473-F492-0B709F9169F7}"/>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24" name="Rectangle 23">
              <a:extLst>
                <a:ext uri="{FF2B5EF4-FFF2-40B4-BE49-F238E27FC236}">
                  <a16:creationId xmlns:a16="http://schemas.microsoft.com/office/drawing/2014/main" id="{A60CC9F9-CD23-4369-6341-111D1A03172B}"/>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25" name="Rectangle 24">
              <a:extLst>
                <a:ext uri="{FF2B5EF4-FFF2-40B4-BE49-F238E27FC236}">
                  <a16:creationId xmlns:a16="http://schemas.microsoft.com/office/drawing/2014/main" id="{44BE3ECC-CA9D-63F6-7D36-B0F8EF7F560E}"/>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26" name="Rectangle 25">
              <a:extLst>
                <a:ext uri="{FF2B5EF4-FFF2-40B4-BE49-F238E27FC236}">
                  <a16:creationId xmlns:a16="http://schemas.microsoft.com/office/drawing/2014/main" id="{2FE6098B-7845-A254-B4F7-837BBF4A41FC}"/>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27" name="Rectangle 26">
              <a:extLst>
                <a:ext uri="{FF2B5EF4-FFF2-40B4-BE49-F238E27FC236}">
                  <a16:creationId xmlns:a16="http://schemas.microsoft.com/office/drawing/2014/main" id="{C15C49D0-A7A3-CB07-0D1A-4905A2CA0B49}"/>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30" name="Rectangle 29">
              <a:extLst>
                <a:ext uri="{FF2B5EF4-FFF2-40B4-BE49-F238E27FC236}">
                  <a16:creationId xmlns:a16="http://schemas.microsoft.com/office/drawing/2014/main" id="{7733F907-494B-6169-6E50-10BA14F3030E}"/>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31" name="Rectangle 30">
              <a:extLst>
                <a:ext uri="{FF2B5EF4-FFF2-40B4-BE49-F238E27FC236}">
                  <a16:creationId xmlns:a16="http://schemas.microsoft.com/office/drawing/2014/main" id="{EE0B2B92-D6CD-73B1-B0CE-240658D95653}"/>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32" name="Rectangle 31">
              <a:extLst>
                <a:ext uri="{FF2B5EF4-FFF2-40B4-BE49-F238E27FC236}">
                  <a16:creationId xmlns:a16="http://schemas.microsoft.com/office/drawing/2014/main" id="{DBEA2C73-F10B-24C7-6810-BC6E1D7AD28E}"/>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33" name="Rectangle 32">
              <a:extLst>
                <a:ext uri="{FF2B5EF4-FFF2-40B4-BE49-F238E27FC236}">
                  <a16:creationId xmlns:a16="http://schemas.microsoft.com/office/drawing/2014/main" id="{178F8A51-504C-C082-D403-F14C28AA563C}"/>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34" name="Rectangle 33">
            <a:extLst>
              <a:ext uri="{FF2B5EF4-FFF2-40B4-BE49-F238E27FC236}">
                <a16:creationId xmlns:a16="http://schemas.microsoft.com/office/drawing/2014/main" id="{F1FAA071-8253-6C64-8A45-D8B15630449E}"/>
              </a:ext>
            </a:extLst>
          </p:cNvPr>
          <p:cNvSpPr/>
          <p:nvPr/>
        </p:nvSpPr>
        <p:spPr>
          <a:xfrm>
            <a:off x="226563" y="4973754"/>
            <a:ext cx="1054158" cy="11269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421E4F8-5C6A-77A3-4F8E-CA31A60236D1}"/>
              </a:ext>
            </a:extLst>
          </p:cNvPr>
          <p:cNvSpPr/>
          <p:nvPr/>
        </p:nvSpPr>
        <p:spPr>
          <a:xfrm>
            <a:off x="242992" y="997071"/>
            <a:ext cx="1054158" cy="353356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42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9C347-D897-5711-7A87-95BEF9901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8" name="TextBox 7">
            <a:extLst>
              <a:ext uri="{FF2B5EF4-FFF2-40B4-BE49-F238E27FC236}">
                <a16:creationId xmlns:a16="http://schemas.microsoft.com/office/drawing/2014/main" id="{7D54BF0C-88AF-252E-756C-A4F3EC7433E4}"/>
              </a:ext>
            </a:extLst>
          </p:cNvPr>
          <p:cNvSpPr txBox="1"/>
          <p:nvPr/>
        </p:nvSpPr>
        <p:spPr>
          <a:xfrm>
            <a:off x="1349917" y="3109004"/>
            <a:ext cx="1265560" cy="115416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can look at images and photographs to see how life was different in the past.</a:t>
            </a:r>
          </a:p>
          <a:p>
            <a:pPr>
              <a:spcAft>
                <a:spcPts val="600"/>
              </a:spcAft>
            </a:pPr>
            <a:r>
              <a:rPr lang="en-US" sz="800">
                <a:solidFill>
                  <a:schemeClr val="accent5"/>
                </a:solidFill>
                <a:latin typeface="Roboto" panose="02000000000000000000" pitchFamily="2" charset="0"/>
                <a:ea typeface="Roboto" panose="02000000000000000000" pitchFamily="2" charset="0"/>
              </a:rPr>
              <a:t>We look at photographs and images of castles and monarchs from the past and the present.</a:t>
            </a:r>
            <a:endParaRPr lang="en-GB" sz="800">
              <a:solidFill>
                <a:schemeClr val="accent5"/>
              </a:solidFill>
              <a:latin typeface="Roboto" panose="02000000000000000000" pitchFamily="2" charset="0"/>
              <a:ea typeface="Roboto" panose="02000000000000000000" pitchFamily="2" charset="0"/>
            </a:endParaRPr>
          </a:p>
        </p:txBody>
      </p:sp>
      <p:cxnSp>
        <p:nvCxnSpPr>
          <p:cNvPr id="9" name="Straight Arrow Connector 8">
            <a:extLst>
              <a:ext uri="{FF2B5EF4-FFF2-40B4-BE49-F238E27FC236}">
                <a16:creationId xmlns:a16="http://schemas.microsoft.com/office/drawing/2014/main" id="{4FEF5004-2149-4CD3-7999-AAB0B29DF719}"/>
              </a:ext>
            </a:extLst>
          </p:cNvPr>
          <p:cNvCxnSpPr>
            <a:cxnSpLocks/>
          </p:cNvCxnSpPr>
          <p:nvPr/>
        </p:nvCxnSpPr>
        <p:spPr>
          <a:xfrm>
            <a:off x="2537792" y="3997172"/>
            <a:ext cx="310133" cy="1250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583E5B-DC1A-98AD-3C86-83B378CF2BD1}"/>
              </a:ext>
            </a:extLst>
          </p:cNvPr>
          <p:cNvSpPr txBox="1"/>
          <p:nvPr/>
        </p:nvSpPr>
        <p:spPr>
          <a:xfrm>
            <a:off x="1418440" y="1003036"/>
            <a:ext cx="3963076" cy="98488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History is the study of humans who lived in the past. </a:t>
            </a:r>
            <a:r>
              <a:rPr lang="en-US" sz="800">
                <a:solidFill>
                  <a:schemeClr val="accent5"/>
                </a:solidFill>
                <a:latin typeface="Roboto" panose="02000000000000000000" pitchFamily="2" charset="0"/>
                <a:ea typeface="Roboto" panose="02000000000000000000" pitchFamily="2" charset="0"/>
              </a:rPr>
              <a:t>We can identify whether an image shows something that historians might study.</a:t>
            </a:r>
            <a:endParaRPr lang="en-GB" sz="800">
              <a:solidFill>
                <a:schemeClr val="accent5"/>
              </a:solidFill>
              <a:latin typeface="Roboto" panose="02000000000000000000" pitchFamily="2" charset="0"/>
              <a:ea typeface="Roboto" panose="02000000000000000000" pitchFamily="2" charset="0"/>
            </a:endParaRPr>
          </a:p>
          <a:p>
            <a:pPr>
              <a:spcAft>
                <a:spcPts val="600"/>
              </a:spcAft>
            </a:pPr>
            <a:r>
              <a:rPr lang="en-US" sz="800" b="1">
                <a:solidFill>
                  <a:schemeClr val="accent5"/>
                </a:solidFill>
                <a:latin typeface="Roboto" panose="02000000000000000000" pitchFamily="2" charset="0"/>
                <a:ea typeface="Roboto" panose="02000000000000000000" pitchFamily="2" charset="0"/>
              </a:rPr>
              <a:t>Historians learn about the past by interpreting sources.</a:t>
            </a:r>
          </a:p>
          <a:p>
            <a:pPr>
              <a:spcAft>
                <a:spcPts val="600"/>
              </a:spcAft>
            </a:pP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Sources can be written, video/audio, images, artefacts or oral history</a:t>
            </a: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 </a:t>
            </a:r>
            <a:r>
              <a:rPr lang="en-US" sz="800">
                <a:solidFill>
                  <a:schemeClr val="accent5"/>
                </a:solidFill>
                <a:latin typeface="Roboto" panose="02000000000000000000" pitchFamily="2" charset="0"/>
                <a:ea typeface="Roboto" panose="02000000000000000000" pitchFamily="2" charset="0"/>
              </a:rPr>
              <a:t>We use a range of sources – including artefacts, images, oral history and some written text – to compare the past with the present.</a:t>
            </a:r>
            <a:endParaRPr lang="en-GB" sz="800">
              <a:solidFill>
                <a:schemeClr val="accent5"/>
              </a:solidFill>
              <a:latin typeface="Roboto" panose="02000000000000000000" pitchFamily="2" charset="0"/>
              <a:ea typeface="Roboto" panose="02000000000000000000" pitchFamily="2" charset="0"/>
            </a:endParaRPr>
          </a:p>
        </p:txBody>
      </p:sp>
      <p:cxnSp>
        <p:nvCxnSpPr>
          <p:cNvPr id="13" name="Straight Arrow Connector 12">
            <a:extLst>
              <a:ext uri="{FF2B5EF4-FFF2-40B4-BE49-F238E27FC236}">
                <a16:creationId xmlns:a16="http://schemas.microsoft.com/office/drawing/2014/main" id="{E043FC7B-8A63-21FC-E4F5-355FA8C4B1EE}"/>
              </a:ext>
            </a:extLst>
          </p:cNvPr>
          <p:cNvCxnSpPr>
            <a:cxnSpLocks/>
          </p:cNvCxnSpPr>
          <p:nvPr/>
        </p:nvCxnSpPr>
        <p:spPr>
          <a:xfrm>
            <a:off x="3288999" y="1874870"/>
            <a:ext cx="383369" cy="1182482"/>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AA0534-67C0-BB03-24C8-9D691D992432}"/>
              </a:ext>
            </a:extLst>
          </p:cNvPr>
          <p:cNvSpPr txBox="1"/>
          <p:nvPr/>
        </p:nvSpPr>
        <p:spPr>
          <a:xfrm>
            <a:off x="5745678" y="1003036"/>
            <a:ext cx="3285640"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Primary sources are sources that were created by someone who experience the event firsthand. Secondary sources are written about primary sources. </a:t>
            </a:r>
          </a:p>
          <a:p>
            <a:pPr>
              <a:spcAft>
                <a:spcPts val="600"/>
              </a:spcAft>
            </a:pPr>
            <a:r>
              <a:rPr lang="en-US" sz="800">
                <a:solidFill>
                  <a:schemeClr val="accent5"/>
                </a:solidFill>
                <a:latin typeface="Roboto" panose="02000000000000000000" pitchFamily="2" charset="0"/>
                <a:ea typeface="Roboto" panose="02000000000000000000" pitchFamily="2" charset="0"/>
              </a:rPr>
              <a:t>We use primary sources (e.g. photographs taken in the past) and secondary sources (e.g. leaflets about the history of our local area) to learn about our community in the past.</a:t>
            </a:r>
            <a:endParaRPr lang="en-GB" sz="800">
              <a:solidFill>
                <a:schemeClr val="accent5"/>
              </a:solidFill>
              <a:latin typeface="Roboto" panose="02000000000000000000" pitchFamily="2" charset="0"/>
              <a:ea typeface="Roboto" panose="02000000000000000000" pitchFamily="2" charset="0"/>
            </a:endParaRPr>
          </a:p>
        </p:txBody>
      </p:sp>
      <p:cxnSp>
        <p:nvCxnSpPr>
          <p:cNvPr id="17" name="Straight Arrow Connector 16">
            <a:extLst>
              <a:ext uri="{FF2B5EF4-FFF2-40B4-BE49-F238E27FC236}">
                <a16:creationId xmlns:a16="http://schemas.microsoft.com/office/drawing/2014/main" id="{659C3EE1-D700-D8F6-408E-19FEA6459D92}"/>
              </a:ext>
            </a:extLst>
          </p:cNvPr>
          <p:cNvCxnSpPr>
            <a:cxnSpLocks/>
          </p:cNvCxnSpPr>
          <p:nvPr/>
        </p:nvCxnSpPr>
        <p:spPr>
          <a:xfrm flipH="1" flipV="1">
            <a:off x="4747491" y="4419567"/>
            <a:ext cx="44620" cy="54839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209981-D96D-F2F2-994F-8BDE913FA14D}"/>
              </a:ext>
            </a:extLst>
          </p:cNvPr>
          <p:cNvSpPr txBox="1"/>
          <p:nvPr/>
        </p:nvSpPr>
        <p:spPr>
          <a:xfrm>
            <a:off x="1418440" y="4835789"/>
            <a:ext cx="2718055" cy="1677382"/>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There are limits to what historians can learn from a collection of sources. </a:t>
            </a:r>
            <a:r>
              <a:rPr lang="en-US" sz="800">
                <a:solidFill>
                  <a:schemeClr val="accent5"/>
                </a:solidFill>
                <a:latin typeface="Roboto" panose="02000000000000000000" pitchFamily="2" charset="0"/>
                <a:ea typeface="Roboto" panose="02000000000000000000" pitchFamily="2" charset="0"/>
              </a:rPr>
              <a:t>We talk about why historians can never truly know what prehistoric Britons believed, even when using artefacts and ecofacts.</a:t>
            </a:r>
          </a:p>
          <a:p>
            <a:pPr>
              <a:spcAft>
                <a:spcPts val="600"/>
              </a:spcAft>
            </a:pPr>
            <a:r>
              <a:rPr lang="en-US" sz="800" b="1">
                <a:solidFill>
                  <a:schemeClr val="accent5"/>
                </a:solidFill>
                <a:latin typeface="Roboto" panose="02000000000000000000" pitchFamily="2" charset="0"/>
                <a:ea typeface="Roboto" panose="02000000000000000000" pitchFamily="2" charset="0"/>
              </a:rPr>
              <a:t>Archaeology is the branch of history that deals with remains of human life.</a:t>
            </a:r>
          </a:p>
          <a:p>
            <a:pPr>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Archaeologists study artefacts, ecofacts and features. </a:t>
            </a:r>
            <a:r>
              <a:rPr lang="en-US" sz="800">
                <a:solidFill>
                  <a:schemeClr val="accent5"/>
                </a:solidFill>
                <a:latin typeface="Roboto" panose="02000000000000000000" pitchFamily="2" charset="0"/>
                <a:ea typeface="Roboto" panose="02000000000000000000" pitchFamily="2" charset="0"/>
              </a:rPr>
              <a:t>We consider how historians know about what life was like in prehistoric Britain, and about the artefacts, ecofacts and features they use.</a:t>
            </a:r>
            <a:endParaRPr lang="en-GB" sz="800">
              <a:solidFill>
                <a:schemeClr val="accent5"/>
              </a:solidFill>
              <a:latin typeface="Roboto" panose="02000000000000000000" pitchFamily="2" charset="0"/>
              <a:ea typeface="Roboto" panose="02000000000000000000" pitchFamily="2" charset="0"/>
            </a:endParaRPr>
          </a:p>
          <a:p>
            <a:pPr>
              <a:spcAft>
                <a:spcPts val="600"/>
              </a:spcAft>
            </a:pPr>
            <a:endParaRPr lang="en-GB" sz="800">
              <a:solidFill>
                <a:schemeClr val="accent5"/>
              </a:solidFill>
              <a:latin typeface="Roboto" panose="02000000000000000000" pitchFamily="2" charset="0"/>
              <a:ea typeface="Roboto" panose="02000000000000000000" pitchFamily="2" charset="0"/>
            </a:endParaRPr>
          </a:p>
        </p:txBody>
      </p:sp>
      <p:cxnSp>
        <p:nvCxnSpPr>
          <p:cNvPr id="19" name="Straight Arrow Connector 18">
            <a:extLst>
              <a:ext uri="{FF2B5EF4-FFF2-40B4-BE49-F238E27FC236}">
                <a16:creationId xmlns:a16="http://schemas.microsoft.com/office/drawing/2014/main" id="{BABEE12B-D2B4-C770-3F0D-77F14C00C79C}"/>
              </a:ext>
            </a:extLst>
          </p:cNvPr>
          <p:cNvCxnSpPr>
            <a:cxnSpLocks/>
          </p:cNvCxnSpPr>
          <p:nvPr/>
        </p:nvCxnSpPr>
        <p:spPr>
          <a:xfrm flipV="1">
            <a:off x="3780050" y="3997172"/>
            <a:ext cx="688392" cy="83861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D8C4DE-1860-1591-AB95-D7757E48C13A}"/>
              </a:ext>
            </a:extLst>
          </p:cNvPr>
          <p:cNvSpPr txBox="1"/>
          <p:nvPr/>
        </p:nvSpPr>
        <p:spPr>
          <a:xfrm>
            <a:off x="4180125" y="5014601"/>
            <a:ext cx="2718055" cy="103105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Sources do not provide an objective account of what happened in history; historians need to consider the author and purpose and analyse it critically.</a:t>
            </a:r>
          </a:p>
          <a:p>
            <a:pPr>
              <a:spcAft>
                <a:spcPts val="600"/>
              </a:spcAft>
            </a:pPr>
            <a:r>
              <a:rPr lang="en-US" sz="800">
                <a:solidFill>
                  <a:schemeClr val="accent5"/>
                </a:solidFill>
                <a:latin typeface="Roboto" panose="02000000000000000000" pitchFamily="2" charset="0"/>
                <a:ea typeface="Roboto" panose="02000000000000000000" pitchFamily="2" charset="0"/>
              </a:rPr>
              <a:t>We consider an ancient Egypt relief depicting events of a battel, and an inscription in a pharaoh’s tomb. We consider the audience and purpose and talk about why we cannot take these sources as factual recordings.</a:t>
            </a:r>
            <a:endParaRPr lang="en-GB" sz="800">
              <a:solidFill>
                <a:schemeClr val="accent5"/>
              </a:solidFill>
              <a:latin typeface="Roboto" panose="02000000000000000000" pitchFamily="2" charset="0"/>
              <a:ea typeface="Roboto" panose="02000000000000000000" pitchFamily="2" charset="0"/>
            </a:endParaRPr>
          </a:p>
        </p:txBody>
      </p:sp>
      <p:cxnSp>
        <p:nvCxnSpPr>
          <p:cNvPr id="21" name="Straight Arrow Connector 20">
            <a:extLst>
              <a:ext uri="{FF2B5EF4-FFF2-40B4-BE49-F238E27FC236}">
                <a16:creationId xmlns:a16="http://schemas.microsoft.com/office/drawing/2014/main" id="{F88AC057-1A12-69D5-1109-79619EDCAAB4}"/>
              </a:ext>
            </a:extLst>
          </p:cNvPr>
          <p:cNvCxnSpPr>
            <a:cxnSpLocks/>
          </p:cNvCxnSpPr>
          <p:nvPr/>
        </p:nvCxnSpPr>
        <p:spPr>
          <a:xfrm flipH="1">
            <a:off x="4753924" y="1255899"/>
            <a:ext cx="991754" cy="105352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8DF917-E1C2-3B74-B171-3D525017ADC1}"/>
              </a:ext>
            </a:extLst>
          </p:cNvPr>
          <p:cNvSpPr txBox="1"/>
          <p:nvPr/>
        </p:nvSpPr>
        <p:spPr>
          <a:xfrm>
            <a:off x="7037878" y="4016765"/>
            <a:ext cx="2412404"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Local history archives can be an invaluable source of information for historians.</a:t>
            </a:r>
          </a:p>
          <a:p>
            <a:pPr>
              <a:spcAft>
                <a:spcPts val="600"/>
              </a:spcAft>
            </a:pPr>
            <a:r>
              <a:rPr lang="en-US" sz="800">
                <a:solidFill>
                  <a:schemeClr val="accent5"/>
                </a:solidFill>
                <a:latin typeface="Roboto" panose="02000000000000000000" pitchFamily="2" charset="0"/>
                <a:ea typeface="Roboto" panose="02000000000000000000" pitchFamily="2" charset="0"/>
              </a:rPr>
              <a:t>We use sources in our local area as part of our local history project.</a:t>
            </a:r>
            <a:endParaRPr lang="en-GB" sz="800">
              <a:solidFill>
                <a:schemeClr val="accent5"/>
              </a:solidFill>
              <a:latin typeface="Roboto" panose="02000000000000000000" pitchFamily="2" charset="0"/>
              <a:ea typeface="Roboto" panose="02000000000000000000" pitchFamily="2" charset="0"/>
            </a:endParaRPr>
          </a:p>
        </p:txBody>
      </p:sp>
      <p:cxnSp>
        <p:nvCxnSpPr>
          <p:cNvPr id="23" name="Straight Arrow Connector 22">
            <a:extLst>
              <a:ext uri="{FF2B5EF4-FFF2-40B4-BE49-F238E27FC236}">
                <a16:creationId xmlns:a16="http://schemas.microsoft.com/office/drawing/2014/main" id="{391BD415-CC3C-D7FC-3165-404C6EEADDD3}"/>
              </a:ext>
            </a:extLst>
          </p:cNvPr>
          <p:cNvCxnSpPr>
            <a:cxnSpLocks/>
          </p:cNvCxnSpPr>
          <p:nvPr/>
        </p:nvCxnSpPr>
        <p:spPr>
          <a:xfrm flipH="1" flipV="1">
            <a:off x="5704008" y="3144655"/>
            <a:ext cx="1333870" cy="1010612"/>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84138D5-24B3-7A58-A6FE-C4CC60715D63}"/>
              </a:ext>
            </a:extLst>
          </p:cNvPr>
          <p:cNvSpPr txBox="1"/>
          <p:nvPr/>
        </p:nvSpPr>
        <p:spPr>
          <a:xfrm>
            <a:off x="6830052" y="4767126"/>
            <a:ext cx="2106069" cy="78483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Political maps change over time.</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how the size and boundaries of the early Islamic civilisation changed over time, as the caliph lost or gained lands.</a:t>
            </a:r>
            <a:endParaRPr lang="en-GB" sz="800">
              <a:solidFill>
                <a:schemeClr val="accent5"/>
              </a:solidFill>
              <a:latin typeface="Roboto" panose="02000000000000000000" pitchFamily="2" charset="0"/>
              <a:ea typeface="Roboto" panose="02000000000000000000" pitchFamily="2" charset="0"/>
            </a:endParaRPr>
          </a:p>
        </p:txBody>
      </p:sp>
      <p:cxnSp>
        <p:nvCxnSpPr>
          <p:cNvPr id="25" name="Straight Arrow Connector 24">
            <a:extLst>
              <a:ext uri="{FF2B5EF4-FFF2-40B4-BE49-F238E27FC236}">
                <a16:creationId xmlns:a16="http://schemas.microsoft.com/office/drawing/2014/main" id="{9E3B08C4-B6ED-57D2-B3BA-C3F4902353D6}"/>
              </a:ext>
            </a:extLst>
          </p:cNvPr>
          <p:cNvCxnSpPr>
            <a:cxnSpLocks/>
          </p:cNvCxnSpPr>
          <p:nvPr/>
        </p:nvCxnSpPr>
        <p:spPr>
          <a:xfrm flipH="1" flipV="1">
            <a:off x="5655670" y="3574359"/>
            <a:ext cx="1130752" cy="126143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CE56F9-384A-B735-F0AD-AD69DA7785F9}"/>
              </a:ext>
            </a:extLst>
          </p:cNvPr>
          <p:cNvSpPr txBox="1"/>
          <p:nvPr/>
        </p:nvSpPr>
        <p:spPr>
          <a:xfrm>
            <a:off x="7037878" y="2092168"/>
            <a:ext cx="2412404" cy="907941"/>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Historians need to cross-reference sources in order to build confidence in what they say.</a:t>
            </a:r>
          </a:p>
          <a:p>
            <a:pPr>
              <a:spcAft>
                <a:spcPts val="600"/>
              </a:spcAft>
            </a:pPr>
            <a:r>
              <a:rPr lang="en-US" sz="800">
                <a:solidFill>
                  <a:schemeClr val="accent5"/>
                </a:solidFill>
                <a:latin typeface="Roboto" panose="02000000000000000000" pitchFamily="2" charset="0"/>
                <a:ea typeface="Roboto" panose="02000000000000000000" pitchFamily="2" charset="0"/>
              </a:rPr>
              <a:t>We cross-reference two written sources as well as archaeological evidence and use these to say whether or not farming was taking place in Britain before the Romans’ arrival.</a:t>
            </a:r>
            <a:endParaRPr lang="en-GB" sz="800">
              <a:solidFill>
                <a:schemeClr val="accent5"/>
              </a:solidFill>
              <a:latin typeface="Roboto" panose="02000000000000000000" pitchFamily="2" charset="0"/>
              <a:ea typeface="Roboto" panose="02000000000000000000" pitchFamily="2" charset="0"/>
            </a:endParaRPr>
          </a:p>
        </p:txBody>
      </p:sp>
      <p:cxnSp>
        <p:nvCxnSpPr>
          <p:cNvPr id="27" name="Straight Arrow Connector 26">
            <a:extLst>
              <a:ext uri="{FF2B5EF4-FFF2-40B4-BE49-F238E27FC236}">
                <a16:creationId xmlns:a16="http://schemas.microsoft.com/office/drawing/2014/main" id="{ABC7E890-1151-4FEB-D871-1FFD282D1563}"/>
              </a:ext>
            </a:extLst>
          </p:cNvPr>
          <p:cNvCxnSpPr>
            <a:cxnSpLocks/>
          </p:cNvCxnSpPr>
          <p:nvPr/>
        </p:nvCxnSpPr>
        <p:spPr>
          <a:xfrm flipH="1" flipV="1">
            <a:off x="6152444" y="2176518"/>
            <a:ext cx="885434" cy="23474"/>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FD8FB13-FF7D-89AA-6074-3B6797CB668F}"/>
              </a:ext>
            </a:extLst>
          </p:cNvPr>
          <p:cNvSpPr txBox="1"/>
          <p:nvPr/>
        </p:nvSpPr>
        <p:spPr>
          <a:xfrm>
            <a:off x="7037878" y="3237531"/>
            <a:ext cx="2412404" cy="661720"/>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Archaeologists follow a very similar process to scientists.</a:t>
            </a:r>
          </a:p>
          <a:p>
            <a:pPr>
              <a:spcAft>
                <a:spcPts val="600"/>
              </a:spcAft>
            </a:pPr>
            <a:r>
              <a:rPr lang="en-US" sz="800">
                <a:solidFill>
                  <a:schemeClr val="accent5"/>
                </a:solidFill>
                <a:latin typeface="Roboto" panose="02000000000000000000" pitchFamily="2" charset="0"/>
                <a:ea typeface="Roboto" panose="02000000000000000000" pitchFamily="2" charset="0"/>
              </a:rPr>
              <a:t>We learn about Sutton </a:t>
            </a:r>
            <a:r>
              <a:rPr lang="en-US" sz="800" err="1">
                <a:solidFill>
                  <a:schemeClr val="accent5"/>
                </a:solidFill>
                <a:latin typeface="Roboto" panose="02000000000000000000" pitchFamily="2" charset="0"/>
                <a:ea typeface="Roboto" panose="02000000000000000000" pitchFamily="2" charset="0"/>
              </a:rPr>
              <a:t>Hoo</a:t>
            </a:r>
            <a:r>
              <a:rPr lang="en-US" sz="800">
                <a:solidFill>
                  <a:schemeClr val="accent5"/>
                </a:solidFill>
                <a:latin typeface="Roboto" panose="02000000000000000000" pitchFamily="2" charset="0"/>
                <a:ea typeface="Roboto" panose="02000000000000000000" pitchFamily="2" charset="0"/>
              </a:rPr>
              <a:t> and how archaeologists went about their investigation. </a:t>
            </a:r>
            <a:endParaRPr lang="en-GB" sz="800">
              <a:solidFill>
                <a:schemeClr val="accent5"/>
              </a:solidFill>
              <a:latin typeface="Roboto" panose="02000000000000000000" pitchFamily="2" charset="0"/>
              <a:ea typeface="Roboto" panose="02000000000000000000" pitchFamily="2" charset="0"/>
            </a:endParaRPr>
          </a:p>
        </p:txBody>
      </p:sp>
      <p:cxnSp>
        <p:nvCxnSpPr>
          <p:cNvPr id="29" name="Straight Arrow Connector 28">
            <a:extLst>
              <a:ext uri="{FF2B5EF4-FFF2-40B4-BE49-F238E27FC236}">
                <a16:creationId xmlns:a16="http://schemas.microsoft.com/office/drawing/2014/main" id="{C181138E-F7B1-6ECF-F608-EAED6D70367F}"/>
              </a:ext>
            </a:extLst>
          </p:cNvPr>
          <p:cNvCxnSpPr>
            <a:cxnSpLocks/>
          </p:cNvCxnSpPr>
          <p:nvPr/>
        </p:nvCxnSpPr>
        <p:spPr>
          <a:xfrm flipH="1" flipV="1">
            <a:off x="6561260" y="3109004"/>
            <a:ext cx="476618" cy="24661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Magnifying glass with solid fill">
            <a:extLst>
              <a:ext uri="{FF2B5EF4-FFF2-40B4-BE49-F238E27FC236}">
                <a16:creationId xmlns:a16="http://schemas.microsoft.com/office/drawing/2014/main" id="{15D640D5-F664-D6DB-1390-EA8A5716CC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0282" y="5351009"/>
            <a:ext cx="1080000" cy="1080000"/>
          </a:xfrm>
          <a:prstGeom prst="rect">
            <a:avLst/>
          </a:prstGeom>
        </p:spPr>
      </p:pic>
      <p:grpSp>
        <p:nvGrpSpPr>
          <p:cNvPr id="46" name="Group 45">
            <a:extLst>
              <a:ext uri="{FF2B5EF4-FFF2-40B4-BE49-F238E27FC236}">
                <a16:creationId xmlns:a16="http://schemas.microsoft.com/office/drawing/2014/main" id="{E28027FC-7757-5F56-AB4F-6228721D66CA}"/>
              </a:ext>
            </a:extLst>
          </p:cNvPr>
          <p:cNvGrpSpPr/>
          <p:nvPr/>
        </p:nvGrpSpPr>
        <p:grpSpPr>
          <a:xfrm>
            <a:off x="273657" y="1088347"/>
            <a:ext cx="980829" cy="4894869"/>
            <a:chOff x="273657" y="-474493"/>
            <a:chExt cx="980829" cy="4894869"/>
          </a:xfrm>
        </p:grpSpPr>
        <p:sp>
          <p:nvSpPr>
            <p:cNvPr id="47" name="Rectangle 46">
              <a:extLst>
                <a:ext uri="{FF2B5EF4-FFF2-40B4-BE49-F238E27FC236}">
                  <a16:creationId xmlns:a16="http://schemas.microsoft.com/office/drawing/2014/main" id="{093BACF9-73C9-436C-6B94-79AC6E8CF10F}"/>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8" name="Rectangle 47">
              <a:extLst>
                <a:ext uri="{FF2B5EF4-FFF2-40B4-BE49-F238E27FC236}">
                  <a16:creationId xmlns:a16="http://schemas.microsoft.com/office/drawing/2014/main" id="{2F000891-BAE4-55F1-B3BC-80DE83D34801}"/>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49" name="Rectangle 48">
              <a:extLst>
                <a:ext uri="{FF2B5EF4-FFF2-40B4-BE49-F238E27FC236}">
                  <a16:creationId xmlns:a16="http://schemas.microsoft.com/office/drawing/2014/main" id="{93D23234-1198-161C-84A1-BA422B63EB5D}"/>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50" name="Rectangle 49">
              <a:extLst>
                <a:ext uri="{FF2B5EF4-FFF2-40B4-BE49-F238E27FC236}">
                  <a16:creationId xmlns:a16="http://schemas.microsoft.com/office/drawing/2014/main" id="{FC33CA2E-15C3-5503-7A4C-005B15C91F92}"/>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51" name="Rectangle 50">
              <a:extLst>
                <a:ext uri="{FF2B5EF4-FFF2-40B4-BE49-F238E27FC236}">
                  <a16:creationId xmlns:a16="http://schemas.microsoft.com/office/drawing/2014/main" id="{CCFAD66B-439A-E028-A311-7B7317C554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BD5B7286-3791-077B-201F-491F4D6A49F5}"/>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54E98BDB-960C-DDA8-B143-5EFB1AA45DFD}"/>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54" name="Rectangle 53">
              <a:extLst>
                <a:ext uri="{FF2B5EF4-FFF2-40B4-BE49-F238E27FC236}">
                  <a16:creationId xmlns:a16="http://schemas.microsoft.com/office/drawing/2014/main" id="{154EDF75-5D77-90BC-8EC8-EFB2897CCF93}"/>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5" name="Rectangle 54">
              <a:extLst>
                <a:ext uri="{FF2B5EF4-FFF2-40B4-BE49-F238E27FC236}">
                  <a16:creationId xmlns:a16="http://schemas.microsoft.com/office/drawing/2014/main" id="{14B1A20C-7168-859A-9DA0-B98A466DC8F9}"/>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6" name="Rectangle 55">
              <a:extLst>
                <a:ext uri="{FF2B5EF4-FFF2-40B4-BE49-F238E27FC236}">
                  <a16:creationId xmlns:a16="http://schemas.microsoft.com/office/drawing/2014/main" id="{8C7C28B5-1445-13AB-DBFF-06B6257AC00F}"/>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7" name="Rectangle 56">
              <a:extLst>
                <a:ext uri="{FF2B5EF4-FFF2-40B4-BE49-F238E27FC236}">
                  <a16:creationId xmlns:a16="http://schemas.microsoft.com/office/drawing/2014/main" id="{FDCA648C-9D9A-5FA7-2565-155F498544F3}"/>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58" name="Rectangle 57">
            <a:extLst>
              <a:ext uri="{FF2B5EF4-FFF2-40B4-BE49-F238E27FC236}">
                <a16:creationId xmlns:a16="http://schemas.microsoft.com/office/drawing/2014/main" id="{6182E794-F64C-8800-161A-DFF90D23EC06}"/>
              </a:ext>
            </a:extLst>
          </p:cNvPr>
          <p:cNvSpPr/>
          <p:nvPr/>
        </p:nvSpPr>
        <p:spPr>
          <a:xfrm>
            <a:off x="226563" y="5386342"/>
            <a:ext cx="1054158" cy="714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6528798-74ED-9D01-BF38-539824D3DAE3}"/>
              </a:ext>
            </a:extLst>
          </p:cNvPr>
          <p:cNvSpPr/>
          <p:nvPr/>
        </p:nvSpPr>
        <p:spPr>
          <a:xfrm>
            <a:off x="242992" y="997071"/>
            <a:ext cx="1054158" cy="393541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77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953087-433D-A1F6-C671-F9EEF4C83D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9411" y="2031972"/>
            <a:ext cx="3963077" cy="2647284"/>
          </a:xfrm>
          <a:prstGeom prst="rect">
            <a:avLst/>
          </a:prstGeom>
        </p:spPr>
      </p:pic>
      <p:sp>
        <p:nvSpPr>
          <p:cNvPr id="3" name="Text Placeholder 2">
            <a:extLst>
              <a:ext uri="{FF2B5EF4-FFF2-40B4-BE49-F238E27FC236}">
                <a16:creationId xmlns:a16="http://schemas.microsoft.com/office/drawing/2014/main" id="{66489794-5397-4B93-A4C5-D85A3A7C241B}"/>
              </a:ext>
            </a:extLst>
          </p:cNvPr>
          <p:cNvSpPr>
            <a:spLocks noGrp="1"/>
          </p:cNvSpPr>
          <p:nvPr>
            <p:ph type="body" sz="quarter" idx="10"/>
          </p:nvPr>
        </p:nvSpPr>
        <p:spPr/>
        <p:txBody>
          <a:bodyPr/>
          <a:lstStyle/>
          <a:p>
            <a:r>
              <a:rPr lang="en-GB">
                <a:ln w="12700">
                  <a:solidFill>
                    <a:schemeClr val="accent1"/>
                  </a:solidFill>
                </a:ln>
                <a:solidFill>
                  <a:schemeClr val="accent1"/>
                </a:solidFill>
              </a:rPr>
              <a:t>Progression in the History Curriculum</a:t>
            </a:r>
            <a:endParaRPr lang="en-GB"/>
          </a:p>
        </p:txBody>
      </p:sp>
      <p:sp>
        <p:nvSpPr>
          <p:cNvPr id="9" name="TextBox 8">
            <a:extLst>
              <a:ext uri="{FF2B5EF4-FFF2-40B4-BE49-F238E27FC236}">
                <a16:creationId xmlns:a16="http://schemas.microsoft.com/office/drawing/2014/main" id="{8FA2C651-77F5-58B7-ED07-E809B926D0AD}"/>
              </a:ext>
            </a:extLst>
          </p:cNvPr>
          <p:cNvSpPr txBox="1"/>
          <p:nvPr/>
        </p:nvSpPr>
        <p:spPr>
          <a:xfrm>
            <a:off x="1380784" y="3200366"/>
            <a:ext cx="1388969"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give our age as a number of years.</a:t>
            </a:r>
          </a:p>
        </p:txBody>
      </p:sp>
      <p:cxnSp>
        <p:nvCxnSpPr>
          <p:cNvPr id="11" name="Straight Arrow Connector 10">
            <a:extLst>
              <a:ext uri="{FF2B5EF4-FFF2-40B4-BE49-F238E27FC236}">
                <a16:creationId xmlns:a16="http://schemas.microsoft.com/office/drawing/2014/main" id="{607BFD75-86E1-36BD-4C27-EC016A68EA0F}"/>
              </a:ext>
            </a:extLst>
          </p:cNvPr>
          <p:cNvCxnSpPr>
            <a:cxnSpLocks/>
            <a:stCxn id="9" idx="0"/>
          </p:cNvCxnSpPr>
          <p:nvPr/>
        </p:nvCxnSpPr>
        <p:spPr>
          <a:xfrm flipV="1">
            <a:off x="2075269" y="2851966"/>
            <a:ext cx="705239" cy="34840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B38A06-966D-0455-4A1F-FF5F5EDE48A3}"/>
              </a:ext>
            </a:extLst>
          </p:cNvPr>
          <p:cNvSpPr txBox="1"/>
          <p:nvPr/>
        </p:nvSpPr>
        <p:spPr>
          <a:xfrm>
            <a:off x="1374334" y="4620940"/>
            <a:ext cx="1501253" cy="461665"/>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use vocabulary like, ‘now’, ‘then’, ‘before’, ‘after’ and ‘a long time ago’.</a:t>
            </a:r>
          </a:p>
        </p:txBody>
      </p:sp>
      <p:cxnSp>
        <p:nvCxnSpPr>
          <p:cNvPr id="13" name="Straight Arrow Connector 12">
            <a:extLst>
              <a:ext uri="{FF2B5EF4-FFF2-40B4-BE49-F238E27FC236}">
                <a16:creationId xmlns:a16="http://schemas.microsoft.com/office/drawing/2014/main" id="{177A73BB-C129-18CD-D7AE-FDD21C44C329}"/>
              </a:ext>
            </a:extLst>
          </p:cNvPr>
          <p:cNvCxnSpPr>
            <a:cxnSpLocks/>
          </p:cNvCxnSpPr>
          <p:nvPr/>
        </p:nvCxnSpPr>
        <p:spPr>
          <a:xfrm flipV="1">
            <a:off x="2593113" y="4399791"/>
            <a:ext cx="401089" cy="27354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8B4EAE-D617-A5C7-D0A4-B2F15EBF3A87}"/>
              </a:ext>
            </a:extLst>
          </p:cNvPr>
          <p:cNvCxnSpPr>
            <a:cxnSpLocks/>
          </p:cNvCxnSpPr>
          <p:nvPr/>
        </p:nvCxnSpPr>
        <p:spPr>
          <a:xfrm>
            <a:off x="2536529" y="2031972"/>
            <a:ext cx="1088870" cy="1150229"/>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8B4817-5766-2C2B-59A9-1F20451AAFC6}"/>
              </a:ext>
            </a:extLst>
          </p:cNvPr>
          <p:cNvSpPr txBox="1"/>
          <p:nvPr/>
        </p:nvSpPr>
        <p:spPr>
          <a:xfrm>
            <a:off x="1380784" y="1628623"/>
            <a:ext cx="1361466" cy="1031051"/>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put events from our daily routine in the order in which they usually happen.</a:t>
            </a:r>
          </a:p>
          <a:p>
            <a:pPr>
              <a:spcAft>
                <a:spcPts val="600"/>
              </a:spcAft>
            </a:pPr>
            <a:r>
              <a:rPr lang="en-GB" sz="800" b="1">
                <a:solidFill>
                  <a:schemeClr val="accent5"/>
                </a:solidFill>
                <a:latin typeface="Roboto" panose="02000000000000000000" pitchFamily="2" charset="0"/>
                <a:ea typeface="Roboto" panose="02000000000000000000" pitchFamily="2" charset="0"/>
              </a:rPr>
              <a:t>We decide whether a source shows life in the past or present.</a:t>
            </a:r>
          </a:p>
        </p:txBody>
      </p:sp>
      <p:cxnSp>
        <p:nvCxnSpPr>
          <p:cNvPr id="16" name="Straight Arrow Connector 15">
            <a:extLst>
              <a:ext uri="{FF2B5EF4-FFF2-40B4-BE49-F238E27FC236}">
                <a16:creationId xmlns:a16="http://schemas.microsoft.com/office/drawing/2014/main" id="{8F259DF7-A680-ADEC-44BA-F35A10CFA00C}"/>
              </a:ext>
            </a:extLst>
          </p:cNvPr>
          <p:cNvCxnSpPr>
            <a:cxnSpLocks/>
          </p:cNvCxnSpPr>
          <p:nvPr/>
        </p:nvCxnSpPr>
        <p:spPr>
          <a:xfrm flipH="1">
            <a:off x="4806467" y="1628623"/>
            <a:ext cx="1179109" cy="75390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0E6-8FF5-D8FE-DDF2-A2FDCE10C919}"/>
              </a:ext>
            </a:extLst>
          </p:cNvPr>
          <p:cNvSpPr txBox="1"/>
          <p:nvPr/>
        </p:nvSpPr>
        <p:spPr>
          <a:xfrm>
            <a:off x="3895250" y="1454736"/>
            <a:ext cx="1611398" cy="461665"/>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decide whether a source shows life in a more or less recent time than another.</a:t>
            </a:r>
          </a:p>
        </p:txBody>
      </p:sp>
      <p:cxnSp>
        <p:nvCxnSpPr>
          <p:cNvPr id="18" name="Straight Arrow Connector 17">
            <a:extLst>
              <a:ext uri="{FF2B5EF4-FFF2-40B4-BE49-F238E27FC236}">
                <a16:creationId xmlns:a16="http://schemas.microsoft.com/office/drawing/2014/main" id="{C84A0090-CCC2-29C7-D250-61A3A4FEB3C6}"/>
              </a:ext>
            </a:extLst>
          </p:cNvPr>
          <p:cNvCxnSpPr>
            <a:cxnSpLocks/>
          </p:cNvCxnSpPr>
          <p:nvPr/>
        </p:nvCxnSpPr>
        <p:spPr>
          <a:xfrm flipH="1">
            <a:off x="3870253" y="1855703"/>
            <a:ext cx="127244" cy="42713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2F45CFC-3E00-EF90-6278-BD5BB3922B34}"/>
              </a:ext>
            </a:extLst>
          </p:cNvPr>
          <p:cNvSpPr txBox="1"/>
          <p:nvPr/>
        </p:nvSpPr>
        <p:spPr>
          <a:xfrm>
            <a:off x="3758788" y="5045688"/>
            <a:ext cx="1388969"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use vocabulary like ‘decade’ and ‘century’.</a:t>
            </a:r>
          </a:p>
        </p:txBody>
      </p:sp>
      <p:cxnSp>
        <p:nvCxnSpPr>
          <p:cNvPr id="22" name="Straight Arrow Connector 21">
            <a:extLst>
              <a:ext uri="{FF2B5EF4-FFF2-40B4-BE49-F238E27FC236}">
                <a16:creationId xmlns:a16="http://schemas.microsoft.com/office/drawing/2014/main" id="{1FB83086-5A7D-D7E6-3CFB-67B768B7A428}"/>
              </a:ext>
            </a:extLst>
          </p:cNvPr>
          <p:cNvCxnSpPr>
            <a:cxnSpLocks/>
          </p:cNvCxnSpPr>
          <p:nvPr/>
        </p:nvCxnSpPr>
        <p:spPr>
          <a:xfrm flipV="1">
            <a:off x="4662866" y="4620940"/>
            <a:ext cx="339781" cy="4189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2B1901-4E33-D0E4-3233-E493850E56F9}"/>
              </a:ext>
            </a:extLst>
          </p:cNvPr>
          <p:cNvSpPr txBox="1"/>
          <p:nvPr/>
        </p:nvSpPr>
        <p:spPr>
          <a:xfrm>
            <a:off x="5604353" y="4871966"/>
            <a:ext cx="2295525" cy="984885"/>
          </a:xfrm>
          <a:prstGeom prst="rect">
            <a:avLst/>
          </a:prstGeom>
          <a:noFill/>
        </p:spPr>
        <p:txBody>
          <a:bodyPr wrap="square" rtlCol="0">
            <a:spAutoFit/>
          </a:bodyPr>
          <a:lstStyle/>
          <a:p>
            <a:pPr>
              <a:spcAft>
                <a:spcPts val="600"/>
              </a:spcAft>
            </a:pPr>
            <a:r>
              <a:rPr lang="en-GB" sz="800" b="1">
                <a:solidFill>
                  <a:schemeClr val="accent5"/>
                </a:solidFill>
                <a:latin typeface="Roboto" panose="02000000000000000000" pitchFamily="2" charset="0"/>
                <a:ea typeface="Roboto" panose="02000000000000000000" pitchFamily="2" charset="0"/>
              </a:rPr>
              <a:t>We describe historical periods and time using dates [AD only] and as a given number of years ago (up to 1000, as per mathematics knowledge). </a:t>
            </a:r>
          </a:p>
          <a:p>
            <a:pPr>
              <a:spcAft>
                <a:spcPts val="600"/>
              </a:spcAft>
            </a:pPr>
            <a:r>
              <a:rPr lang="en-GB" sz="800" b="1">
                <a:solidFill>
                  <a:schemeClr val="accent5"/>
                </a:solidFill>
                <a:latin typeface="Roboto" panose="02000000000000000000" pitchFamily="2" charset="0"/>
                <a:ea typeface="Roboto" panose="02000000000000000000" pitchFamily="2" charset="0"/>
              </a:rPr>
              <a:t>We place dates (AD only) on a timeline.</a:t>
            </a:r>
          </a:p>
          <a:p>
            <a:pPr>
              <a:spcAft>
                <a:spcPts val="600"/>
              </a:spcAft>
            </a:pPr>
            <a:r>
              <a:rPr lang="en-GB" sz="800" b="1">
                <a:solidFill>
                  <a:schemeClr val="accent5"/>
                </a:solidFill>
                <a:latin typeface="Roboto" panose="02000000000000000000" pitchFamily="2" charset="0"/>
                <a:ea typeface="Roboto" panose="02000000000000000000" pitchFamily="2" charset="0"/>
              </a:rPr>
              <a:t>We convert between a year and a century. </a:t>
            </a:r>
          </a:p>
        </p:txBody>
      </p:sp>
      <p:sp>
        <p:nvSpPr>
          <p:cNvPr id="26" name="TextBox 25">
            <a:extLst>
              <a:ext uri="{FF2B5EF4-FFF2-40B4-BE49-F238E27FC236}">
                <a16:creationId xmlns:a16="http://schemas.microsoft.com/office/drawing/2014/main" id="{F45F4033-60CC-A1A4-21D9-762F692F9D73}"/>
              </a:ext>
            </a:extLst>
          </p:cNvPr>
          <p:cNvSpPr txBox="1"/>
          <p:nvPr/>
        </p:nvSpPr>
        <p:spPr>
          <a:xfrm>
            <a:off x="7069348" y="1697043"/>
            <a:ext cx="1932014" cy="461665"/>
          </a:xfrm>
          <a:prstGeom prst="rect">
            <a:avLst/>
          </a:prstGeom>
          <a:noFill/>
        </p:spPr>
        <p:txBody>
          <a:bodyPr wrap="square" rtlCol="0">
            <a:spAutoFit/>
          </a:bodyPr>
          <a:lstStyle/>
          <a:p>
            <a:pPr>
              <a:spcAft>
                <a:spcPts val="600"/>
              </a:spcAft>
            </a:pPr>
            <a:r>
              <a:rPr lang="en-GB" sz="800">
                <a:solidFill>
                  <a:schemeClr val="accent5"/>
                </a:solidFill>
                <a:latin typeface="Roboto" panose="02000000000000000000" pitchFamily="2" charset="0"/>
                <a:ea typeface="Roboto" panose="02000000000000000000" pitchFamily="2" charset="0"/>
              </a:rPr>
              <a:t>Now we are secure in negative numbers in mathematics, </a:t>
            </a:r>
            <a:r>
              <a:rPr lang="en-GB" sz="800" b="1">
                <a:solidFill>
                  <a:schemeClr val="accent5"/>
                </a:solidFill>
                <a:latin typeface="Roboto" panose="02000000000000000000" pitchFamily="2" charset="0"/>
                <a:ea typeface="Roboto" panose="02000000000000000000" pitchFamily="2" charset="0"/>
              </a:rPr>
              <a:t>we can use AD (CE) and BC (BCE) accurately.</a:t>
            </a:r>
          </a:p>
        </p:txBody>
      </p:sp>
      <p:cxnSp>
        <p:nvCxnSpPr>
          <p:cNvPr id="27" name="Straight Arrow Connector 26">
            <a:extLst>
              <a:ext uri="{FF2B5EF4-FFF2-40B4-BE49-F238E27FC236}">
                <a16:creationId xmlns:a16="http://schemas.microsoft.com/office/drawing/2014/main" id="{489D49F4-D5B9-5C9C-5A35-991E9BC14382}"/>
              </a:ext>
            </a:extLst>
          </p:cNvPr>
          <p:cNvCxnSpPr>
            <a:cxnSpLocks/>
            <a:stCxn id="26" idx="1"/>
          </p:cNvCxnSpPr>
          <p:nvPr/>
        </p:nvCxnSpPr>
        <p:spPr>
          <a:xfrm flipH="1">
            <a:off x="5684903" y="1927876"/>
            <a:ext cx="1384445" cy="407101"/>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5E4919E-0992-C09E-5F12-487949AEDDAB}"/>
              </a:ext>
            </a:extLst>
          </p:cNvPr>
          <p:cNvSpPr txBox="1"/>
          <p:nvPr/>
        </p:nvSpPr>
        <p:spPr>
          <a:xfrm>
            <a:off x="7069347" y="2439376"/>
            <a:ext cx="1932013" cy="338554"/>
          </a:xfrm>
          <a:prstGeom prst="rect">
            <a:avLst/>
          </a:prstGeom>
          <a:noFill/>
        </p:spPr>
        <p:txBody>
          <a:bodyPr wrap="square" rtlCol="0">
            <a:spAutoFit/>
          </a:bodyPr>
          <a:lstStyle/>
          <a:p>
            <a:pPr>
              <a:spcAft>
                <a:spcPts val="600"/>
              </a:spcAft>
            </a:pPr>
            <a:r>
              <a:rPr lang="en-GB" sz="800">
                <a:solidFill>
                  <a:schemeClr val="accent5"/>
                </a:solidFill>
                <a:latin typeface="Roboto" panose="02000000000000000000" pitchFamily="2" charset="0"/>
                <a:ea typeface="Roboto" panose="02000000000000000000" pitchFamily="2" charset="0"/>
              </a:rPr>
              <a:t>We add ‘</a:t>
            </a:r>
            <a:r>
              <a:rPr lang="en-GB" sz="800" b="1">
                <a:solidFill>
                  <a:schemeClr val="accent5"/>
                </a:solidFill>
                <a:latin typeface="Roboto" panose="02000000000000000000" pitchFamily="2" charset="0"/>
                <a:ea typeface="Roboto" panose="02000000000000000000" pitchFamily="2" charset="0"/>
              </a:rPr>
              <a:t>millennium</a:t>
            </a:r>
            <a:r>
              <a:rPr lang="en-GB" sz="800">
                <a:solidFill>
                  <a:schemeClr val="accent5"/>
                </a:solidFill>
                <a:latin typeface="Roboto" panose="02000000000000000000" pitchFamily="2" charset="0"/>
                <a:ea typeface="Roboto" panose="02000000000000000000" pitchFamily="2" charset="0"/>
              </a:rPr>
              <a:t>’ to our vocabulary of a way of describing time.</a:t>
            </a:r>
          </a:p>
        </p:txBody>
      </p:sp>
      <p:cxnSp>
        <p:nvCxnSpPr>
          <p:cNvPr id="29" name="Straight Arrow Connector 28">
            <a:extLst>
              <a:ext uri="{FF2B5EF4-FFF2-40B4-BE49-F238E27FC236}">
                <a16:creationId xmlns:a16="http://schemas.microsoft.com/office/drawing/2014/main" id="{ECD13D45-3084-BA87-8332-2EC2D3E344ED}"/>
              </a:ext>
            </a:extLst>
          </p:cNvPr>
          <p:cNvCxnSpPr>
            <a:cxnSpLocks/>
          </p:cNvCxnSpPr>
          <p:nvPr/>
        </p:nvCxnSpPr>
        <p:spPr>
          <a:xfrm flipH="1" flipV="1">
            <a:off x="6067019" y="2431872"/>
            <a:ext cx="1002328" cy="17085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495687-26B0-BFC5-FF6E-E2A0FAD49FC8}"/>
              </a:ext>
            </a:extLst>
          </p:cNvPr>
          <p:cNvSpPr txBox="1"/>
          <p:nvPr/>
        </p:nvSpPr>
        <p:spPr>
          <a:xfrm>
            <a:off x="7069347" y="3564103"/>
            <a:ext cx="1919325" cy="584775"/>
          </a:xfrm>
          <a:prstGeom prst="rect">
            <a:avLst/>
          </a:prstGeom>
          <a:noFill/>
        </p:spPr>
        <p:txBody>
          <a:bodyPr wrap="square" rtlCol="0">
            <a:spAutoFit/>
          </a:bodyPr>
          <a:lstStyle/>
          <a:p>
            <a:pPr algn="l">
              <a:spcAft>
                <a:spcPts val="600"/>
              </a:spcAft>
            </a:pPr>
            <a:r>
              <a:rPr lang="en-US"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We use key dates to compare the timing of two events, considering how closely together or far apart they occurred.</a:t>
            </a:r>
            <a:endPar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682CEB3D-3A62-322C-3B55-FAE6C72DBB70}"/>
              </a:ext>
            </a:extLst>
          </p:cNvPr>
          <p:cNvCxnSpPr>
            <a:cxnSpLocks/>
          </p:cNvCxnSpPr>
          <p:nvPr/>
        </p:nvCxnSpPr>
        <p:spPr>
          <a:xfrm flipH="1" flipV="1">
            <a:off x="5720855" y="4018966"/>
            <a:ext cx="346164" cy="853000"/>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E07523D-C8BD-117D-5C3F-501B633E1505}"/>
              </a:ext>
            </a:extLst>
          </p:cNvPr>
          <p:cNvSpPr txBox="1"/>
          <p:nvPr/>
        </p:nvSpPr>
        <p:spPr>
          <a:xfrm>
            <a:off x="2452326" y="1056019"/>
            <a:ext cx="1494141" cy="461665"/>
          </a:xfrm>
          <a:prstGeom prst="rect">
            <a:avLst/>
          </a:prstGeom>
          <a:noFill/>
        </p:spPr>
        <p:txBody>
          <a:bodyPr wrap="square">
            <a:spAutoFit/>
          </a:bodyPr>
          <a:lstStyle/>
          <a:p>
            <a:pPr marR="0" lvl="0" algn="l" defTabSz="914400" rtl="0" eaLnBrk="1" fontAlgn="auto" latinLnBrk="0" hangingPunct="1">
              <a:spcBef>
                <a:spcPts val="0"/>
              </a:spcBef>
              <a:spcAft>
                <a:spcPts val="600"/>
              </a:spcAft>
              <a:buClrTx/>
              <a:buSzTx/>
              <a:tabLst/>
              <a:defRPr/>
            </a:pPr>
            <a:r>
              <a:rPr lang="en-GB" sz="800" b="1">
                <a:solidFill>
                  <a:schemeClr val="accent5"/>
                </a:solidFill>
                <a:latin typeface="Roboto" panose="02000000000000000000" pitchFamily="2" charset="0"/>
                <a:ea typeface="Roboto" panose="02000000000000000000" pitchFamily="2" charset="0"/>
                <a:cs typeface="Times New Roman" panose="02020603050405020304" pitchFamily="18" charset="0"/>
              </a:rPr>
              <a:t>We r</a:t>
            </a:r>
            <a:r>
              <a:rPr lang="en-GB" sz="800" b="1">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ecognise historical periods or events using arrows on a blank timeline.</a:t>
            </a:r>
          </a:p>
        </p:txBody>
      </p:sp>
      <p:cxnSp>
        <p:nvCxnSpPr>
          <p:cNvPr id="36" name="Straight Arrow Connector 35">
            <a:extLst>
              <a:ext uri="{FF2B5EF4-FFF2-40B4-BE49-F238E27FC236}">
                <a16:creationId xmlns:a16="http://schemas.microsoft.com/office/drawing/2014/main" id="{DFA25F30-707A-8239-0797-EB6EEA436968}"/>
              </a:ext>
            </a:extLst>
          </p:cNvPr>
          <p:cNvCxnSpPr>
            <a:cxnSpLocks/>
          </p:cNvCxnSpPr>
          <p:nvPr/>
        </p:nvCxnSpPr>
        <p:spPr>
          <a:xfrm>
            <a:off x="3036869" y="1565850"/>
            <a:ext cx="650502" cy="1145387"/>
          </a:xfrm>
          <a:prstGeom prst="straightConnector1">
            <a:avLst/>
          </a:prstGeom>
          <a:ln w="28575" cmpd="sng">
            <a:solidFill>
              <a:schemeClr val="accent5"/>
            </a:solidFill>
            <a:tailEnd type="triangle"/>
          </a:ln>
          <a:effectLst>
            <a:glow>
              <a:schemeClr val="accent1">
                <a:alpha val="40000"/>
              </a:schemeClr>
            </a:glow>
            <a:outerShdw blurRad="50800" dist="50800" dir="5400000" sx="1000" sy="1000" algn="ctr" rotWithShape="0">
              <a:srgbClr val="000000">
                <a:alpha val="43137"/>
              </a:srgbClr>
            </a:outerShdw>
            <a:softEdge rad="0"/>
          </a:effectLst>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B05BCFF-D9CB-5342-5853-FEC2B61E5842}"/>
              </a:ext>
            </a:extLst>
          </p:cNvPr>
          <p:cNvPicPr>
            <a:picLocks noChangeAspect="1"/>
          </p:cNvPicPr>
          <p:nvPr/>
        </p:nvPicPr>
        <p:blipFill>
          <a:blip r:embed="rId3"/>
          <a:stretch>
            <a:fillRect/>
          </a:stretch>
        </p:blipFill>
        <p:spPr>
          <a:xfrm>
            <a:off x="8130099" y="5309522"/>
            <a:ext cx="1312200" cy="1080000"/>
          </a:xfrm>
          <a:prstGeom prst="rect">
            <a:avLst/>
          </a:prstGeom>
        </p:spPr>
      </p:pic>
      <p:sp>
        <p:nvSpPr>
          <p:cNvPr id="43" name="TextBox 42">
            <a:extLst>
              <a:ext uri="{FF2B5EF4-FFF2-40B4-BE49-F238E27FC236}">
                <a16:creationId xmlns:a16="http://schemas.microsoft.com/office/drawing/2014/main" id="{9D370A95-5D5E-5B26-5477-9D04B31C416F}"/>
              </a:ext>
            </a:extLst>
          </p:cNvPr>
          <p:cNvSpPr txBox="1"/>
          <p:nvPr/>
        </p:nvSpPr>
        <p:spPr>
          <a:xfrm>
            <a:off x="5972426" y="1304481"/>
            <a:ext cx="1932014" cy="338554"/>
          </a:xfrm>
          <a:prstGeom prst="rect">
            <a:avLst/>
          </a:prstGeom>
          <a:noFill/>
        </p:spPr>
        <p:txBody>
          <a:bodyPr wrap="square" rtlCol="0">
            <a:spAutoFit/>
          </a:bodyPr>
          <a:lstStyle/>
          <a:p>
            <a:pPr>
              <a:spcAft>
                <a:spcPts val="600"/>
              </a:spcAft>
            </a:pPr>
            <a:r>
              <a:rPr lang="en-US" sz="800" b="1">
                <a:solidFill>
                  <a:schemeClr val="accent5"/>
                </a:solidFill>
                <a:latin typeface="Roboto" panose="02000000000000000000" pitchFamily="2" charset="0"/>
                <a:ea typeface="Roboto" panose="02000000000000000000" pitchFamily="2" charset="0"/>
              </a:rPr>
              <a:t>We place a small selection of sources in order, from most to least recent.</a:t>
            </a:r>
          </a:p>
        </p:txBody>
      </p:sp>
      <p:cxnSp>
        <p:nvCxnSpPr>
          <p:cNvPr id="46" name="Straight Arrow Connector 45">
            <a:extLst>
              <a:ext uri="{FF2B5EF4-FFF2-40B4-BE49-F238E27FC236}">
                <a16:creationId xmlns:a16="http://schemas.microsoft.com/office/drawing/2014/main" id="{3D5588DC-BFB5-5E67-A43B-91ED64D9C7BE}"/>
              </a:ext>
            </a:extLst>
          </p:cNvPr>
          <p:cNvCxnSpPr>
            <a:cxnSpLocks/>
          </p:cNvCxnSpPr>
          <p:nvPr/>
        </p:nvCxnSpPr>
        <p:spPr>
          <a:xfrm flipH="1">
            <a:off x="6568183" y="3776862"/>
            <a:ext cx="501164" cy="8697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0DFF5C89-E194-F2B7-5DC7-4A6E87B598CD}"/>
              </a:ext>
            </a:extLst>
          </p:cNvPr>
          <p:cNvGrpSpPr/>
          <p:nvPr/>
        </p:nvGrpSpPr>
        <p:grpSpPr>
          <a:xfrm>
            <a:off x="273657" y="1088347"/>
            <a:ext cx="980829" cy="4894869"/>
            <a:chOff x="273657" y="-474493"/>
            <a:chExt cx="980829" cy="4894869"/>
          </a:xfrm>
        </p:grpSpPr>
        <p:sp>
          <p:nvSpPr>
            <p:cNvPr id="49" name="Rectangle 48">
              <a:extLst>
                <a:ext uri="{FF2B5EF4-FFF2-40B4-BE49-F238E27FC236}">
                  <a16:creationId xmlns:a16="http://schemas.microsoft.com/office/drawing/2014/main" id="{6F83AAAE-4E59-2C38-03F4-5102B75895D7}"/>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50" name="Rectangle 49">
              <a:extLst>
                <a:ext uri="{FF2B5EF4-FFF2-40B4-BE49-F238E27FC236}">
                  <a16:creationId xmlns:a16="http://schemas.microsoft.com/office/drawing/2014/main" id="{713E7076-F51B-0EAA-BF00-7F57DD6CBF6C}"/>
                </a:ext>
              </a:extLst>
            </p:cNvPr>
            <p:cNvSpPr/>
            <p:nvPr/>
          </p:nvSpPr>
          <p:spPr>
            <a:xfrm>
              <a:off x="273657" y="1385560"/>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51" name="Rectangle 50">
              <a:extLst>
                <a:ext uri="{FF2B5EF4-FFF2-40B4-BE49-F238E27FC236}">
                  <a16:creationId xmlns:a16="http://schemas.microsoft.com/office/drawing/2014/main" id="{EDEBA556-8F2D-F5CD-F58C-CF364C86D194}"/>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Power, Empire &amp; Democracy</a:t>
              </a:r>
              <a:endParaRPr lang="en-GB" sz="900">
                <a:solidFill>
                  <a:schemeClr val="bg1"/>
                </a:solidFill>
                <a:latin typeface="United Curriculum" panose="020B0604020202020204" charset="0"/>
              </a:endParaRPr>
            </a:p>
          </p:txBody>
        </p:sp>
        <p:sp>
          <p:nvSpPr>
            <p:cNvPr id="52" name="Rectangle 51">
              <a:extLst>
                <a:ext uri="{FF2B5EF4-FFF2-40B4-BE49-F238E27FC236}">
                  <a16:creationId xmlns:a16="http://schemas.microsoft.com/office/drawing/2014/main" id="{EC64614A-B954-90AE-A05F-460A81B48B19}"/>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Quest for Knowledge</a:t>
              </a:r>
              <a:endParaRPr lang="en-GB" sz="900">
                <a:solidFill>
                  <a:schemeClr val="bg1"/>
                </a:solidFill>
                <a:latin typeface="United Curriculum" panose="020B0604020202020204" charset="0"/>
              </a:endParaRPr>
            </a:p>
          </p:txBody>
        </p:sp>
        <p:sp>
          <p:nvSpPr>
            <p:cNvPr id="53" name="Rectangle 52">
              <a:extLst>
                <a:ext uri="{FF2B5EF4-FFF2-40B4-BE49-F238E27FC236}">
                  <a16:creationId xmlns:a16="http://schemas.microsoft.com/office/drawing/2014/main" id="{E54701D5-FFAC-0845-9442-8D137D12084E}"/>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Community &amp; Family</a:t>
              </a:r>
              <a:endParaRPr lang="en-GB" sz="900">
                <a:solidFill>
                  <a:schemeClr val="bg1"/>
                </a:solidFill>
                <a:latin typeface="United Curriculum" panose="020B0604020202020204" charset="0"/>
              </a:endParaRPr>
            </a:p>
          </p:txBody>
        </p:sp>
        <p:sp>
          <p:nvSpPr>
            <p:cNvPr id="54" name="Rectangle 53">
              <a:extLst>
                <a:ext uri="{FF2B5EF4-FFF2-40B4-BE49-F238E27FC236}">
                  <a16:creationId xmlns:a16="http://schemas.microsoft.com/office/drawing/2014/main" id="{2DC7EE77-B425-7755-50D4-C48896811B0A}"/>
                </a:ext>
              </a:extLst>
            </p:cNvPr>
            <p:cNvSpPr/>
            <p:nvPr/>
          </p:nvSpPr>
          <p:spPr>
            <a:xfrm>
              <a:off x="273657" y="1792774"/>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Historical Significance </a:t>
              </a:r>
              <a:endParaRPr lang="en-GB" sz="900">
                <a:solidFill>
                  <a:schemeClr val="bg1"/>
                </a:solidFill>
                <a:latin typeface="United Curriculum" panose="020B0604020202020204" charset="0"/>
              </a:endParaRPr>
            </a:p>
          </p:txBody>
        </p:sp>
        <p:sp>
          <p:nvSpPr>
            <p:cNvPr id="55" name="Rectangle 54">
              <a:extLst>
                <a:ext uri="{FF2B5EF4-FFF2-40B4-BE49-F238E27FC236}">
                  <a16:creationId xmlns:a16="http://schemas.microsoft.com/office/drawing/2014/main" id="{5703FA37-6E11-C8A6-C8C2-57A545ACD58F}"/>
                </a:ext>
              </a:extLst>
            </p:cNvPr>
            <p:cNvSpPr/>
            <p:nvPr/>
          </p:nvSpPr>
          <p:spPr>
            <a:xfrm>
              <a:off x="273657" y="219999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Similarity &amp; Difference</a:t>
              </a:r>
              <a:endParaRPr lang="en-GB" sz="900">
                <a:solidFill>
                  <a:schemeClr val="bg1"/>
                </a:solidFill>
                <a:latin typeface="United Curriculum" panose="020B0604020202020204" charset="0"/>
              </a:endParaRPr>
            </a:p>
          </p:txBody>
        </p:sp>
        <p:sp>
          <p:nvSpPr>
            <p:cNvPr id="56" name="Rectangle 55">
              <a:extLst>
                <a:ext uri="{FF2B5EF4-FFF2-40B4-BE49-F238E27FC236}">
                  <a16:creationId xmlns:a16="http://schemas.microsoft.com/office/drawing/2014/main" id="{33B587B2-9798-D770-6B59-C23BCCA1C25E}"/>
                </a:ext>
              </a:extLst>
            </p:cNvPr>
            <p:cNvSpPr/>
            <p:nvPr/>
          </p:nvSpPr>
          <p:spPr>
            <a:xfrm>
              <a:off x="273657" y="260721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Change &amp; Continuity</a:t>
              </a:r>
              <a:endParaRPr lang="en-GB" sz="900">
                <a:solidFill>
                  <a:schemeClr val="bg1"/>
                </a:solidFill>
                <a:latin typeface="United Curriculum" panose="020B0604020202020204" charset="0"/>
              </a:endParaRPr>
            </a:p>
          </p:txBody>
        </p:sp>
        <p:sp>
          <p:nvSpPr>
            <p:cNvPr id="57" name="Rectangle 56">
              <a:extLst>
                <a:ext uri="{FF2B5EF4-FFF2-40B4-BE49-F238E27FC236}">
                  <a16:creationId xmlns:a16="http://schemas.microsoft.com/office/drawing/2014/main" id="{63B480CC-3927-C7AD-F77D-913C72CC725F}"/>
                </a:ext>
              </a:extLst>
            </p:cNvPr>
            <p:cNvSpPr/>
            <p:nvPr/>
          </p:nvSpPr>
          <p:spPr>
            <a:xfrm>
              <a:off x="273657" y="300906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Cause &amp; Consequence</a:t>
              </a:r>
              <a:endParaRPr lang="en-GB" sz="900">
                <a:solidFill>
                  <a:schemeClr val="bg1"/>
                </a:solidFill>
                <a:latin typeface="United Curriculum" panose="020B0604020202020204" charset="0"/>
              </a:endParaRPr>
            </a:p>
          </p:txBody>
        </p:sp>
        <p:sp>
          <p:nvSpPr>
            <p:cNvPr id="58" name="Rectangle 57">
              <a:extLst>
                <a:ext uri="{FF2B5EF4-FFF2-40B4-BE49-F238E27FC236}">
                  <a16:creationId xmlns:a16="http://schemas.microsoft.com/office/drawing/2014/main" id="{DA27B6E5-503C-BF1F-15B5-71B10E250FEC}"/>
                </a:ext>
              </a:extLst>
            </p:cNvPr>
            <p:cNvSpPr/>
            <p:nvPr/>
          </p:nvSpPr>
          <p:spPr>
            <a:xfrm>
              <a:off x="273657" y="3416282"/>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Evidence</a:t>
              </a:r>
              <a:endParaRPr lang="en-GB" sz="900">
                <a:solidFill>
                  <a:schemeClr val="bg1"/>
                </a:solidFill>
                <a:latin typeface="United Curriculum" panose="020B0604020202020204" charset="0"/>
              </a:endParaRPr>
            </a:p>
          </p:txBody>
        </p:sp>
        <p:sp>
          <p:nvSpPr>
            <p:cNvPr id="59" name="Rectangle 58">
              <a:extLst>
                <a:ext uri="{FF2B5EF4-FFF2-40B4-BE49-F238E27FC236}">
                  <a16:creationId xmlns:a16="http://schemas.microsoft.com/office/drawing/2014/main" id="{BE042748-34C7-0D1A-7108-B4550644EA7A}"/>
                </a:ext>
              </a:extLst>
            </p:cNvPr>
            <p:cNvSpPr/>
            <p:nvPr/>
          </p:nvSpPr>
          <p:spPr>
            <a:xfrm>
              <a:off x="273657" y="4059793"/>
              <a:ext cx="980829" cy="360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Chronology</a:t>
              </a:r>
              <a:endParaRPr lang="en-GB" sz="900">
                <a:solidFill>
                  <a:schemeClr val="bg1"/>
                </a:solidFill>
                <a:latin typeface="United Curriculum" panose="020B0604020202020204" charset="0"/>
              </a:endParaRPr>
            </a:p>
          </p:txBody>
        </p:sp>
      </p:grpSp>
      <p:sp>
        <p:nvSpPr>
          <p:cNvPr id="61" name="Rectangle 60">
            <a:extLst>
              <a:ext uri="{FF2B5EF4-FFF2-40B4-BE49-F238E27FC236}">
                <a16:creationId xmlns:a16="http://schemas.microsoft.com/office/drawing/2014/main" id="{7AFE39C2-91E8-8D51-2505-32D95BA79741}"/>
              </a:ext>
            </a:extLst>
          </p:cNvPr>
          <p:cNvSpPr/>
          <p:nvPr/>
        </p:nvSpPr>
        <p:spPr>
          <a:xfrm>
            <a:off x="242992" y="997070"/>
            <a:ext cx="1054158" cy="438717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878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3185487"/>
          </a:xfrm>
          <a:prstGeom prst="rect">
            <a:avLst/>
          </a:prstGeom>
          <a:noFill/>
        </p:spPr>
        <p:txBody>
          <a:bodyPr wrap="square" rtlCol="0">
            <a:spAutoFit/>
          </a:bodyPr>
          <a:lstStyle/>
          <a:p>
            <a:pPr algn="l">
              <a:spcAft>
                <a:spcPts val="600"/>
              </a:spcAft>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Schools should adapt the History Curriculum to reflect your local context. This should include:</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Planning specific units where local history can be explored in depth (Y2 Aut and Y4 Sum),</a:t>
            </a:r>
          </a:p>
          <a:p>
            <a:pPr marL="171450" indent="-171450" algn="l">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Weave relevant aspects of the local area into units (particularly British history units) where possible. The units where this could be done effectively include:</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1 Spring – History of Transport</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1 Summer – History of Homes</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3 Autumn – Prehistoric Britain</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5 Spring – Roman Britain</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6 Autumn – Anglo-Saxons</a:t>
            </a:r>
          </a:p>
          <a:p>
            <a:pPr marL="628650" lvl="1"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Year 6 Spring - Vikings</a:t>
            </a:r>
          </a:p>
          <a:p>
            <a:pPr marL="171450"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cs typeface="Roboto" panose="02000000000000000000" pitchFamily="2" charset="0"/>
              </a:rPr>
              <a:t>In Year 5 Quest for Knowledge and Year 6 Power, Empire and Democracy, make selections about content to reflect the demographics of your local area. For example, you may choose to focus on specific civilisations or issues to reflect the experiences and interests of your class.</a:t>
            </a: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a:t>History in the Local Context</a:t>
            </a:r>
          </a:p>
        </p:txBody>
      </p:sp>
    </p:spTree>
    <p:extLst>
      <p:ext uri="{BB962C8B-B14F-4D97-AF65-F5344CB8AC3E}">
        <p14:creationId xmlns:p14="http://schemas.microsoft.com/office/powerpoint/2010/main" val="322912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1ADF4-078E-4116-B1D3-0DA09C975B8B}"/>
              </a:ext>
            </a:extLst>
          </p:cNvPr>
          <p:cNvSpPr>
            <a:spLocks noGrp="1"/>
          </p:cNvSpPr>
          <p:nvPr>
            <p:ph type="body" sz="quarter" idx="10"/>
          </p:nvPr>
        </p:nvSpPr>
        <p:spPr/>
        <p:txBody>
          <a:bodyPr/>
          <a:lstStyle/>
          <a:p>
            <a:r>
              <a:rPr lang="en-US"/>
              <a:t>Impact</a:t>
            </a:r>
            <a:endParaRPr lang="en-GB"/>
          </a:p>
        </p:txBody>
      </p:sp>
      <p:sp>
        <p:nvSpPr>
          <p:cNvPr id="3" name="Content Placeholder 40">
            <a:extLst>
              <a:ext uri="{FF2B5EF4-FFF2-40B4-BE49-F238E27FC236}">
                <a16:creationId xmlns:a16="http://schemas.microsoft.com/office/drawing/2014/main" id="{77DC7084-440C-4E48-8581-A2574DF8F597}"/>
              </a:ext>
            </a:extLst>
          </p:cNvPr>
          <p:cNvSpPr txBox="1">
            <a:spLocks/>
          </p:cNvSpPr>
          <p:nvPr/>
        </p:nvSpPr>
        <p:spPr bwMode="auto">
          <a:xfrm>
            <a:off x="395536" y="976664"/>
            <a:ext cx="9022784" cy="54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Assessing impact is assessing how well pupils have learned the required knowledge from the implemented curriculum. </a:t>
            </a:r>
            <a:br>
              <a:rPr lang="en-US" sz="1200">
                <a:solidFill>
                  <a:schemeClr val="bg1"/>
                </a:solidFill>
                <a:latin typeface="Roboto" panose="02000000000000000000" pitchFamily="2" charset="0"/>
                <a:ea typeface="Roboto" panose="02000000000000000000" pitchFamily="2" charset="0"/>
              </a:rPr>
            </a:br>
            <a:r>
              <a:rPr lang="en-US" sz="1200">
                <a:solidFill>
                  <a:schemeClr val="bg1"/>
                </a:solidFill>
                <a:latin typeface="Roboto" panose="02000000000000000000" pitchFamily="2" charset="0"/>
                <a:ea typeface="Roboto" panose="02000000000000000000" pitchFamily="2" charset="0"/>
              </a:rPr>
              <a:t>It is not about lots of tests, or meticulously comparing pupils’ outcomes at the start and end of each unit.</a:t>
            </a:r>
          </a:p>
          <a:p>
            <a:pPr marL="0" indent="0">
              <a:spcBef>
                <a:spcPts val="0"/>
              </a:spcBef>
              <a:spcAft>
                <a:spcPts val="1200"/>
              </a:spcAft>
              <a:buFont typeface="Wingdings" panose="05000000000000000000" pitchFamily="2" charset="2"/>
              <a:buNone/>
            </a:pPr>
            <a:r>
              <a:rPr lang="en-US" sz="1200" b="1">
                <a:solidFill>
                  <a:schemeClr val="accent1"/>
                </a:solidFill>
                <a:latin typeface="Roboto" panose="02000000000000000000" pitchFamily="2" charset="0"/>
                <a:ea typeface="Roboto" panose="02000000000000000000" pitchFamily="2" charset="0"/>
              </a:rPr>
              <a:t>If pupils can keep up with a well-sequenced curriculum that has progression built in, they are making progress!</a:t>
            </a:r>
          </a:p>
          <a:p>
            <a:pPr marL="0" indent="0">
              <a:buFont typeface="Wingdings" panose="05000000000000000000" pitchFamily="2" charset="2"/>
              <a:buNone/>
            </a:pPr>
            <a:endParaRPr lang="en-US" sz="1200">
              <a:solidFill>
                <a:schemeClr val="bg1"/>
              </a:solidFill>
              <a:latin typeface="Roboto" panose="02000000000000000000" pitchFamily="2" charset="0"/>
              <a:ea typeface="Roboto" panose="02000000000000000000" pitchFamily="2" charset="0"/>
            </a:endParaRPr>
          </a:p>
          <a:p>
            <a:pPr marL="0" indent="0">
              <a:spcBef>
                <a:spcPts val="0"/>
              </a:spcBef>
              <a:spcAft>
                <a:spcPts val="12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The United Curriculum has this progression built in, and so teachers and subject leads just need to be confident that pupils </a:t>
            </a:r>
            <a:br>
              <a:rPr lang="en-US" sz="1200">
                <a:solidFill>
                  <a:schemeClr val="bg1"/>
                </a:solidFill>
                <a:latin typeface="Roboto" panose="02000000000000000000" pitchFamily="2" charset="0"/>
                <a:ea typeface="Roboto" panose="02000000000000000000" pitchFamily="2" charset="0"/>
              </a:rPr>
            </a:br>
            <a:r>
              <a:rPr lang="en-US" sz="1200">
                <a:solidFill>
                  <a:schemeClr val="bg1"/>
                </a:solidFill>
                <a:latin typeface="Roboto" panose="02000000000000000000" pitchFamily="2" charset="0"/>
                <a:ea typeface="Roboto" panose="02000000000000000000" pitchFamily="2" charset="0"/>
              </a:rPr>
              <a:t>are keeping up with it.</a:t>
            </a:r>
          </a:p>
          <a:p>
            <a:pPr marL="0" indent="0">
              <a:buFont typeface="Wingdings" panose="05000000000000000000" pitchFamily="2" charset="2"/>
              <a:buNone/>
            </a:pPr>
            <a:endParaRPr lang="en-US" sz="1200">
              <a:solidFill>
                <a:schemeClr val="bg1"/>
              </a:solidFill>
              <a:latin typeface="Roboto" panose="02000000000000000000" pitchFamily="2" charset="0"/>
              <a:ea typeface="Roboto" panose="02000000000000000000" pitchFamily="2" charset="0"/>
            </a:endParaRPr>
          </a:p>
          <a:p>
            <a:pPr marL="0" indent="0">
              <a:spcBef>
                <a:spcPts val="0"/>
              </a:spcBef>
              <a:spcAft>
                <a:spcPts val="6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This can be done through:</a:t>
            </a:r>
            <a:endParaRPr lang="en-US" sz="1200" u="sng">
              <a:solidFill>
                <a:schemeClr val="bg1"/>
              </a:solidFill>
              <a:latin typeface="Roboto" panose="02000000000000000000" pitchFamily="2" charset="0"/>
              <a:ea typeface="Roboto" panose="02000000000000000000" pitchFamily="2" charset="0"/>
            </a:endParaRP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Formative assessment in lessons</a:t>
            </a:r>
          </a:p>
          <a:p>
            <a:pPr marL="400050" lvl="1" indent="0">
              <a:spcBef>
                <a:spcPts val="0"/>
              </a:spcBef>
              <a:spcAft>
                <a:spcPts val="24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There are opportunities for formative assessment in the lesson slides provided, and teachers should continually adapt their lesson delivery to address misconceptions and ensure that pupils are keeping up with the content.</a:t>
            </a: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Low-stakes summative assessment</a:t>
            </a:r>
          </a:p>
          <a:p>
            <a:pPr marL="400050" lvl="1" indent="0">
              <a:spcBef>
                <a:spcPts val="0"/>
              </a:spcBef>
              <a:spcAft>
                <a:spcPts val="24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A post-learning quiz is provided for every unit. These questions usually take the form of multiple-choice questions, and aim to assess whether pupils have learned the core knowledge for that unit. These should also be used formatively, and teachers should plan to fill gaps and address misconceptions before moving on.</a:t>
            </a: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Books and pupil-conferencing</a:t>
            </a:r>
          </a:p>
          <a:p>
            <a:pPr marL="400050" lvl="1" indent="0">
              <a:spcBef>
                <a:spcPts val="0"/>
              </a:spcBef>
              <a:spcAft>
                <a:spcPts val="12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Talking to pupils about their books allows you to assess how much of the curriculum content is secure. These conversations are used most effectively to determine whether pupils have a good understanding of the vertical concepts, and if they can link recently taught content to learning from previous units. (They should not be used to assess whether pupils can recall information, as low-stakes quizzes can gather this information more efficiently).</a:t>
            </a:r>
          </a:p>
        </p:txBody>
      </p:sp>
    </p:spTree>
    <p:extLst>
      <p:ext uri="{BB962C8B-B14F-4D97-AF65-F5344CB8AC3E}">
        <p14:creationId xmlns:p14="http://schemas.microsoft.com/office/powerpoint/2010/main" val="218679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N3-4: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N3-4: Autumn</a:t>
            </a:r>
            <a:endParaRPr lang="en-GB"/>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4154320141"/>
              </p:ext>
            </p:extLst>
          </p:nvPr>
        </p:nvGraphicFramePr>
        <p:xfrm>
          <a:off x="232410" y="908814"/>
          <a:ext cx="9180000" cy="4280943"/>
        </p:xfrm>
        <a:graphic>
          <a:graphicData uri="http://schemas.openxmlformats.org/drawingml/2006/table">
            <a:tbl>
              <a:tblPr firstRow="1" bandRow="1">
                <a:tableStyleId>{5940675A-B579-460E-94D1-54222C63F5DA}</a:tableStyleId>
              </a:tblPr>
              <a:tblGrid>
                <a:gridCol w="320040">
                  <a:extLst>
                    <a:ext uri="{9D8B030D-6E8A-4147-A177-3AD203B41FA5}">
                      <a16:colId xmlns:a16="http://schemas.microsoft.com/office/drawing/2014/main" val="1014669821"/>
                    </a:ext>
                  </a:extLst>
                </a:gridCol>
                <a:gridCol w="288396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0712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Building on prior understanding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Pupils should be exposed to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3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Say who lives in their house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Name their immediate family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Mimic familiar adults engaged in everyday tasks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Talk about the roles of adults they live with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Name and talk about their extended family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Talk about how they have changed from being a baby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Talk freely about family and home life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Say how children and adults are different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Recall special times, such as birthdays, that they remember in their life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Talk about occupations of people they live with (Rec Aut1)</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 family tree shows the relationships between different generations in a family  (Y1)</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05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Say how many years old I am</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Over time, some things about a person (me) stay the same and some things change</a:t>
                      </a:r>
                    </a:p>
                    <a:p>
                      <a:pPr marL="72000" indent="-72000">
                        <a:spcAft>
                          <a:spcPts val="200"/>
                        </a:spcAft>
                        <a:buFont typeface="Arial" panose="020B0604020202020204" pitchFamily="34" charset="0"/>
                        <a:buChar char="•"/>
                      </a:pPr>
                      <a:endPar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Use vocabulary like, then, now, before, after, a long time ago (Rec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latin typeface="Roboto" panose="02000000000000000000" pitchFamily="2" charset="0"/>
                          <a:ea typeface="Roboto" panose="02000000000000000000" pitchFamily="2" charset="0"/>
                        </a:rPr>
                        <a:t>Over time, some things about a place stay the same and some things stay the same (Rec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04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a:t>
                      </a:r>
                    </a:p>
                    <a:p>
                      <a:pPr marL="72000" indent="-72000">
                        <a:spcAft>
                          <a:spcPts val="200"/>
                        </a:spcAft>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local community was different for families at different times in history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8" name="Rectangle 7">
            <a:extLst>
              <a:ext uri="{FF2B5EF4-FFF2-40B4-BE49-F238E27FC236}">
                <a16:creationId xmlns:a16="http://schemas.microsoft.com/office/drawing/2014/main" id="{7AE43F2E-1482-400E-909C-D6A37AE291AB}"/>
              </a:ext>
            </a:extLst>
          </p:cNvPr>
          <p:cNvSpPr/>
          <p:nvPr/>
        </p:nvSpPr>
        <p:spPr>
          <a:xfrm>
            <a:off x="203201" y="5321277"/>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(N3-4)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GB" sz="1000">
                <a:solidFill>
                  <a:schemeClr val="accent1"/>
                </a:solidFill>
                <a:latin typeface="Roboto" panose="02000000000000000000" pitchFamily="2" charset="0"/>
                <a:ea typeface="Roboto" panose="02000000000000000000" pitchFamily="2" charset="0"/>
              </a:rPr>
              <a:t>Begin to make sense of their own life-story and family’s history</a:t>
            </a:r>
          </a:p>
        </p:txBody>
      </p:sp>
    </p:spTree>
    <p:extLst>
      <p:ext uri="{BB962C8B-B14F-4D97-AF65-F5344CB8AC3E}">
        <p14:creationId xmlns:p14="http://schemas.microsoft.com/office/powerpoint/2010/main" val="202237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N3-4: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N3-4: Spring</a:t>
            </a:r>
            <a:endParaRPr lang="en-GB"/>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762845572"/>
              </p:ext>
            </p:extLst>
          </p:nvPr>
        </p:nvGraphicFramePr>
        <p:xfrm>
          <a:off x="232410" y="908815"/>
          <a:ext cx="9180000" cy="406201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087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Building on prior understanding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Pupils should be exposed to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91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Show an interest in occupations linked to transport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Trains (and other vehicles) can be powered by steam, diesel or electricity.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We can travel in many ways today (Y1)</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People in the past could travel less far than we can today (Y1)</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Transport options have changed in living memory (Y1)</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Options to travel in space, in the air, by car or by train have changed over time (Y1)</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8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4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Talk about the lives of the people in my community, including my family, and their roles in society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Community &amp; family: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local community was different for families at different times in history (Y1)</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7" name="Rectangle 6">
            <a:extLst>
              <a:ext uri="{FF2B5EF4-FFF2-40B4-BE49-F238E27FC236}">
                <a16:creationId xmlns:a16="http://schemas.microsoft.com/office/drawing/2014/main" id="{47533C99-4D24-4D17-9268-7CE429818588}"/>
              </a:ext>
            </a:extLst>
          </p:cNvPr>
          <p:cNvSpPr/>
          <p:nvPr/>
        </p:nvSpPr>
        <p:spPr>
          <a:xfrm>
            <a:off x="203201" y="5321277"/>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(N3-4)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Show interest in different occupations.</a:t>
            </a: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7480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Reception: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Reception: Autumn</a:t>
            </a:r>
            <a:endParaRPr lang="en-GB"/>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701441797"/>
              </p:ext>
            </p:extLst>
          </p:nvPr>
        </p:nvGraphicFramePr>
        <p:xfrm>
          <a:off x="232410" y="908815"/>
          <a:ext cx="9180000" cy="405696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087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Building on prior understanding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Pupils should be exposed to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91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Talk about the roles of adults they live with (N3-4 Aut1)</a:t>
                      </a: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Talk about occupations of people they live with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Learn about a hero from recent history (i.e. last ~100 years), who may also be important in the local community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Celebrations of special days look different today compared to when our parents and grandparents were children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8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Over time, some things about a person (me or a hero) stay the same and some things change (N3-4 Aut1)</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Historical evidence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We can look at photographs and images to see how life was different in the past</a:t>
                      </a:r>
                      <a:endPar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Historians can describe changes that have happened over time</a:t>
                      </a:r>
                    </a:p>
                    <a:p>
                      <a:pPr marL="72000" indent="-72000">
                        <a:spcAft>
                          <a:spcPts val="2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Use vocabulary like now, then, before, after, a long time ago</a:t>
                      </a:r>
                    </a:p>
                    <a:p>
                      <a:pPr marL="72000" indent="-72000">
                        <a:spcAft>
                          <a:spcPts val="200"/>
                        </a:spcAft>
                        <a:buFont typeface="Arial" panose="020B0604020202020204" pitchFamily="34" charset="0"/>
                        <a:buChar cha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indent="-72000">
                        <a:spcAft>
                          <a:spcPts val="200"/>
                        </a:spcAft>
                        <a:buFont typeface="Arial" panose="020B0604020202020204" pitchFamily="34" charset="0"/>
                        <a:buChar cha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Historians learn about the past by interpreting sources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endParaRPr lang="en-US" sz="9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Change &amp; continuity: </a:t>
                      </a:r>
                      <a:r>
                        <a:rPr lang="en-US" sz="900" b="0">
                          <a:solidFill>
                            <a:schemeClr val="bg1"/>
                          </a:solidFill>
                          <a:latin typeface="Roboto" panose="02000000000000000000" pitchFamily="2" charset="0"/>
                          <a:ea typeface="Roboto" panose="02000000000000000000" pitchFamily="2" charset="0"/>
                        </a:rPr>
                        <a:t>Over time, some things about a place stay the same and some things stay the same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(Rec Sum)</a:t>
                      </a:r>
                      <a:endParaRPr lang="en-US" sz="90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Chronology</a:t>
                      </a:r>
                      <a:r>
                        <a:rPr lang="en-US" sz="900" b="0">
                          <a:solidFill>
                            <a:schemeClr val="bg1"/>
                          </a:solidFill>
                          <a:latin typeface="Roboto" panose="02000000000000000000" pitchFamily="2" charset="0"/>
                          <a:ea typeface="Roboto" panose="02000000000000000000" pitchFamily="2" charset="0"/>
                        </a:rPr>
                        <a:t>: Historians place events in the order in which they happened (Y1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4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The technology and things we have today have not always existed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 for knowledge</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It took a long time for the knowledge that we have today to develop (Y1 </a:t>
                      </a:r>
                      <a:r>
                        <a:rPr lang="en-GB" sz="9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Spr</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5" name="Rectangle 4">
            <a:extLst>
              <a:ext uri="{FF2B5EF4-FFF2-40B4-BE49-F238E27FC236}">
                <a16:creationId xmlns:a16="http://schemas.microsoft.com/office/drawing/2014/main" id="{5DB371B0-33B1-4EA4-A3E9-31CFE7F44F4E}"/>
              </a:ext>
            </a:extLst>
          </p:cNvPr>
          <p:cNvSpPr/>
          <p:nvPr/>
        </p:nvSpPr>
        <p:spPr>
          <a:xfrm>
            <a:off x="4833908" y="5321276"/>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Early Learning Goals </a:t>
            </a:r>
            <a:r>
              <a:rPr lang="en-GB" sz="1000">
                <a:latin typeface="Roboto" panose="02000000000000000000" pitchFamily="2" charset="0"/>
                <a:ea typeface="Roboto" panose="02000000000000000000" pitchFamily="2" charset="0"/>
              </a:rPr>
              <a:t>(for end of Reception):</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Talk about the lives of the people around them and their roles in society.</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Understand the past through settings, characters and events encountered in books read in class and storytelling.</a:t>
            </a:r>
          </a:p>
          <a:p>
            <a:pPr marL="285750" indent="-285750">
              <a:buFont typeface="Arial" panose="020B0604020202020204" pitchFamily="34" charset="0"/>
              <a:buChar char="•"/>
            </a:pP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47533C99-4D24-4D17-9268-7CE429818588}"/>
              </a:ext>
            </a:extLst>
          </p:cNvPr>
          <p:cNvSpPr/>
          <p:nvPr/>
        </p:nvSpPr>
        <p:spPr>
          <a:xfrm>
            <a:off x="203201" y="5321277"/>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(Reception)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Talk about members of their immediate family and community.</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Name and describe people who are familiar to them.</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Comment on images of familiar situations in the past.</a:t>
            </a:r>
          </a:p>
          <a:p>
            <a:pPr marL="285750" indent="-285750">
              <a:buFont typeface="Arial" panose="020B0604020202020204" pitchFamily="34" charset="0"/>
              <a:buChar char="•"/>
            </a:pPr>
            <a:endParaRPr lang="en-US" sz="1000">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sz="1000">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0119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Reception: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Reception: Spring</a:t>
            </a:r>
            <a:endParaRPr lang="en-GB"/>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58089667"/>
              </p:ext>
            </p:extLst>
          </p:nvPr>
        </p:nvGraphicFramePr>
        <p:xfrm>
          <a:off x="232410" y="908815"/>
          <a:ext cx="9180000" cy="405696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2988000">
                  <a:extLst>
                    <a:ext uri="{9D8B030D-6E8A-4147-A177-3AD203B41FA5}">
                      <a16:colId xmlns:a16="http://schemas.microsoft.com/office/drawing/2014/main" val="247776695"/>
                    </a:ext>
                  </a:extLst>
                </a:gridCol>
                <a:gridCol w="2988000">
                  <a:extLst>
                    <a:ext uri="{9D8B030D-6E8A-4147-A177-3AD203B41FA5}">
                      <a16:colId xmlns:a16="http://schemas.microsoft.com/office/drawing/2014/main" val="3380293508"/>
                    </a:ext>
                  </a:extLst>
                </a:gridCol>
                <a:gridCol w="2988000">
                  <a:extLst>
                    <a:ext uri="{9D8B030D-6E8A-4147-A177-3AD203B41FA5}">
                      <a16:colId xmlns:a16="http://schemas.microsoft.com/office/drawing/2014/main" val="2902844172"/>
                    </a:ext>
                  </a:extLst>
                </a:gridCol>
              </a:tblGrid>
              <a:tr h="21087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Building on prior understanding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Pupils should be exposed to</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91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Monarchs (kings and queens) are important people who help rule a country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King Charles III is our King today. Other Kings and Queens lived in the past.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Many people lived and worked in castles in the past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Knowledge of Egyptian monarchs (Y3), Ancient Greek monarchs (Y3), Maya monarchs (Y4)</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Castles as a home for people to live in (Y1 Sum)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8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Disciplinary and 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Historical evidence: </a:t>
                      </a:r>
                      <a:r>
                        <a:rPr lang="en-US" sz="900" b="0">
                          <a:solidFill>
                            <a:schemeClr val="bg1"/>
                          </a:solidFill>
                          <a:latin typeface="Roboto" panose="02000000000000000000" pitchFamily="2" charset="0"/>
                          <a:ea typeface="Roboto" panose="02000000000000000000" pitchFamily="2" charset="0"/>
                        </a:rPr>
                        <a:t>Look at photographs and images to see how life was different in the past (Rec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Change &amp; continuity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Historians can describe changes that have happened over time</a:t>
                      </a:r>
                      <a:r>
                        <a:rPr lang="en-US" sz="900" b="0">
                          <a:solidFill>
                            <a:schemeClr val="bg1"/>
                          </a:solidFill>
                          <a:latin typeface="Roboto" panose="02000000000000000000" pitchFamily="2" charset="0"/>
                          <a:ea typeface="Roboto" panose="02000000000000000000" pitchFamily="2" charset="0"/>
                        </a:rPr>
                        <a:t> (Rec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Chronology</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Use vocabulary like now, then, before, after, a long time ago</a:t>
                      </a:r>
                      <a:r>
                        <a:rPr lang="en-US" sz="900" b="0">
                          <a:solidFill>
                            <a:schemeClr val="bg1"/>
                          </a:solidFill>
                          <a:latin typeface="Roboto" panose="02000000000000000000" pitchFamily="2" charset="0"/>
                          <a:ea typeface="Roboto" panose="02000000000000000000" pitchFamily="2" charset="0"/>
                        </a:rPr>
                        <a:t> (Rec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4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Quest for knowledge: </a:t>
                      </a:r>
                      <a:r>
                        <a:rPr lang="en-US" sz="900" b="0">
                          <a:solidFill>
                            <a:schemeClr val="bg1"/>
                          </a:solidFill>
                          <a:latin typeface="Roboto" panose="02000000000000000000" pitchFamily="2" charset="0"/>
                          <a:ea typeface="Roboto" panose="02000000000000000000" pitchFamily="2" charset="0"/>
                        </a:rPr>
                        <a:t>The technology and things we have today have not always existed (Rec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King is an important person where we live</a:t>
                      </a:r>
                    </a:p>
                    <a:p>
                      <a:pPr marL="72000" indent="-72000">
                        <a:spcAft>
                          <a:spcPts val="200"/>
                        </a:spcAft>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Power, empire &amp; democracy: </a:t>
                      </a:r>
                      <a:r>
                        <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King or Queen in England has power to make new rules or laws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a:solidFill>
                          <a:schemeClr val="bg1"/>
                        </a:solidFill>
                        <a:latin typeface="Roboto" panose="02000000000000000000" pitchFamily="2" charset="0"/>
                        <a:ea typeface="Roboto" panose="02000000000000000000" pitchFamily="2"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5" name="Rectangle 4">
            <a:extLst>
              <a:ext uri="{FF2B5EF4-FFF2-40B4-BE49-F238E27FC236}">
                <a16:creationId xmlns:a16="http://schemas.microsoft.com/office/drawing/2014/main" id="{5DB371B0-33B1-4EA4-A3E9-31CFE7F44F4E}"/>
              </a:ext>
            </a:extLst>
          </p:cNvPr>
          <p:cNvSpPr/>
          <p:nvPr/>
        </p:nvSpPr>
        <p:spPr>
          <a:xfrm>
            <a:off x="4833908" y="5321276"/>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Early Learning Goals </a:t>
            </a:r>
            <a:r>
              <a:rPr lang="en-GB" sz="1000">
                <a:latin typeface="Roboto" panose="02000000000000000000" pitchFamily="2" charset="0"/>
                <a:ea typeface="Roboto" panose="02000000000000000000" pitchFamily="2" charset="0"/>
              </a:rPr>
              <a:t>(for end of Reception):</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Understand the past through settings, characters and events encountered in books read in class and storytelling.</a:t>
            </a:r>
          </a:p>
          <a:p>
            <a:pPr marL="285750" indent="-285750">
              <a:buFont typeface="Arial" panose="020B0604020202020204" pitchFamily="34" charset="0"/>
              <a:buChar char="•"/>
            </a:pP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47533C99-4D24-4D17-9268-7CE429818588}"/>
              </a:ext>
            </a:extLst>
          </p:cNvPr>
          <p:cNvSpPr/>
          <p:nvPr/>
        </p:nvSpPr>
        <p:spPr>
          <a:xfrm>
            <a:off x="203201" y="5321277"/>
            <a:ext cx="4749799"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(Reception)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Comment on images of familiar situations in the past.</a:t>
            </a:r>
          </a:p>
          <a:p>
            <a:pPr marL="285750" indent="-28575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Compare and contrast characters from stories, including figures from the past.</a:t>
            </a: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23873714"/>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4283a62-dbf0-4bf3-9286-04d2ea05a3ac">
      <UserInfo>
        <DisplayName>Mark Stephenson</DisplayName>
        <AccountId>31</AccountId>
        <AccountType/>
      </UserInfo>
      <UserInfo>
        <DisplayName>Jessica Quinn</DisplayName>
        <AccountId>345</AccountId>
        <AccountType/>
      </UserInfo>
      <UserInfo>
        <DisplayName>Euan Graham</DisplayName>
        <AccountId>415</AccountId>
        <AccountType/>
      </UserInfo>
      <UserInfo>
        <DisplayName>Jackie Wright</DisplayName>
        <AccountId>1183</AccountId>
        <AccountType/>
      </UserInfo>
      <UserInfo>
        <DisplayName>Holly Caston</DisplayName>
        <AccountId>354</AccountId>
        <AccountType/>
      </UserInfo>
      <UserInfo>
        <DisplayName>Charlie Cutler</DisplayName>
        <AccountId>30</AccountId>
        <AccountType/>
      </UserInfo>
      <UserInfo>
        <DisplayName>Mariu Hurriaga</DisplayName>
        <AccountId>262</AccountId>
        <AccountType/>
      </UserInfo>
    </SharedWithUsers>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421DB15B-C6A6-4242-AAF8-4330EE636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dbce52-7c58-4c49-97cb-d953267058b2"/>
    <ds:schemaRef ds:uri="84283a62-dbf0-4bf3-9286-04d2ea05a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23028</Words>
  <Application>Microsoft Office PowerPoint</Application>
  <PresentationFormat>A4 Paper (210x297 mm)</PresentationFormat>
  <Paragraphs>1634</Paragraphs>
  <Slides>56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Roboto</vt:lpstr>
      <vt:lpstr>Calibri</vt:lpstr>
      <vt:lpstr>ABeeZee</vt:lpstr>
      <vt:lpstr>Wingdings</vt:lpstr>
      <vt:lpstr>United Curriculum</vt:lpstr>
      <vt:lpstr>Arial</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lee ritchie</cp:lastModifiedBy>
  <cp:revision>2</cp:revision>
  <dcterms:created xsi:type="dcterms:W3CDTF">2021-04-22T13:12:58Z</dcterms:created>
  <dcterms:modified xsi:type="dcterms:W3CDTF">2024-01-14T20:10:56Z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ies>
</file>