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55"/>
  </p:notesMasterIdLst>
  <p:handoutMasterIdLst>
    <p:handoutMasterId r:id="rId56"/>
  </p:handoutMasterIdLst>
  <p:sldIdLst>
    <p:sldId id="444" r:id="rId6"/>
    <p:sldId id="387" r:id="rId7"/>
    <p:sldId id="493" r:id="rId8"/>
    <p:sldId id="494" r:id="rId9"/>
    <p:sldId id="495" r:id="rId10"/>
    <p:sldId id="577" r:id="rId11"/>
    <p:sldId id="578" r:id="rId12"/>
    <p:sldId id="579" r:id="rId13"/>
    <p:sldId id="580" r:id="rId14"/>
    <p:sldId id="581" r:id="rId15"/>
    <p:sldId id="447"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4" r:id="rId47"/>
    <p:sldId id="573" r:id="rId48"/>
    <p:sldId id="490" r:id="rId49"/>
    <p:sldId id="576" r:id="rId50"/>
    <p:sldId id="575" r:id="rId51"/>
    <p:sldId id="467" r:id="rId52"/>
    <p:sldId id="471" r:id="rId53"/>
    <p:sldId id="473" r:id="rId54"/>
  </p:sldIdLst>
  <p:sldSz cx="9906000" cy="6858000" type="A4"/>
  <p:notesSz cx="6858000" cy="9144000"/>
  <p:embeddedFontLst>
    <p:embeddedFont>
      <p:font typeface="ABeeZee" panose="020B060402020202020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44"/>
          </p14:sldIdLst>
        </p14:section>
        <p14:section name="Intent - Principles &amp; Overview" id="{88D6213F-0903-447C-9C64-F591F3A6444B}">
          <p14:sldIdLst>
            <p14:sldId id="387"/>
            <p14:sldId id="493"/>
            <p14:sldId id="494"/>
            <p14:sldId id="495"/>
            <p14:sldId id="577"/>
          </p14:sldIdLst>
        </p14:section>
        <p14:section name="Intent - Unit Overviews" id="{9DCDC03A-CE68-4390-8ADB-DDEE14796A85}">
          <p14:sldIdLst>
            <p14:sldId id="578"/>
            <p14:sldId id="579"/>
            <p14:sldId id="580"/>
            <p14:sldId id="581"/>
            <p14:sldId id="447"/>
            <p14:sldId id="542"/>
            <p14:sldId id="543"/>
            <p14:sldId id="544"/>
            <p14:sldId id="545"/>
            <p14:sldId id="546"/>
            <p14:sldId id="547"/>
            <p14:sldId id="548"/>
            <p14:sldId id="549"/>
            <p14:sldId id="550"/>
            <p14:sldId id="551"/>
            <p14:sldId id="552"/>
            <p14:sldId id="553"/>
            <p14:sldId id="554"/>
            <p14:sldId id="555"/>
            <p14:sldId id="556"/>
            <p14:sldId id="557"/>
            <p14:sldId id="558"/>
          </p14:sldIdLst>
        </p14:section>
        <p14:section name="Intent - EYFS-KS2 Progression" id="{33C6DD29-739A-40EF-A4CB-E08CE5D1C686}">
          <p14:sldIdLst>
            <p14:sldId id="559"/>
            <p14:sldId id="561"/>
            <p14:sldId id="562"/>
            <p14:sldId id="563"/>
            <p14:sldId id="564"/>
            <p14:sldId id="565"/>
            <p14:sldId id="566"/>
            <p14:sldId id="567"/>
            <p14:sldId id="568"/>
            <p14:sldId id="569"/>
            <p14:sldId id="570"/>
            <p14:sldId id="571"/>
            <p14:sldId id="572"/>
            <p14:sldId id="574"/>
            <p14:sldId id="573"/>
            <p14:sldId id="490"/>
            <p14:sldId id="576"/>
            <p14:sldId id="575"/>
            <p14:sldId id="467"/>
            <p14:sldId id="471"/>
          </p14:sldIdLst>
        </p14:section>
        <p14:section name="Implementation" id="{3101337B-B754-4464-AD59-7CE5434B7AA3}">
          <p14:sldIdLst>
            <p14:sldId id="473"/>
          </p14:sldIdLst>
        </p14:section>
        <p14:section name="Impact" id="{148EBCE6-395E-4809-B5AF-5278FFBE709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FE9"/>
    <a:srgbClr val="EEBFCF"/>
    <a:srgbClr val="BF5E97"/>
    <a:srgbClr val="D88BB7"/>
    <a:srgbClr val="C6C6C6"/>
    <a:srgbClr val="C35993"/>
    <a:srgbClr val="F1C2D2"/>
    <a:srgbClr val="D8CEE4"/>
    <a:srgbClr val="B4A1CA"/>
    <a:srgbClr val="FCE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B9910-78B1-440A-AC0B-ECA1B8DB64B3}" v="43" dt="2023-10-08T08:46:14.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0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15/01/2024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15/01/2024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Da Vinci (CC BY-SA 4.0) </a:t>
            </a:r>
            <a:r>
              <a:rPr lang="en-GB"/>
              <a:t>- https://commons.wikimedia.org/wiki/File:Leonardo_da_vinci_retrato.png</a:t>
            </a:r>
          </a:p>
          <a:p>
            <a:r>
              <a:rPr lang="en-GB" b="1"/>
              <a:t>Monet (CC0) </a:t>
            </a:r>
            <a:r>
              <a:rPr lang="en-GB"/>
              <a:t>- https://pixabay.com/fr/photos/peintre-artiste-claude-monet-62934/</a:t>
            </a:r>
          </a:p>
          <a:p>
            <a:r>
              <a:rPr lang="en-GB" b="1"/>
              <a:t>Kandinsky (CC0) </a:t>
            </a:r>
            <a:r>
              <a:rPr lang="en-GB"/>
              <a:t>- https://picryl.com/media/wassily-kandinsky-1922-by-hugo-erfurth-b0aa00</a:t>
            </a:r>
          </a:p>
          <a:p>
            <a:r>
              <a:rPr lang="en-GB" b="1"/>
              <a:t>Klee (CC0) </a:t>
            </a:r>
            <a:r>
              <a:rPr lang="en-GB"/>
              <a:t>- https://garystockbridge617.getarchive.net/media/paul-klee-1911-bb0bab</a:t>
            </a:r>
          </a:p>
          <a:p>
            <a:r>
              <a:rPr lang="en-GB" b="1"/>
              <a:t>Mondrian (CC0) </a:t>
            </a:r>
            <a:r>
              <a:rPr lang="en-GB"/>
              <a:t>- https://commons.wikimedia.org/wiki/File:Piet_Mondriaan.jpg</a:t>
            </a:r>
          </a:p>
          <a:p>
            <a:r>
              <a:rPr lang="en-GB" b="1"/>
              <a:t>McGee (CC BY-SA 3.0) cropped</a:t>
            </a:r>
            <a:r>
              <a:rPr lang="en-GB"/>
              <a:t> - https://commons.wikimedia.org/wiki/File:Charles_McGee2007.JPG</a:t>
            </a:r>
          </a:p>
          <a:p>
            <a:r>
              <a:rPr lang="en-GB" b="1" i="1">
                <a:solidFill>
                  <a:schemeClr val="accent2"/>
                </a:solidFill>
              </a:rPr>
              <a:t>**Frances Hatch </a:t>
            </a:r>
            <a:r>
              <a:rPr lang="en-GB" i="1">
                <a:solidFill>
                  <a:schemeClr val="accent2"/>
                </a:solidFill>
              </a:rPr>
              <a:t>- </a:t>
            </a:r>
            <a:r>
              <a:rPr lang="en-GB" b="1" i="1">
                <a:solidFill>
                  <a:schemeClr val="accent2"/>
                </a:solidFill>
              </a:rPr>
              <a:t>https://www.linkedin.com/in/frances-hatch-3b099931/?originalSubdomain=uk</a:t>
            </a:r>
          </a:p>
          <a:p>
            <a:endParaRPr lang="en-GB" b="1"/>
          </a:p>
          <a:p>
            <a:r>
              <a:rPr lang="en-GB" b="1"/>
              <a:t>Hokusai (CC0) - </a:t>
            </a:r>
            <a:r>
              <a:rPr lang="en-GB" b="0"/>
              <a:t>https://commons.wikimedia.org/wiki/File:Portrait_of_Hokusai_by_Keisai_Eisen.jpg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Monet (CC0) </a:t>
            </a:r>
            <a:r>
              <a:rPr lang="en-GB"/>
              <a:t>- https://pixabay.com/fr/photos/peintre-artiste-claude-monet-62934/</a:t>
            </a:r>
          </a:p>
          <a:p>
            <a:r>
              <a:rPr lang="en-GB" b="1"/>
              <a:t>Picasso (CC0) </a:t>
            </a:r>
            <a:r>
              <a:rPr lang="en-GB" b="0"/>
              <a:t>- https://freesvg.org/1542654356</a:t>
            </a:r>
          </a:p>
          <a:p>
            <a:r>
              <a:rPr lang="en-GB" b="1" i="1"/>
              <a:t>**Boyle Family - https://luhringaugustine.viewingrooms.com/viewing-room/21-boyle-family-nothing-is-more-radical-than-the-facts/</a:t>
            </a:r>
          </a:p>
          <a:p>
            <a:r>
              <a:rPr lang="en-GB" b="1"/>
              <a:t>Hadid (Free art licence) </a:t>
            </a:r>
            <a:r>
              <a:rPr lang="en-GB" b="0"/>
              <a:t>- https://commons.wikimedia.org/wiki/File:Zaha_Hadid_in_Heydar_Aliyev_Cultural_center_in_Baku_nov_2013.jpg</a:t>
            </a:r>
          </a:p>
          <a:p>
            <a:r>
              <a:rPr lang="en-GB" b="1" i="1"/>
              <a:t>**Emily Howarth Booth - https://www.bigdrawshop.co.uk/blogs/news/interview-with-emily-haworth-booth</a:t>
            </a:r>
          </a:p>
          <a:p>
            <a:endParaRPr lang="en-GB" b="1"/>
          </a:p>
        </p:txBody>
      </p:sp>
      <p:sp>
        <p:nvSpPr>
          <p:cNvPr id="4" name="Slide Number Placeholder 3"/>
          <p:cNvSpPr>
            <a:spLocks noGrp="1"/>
          </p:cNvSpPr>
          <p:nvPr>
            <p:ph type="sldNum" sz="quarter" idx="5"/>
          </p:nvPr>
        </p:nvSpPr>
        <p:spPr/>
        <p:txBody>
          <a:bodyPr/>
          <a:lstStyle/>
          <a:p>
            <a:fld id="{22CF7F3D-A76E-462C-91BC-6AD2B2EFE72A}" type="slidenum">
              <a:rPr lang="en-GB" smtClean="0"/>
              <a:t>4</a:t>
            </a:fld>
            <a:endParaRPr lang="en-GB"/>
          </a:p>
        </p:txBody>
      </p:sp>
    </p:spTree>
    <p:extLst>
      <p:ext uri="{BB962C8B-B14F-4D97-AF65-F5344CB8AC3E}">
        <p14:creationId xmlns:p14="http://schemas.microsoft.com/office/powerpoint/2010/main" val="241621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Lascaux (CC BY 2.0)</a:t>
            </a:r>
            <a:r>
              <a:rPr lang="en-GB" b="0"/>
              <a:t> - https://commons.wikimedia.org/wiki/File:Lascaux_II.jpg</a:t>
            </a:r>
            <a:endParaRPr lang="en-GB" b="1"/>
          </a:p>
          <a:p>
            <a:r>
              <a:rPr lang="en-GB" b="1"/>
              <a:t>Raphael (CC0) </a:t>
            </a:r>
            <a:r>
              <a:rPr lang="en-GB"/>
              <a:t>- https://pixabay.com/fr/vectors/raphael-raffaello-sanzio-da-urbino-6539439/</a:t>
            </a:r>
          </a:p>
          <a:p>
            <a:r>
              <a:rPr lang="en-GB" b="1"/>
              <a:t>Van Gogh (CC0) </a:t>
            </a:r>
            <a:r>
              <a:rPr lang="en-GB"/>
              <a:t>- https://picryl.com/media/selbstportrat-van-gogh-50d521</a:t>
            </a:r>
          </a:p>
          <a:p>
            <a:r>
              <a:rPr lang="en-GB" b="1"/>
              <a:t>Frank Auerbach (CC BY-SA 2.0) </a:t>
            </a:r>
            <a:r>
              <a:rPr lang="en-GB"/>
              <a:t>- https://commons.wikimedia.org/wiki/File:Frank_Auerbach.jpg</a:t>
            </a:r>
          </a:p>
          <a:p>
            <a:r>
              <a:rPr lang="en-GB" b="1" i="1"/>
              <a:t>**Chris </a:t>
            </a:r>
            <a:r>
              <a:rPr lang="en-GB" b="1" i="1" err="1"/>
              <a:t>Ofili</a:t>
            </a:r>
            <a:r>
              <a:rPr lang="en-GB" b="1" i="1"/>
              <a:t> - https://www.wikiart.org/en/chris-ofili</a:t>
            </a:r>
          </a:p>
          <a:p>
            <a:endParaRPr lang="en-GB" b="1" i="1"/>
          </a:p>
          <a:p>
            <a:r>
              <a:rPr lang="en-GB" b="1" i="0"/>
              <a:t>Rousseau (CC0) </a:t>
            </a:r>
            <a:r>
              <a:rPr lang="en-GB" b="0" i="0"/>
              <a:t>- https://commons.wikimedia.org/wiki/File:Rousseau_Joyeux_Farceurs_Dornac_crop.jpg</a:t>
            </a:r>
          </a:p>
          <a:p>
            <a:r>
              <a:rPr lang="en-GB" b="1" i="0"/>
              <a:t>Matisse (CC0) </a:t>
            </a:r>
            <a:r>
              <a:rPr lang="en-GB" b="0" i="0"/>
              <a:t>- https://commons.wikimedia.org/wiki/File:Henri_Matisse_(1954).tiff</a:t>
            </a:r>
          </a:p>
          <a:p>
            <a:r>
              <a:rPr lang="en-GB" b="1" i="0"/>
              <a:t>Cornell (CC) </a:t>
            </a:r>
            <a:r>
              <a:rPr lang="en-GB" b="0" i="0"/>
              <a:t>- https://en.wikipedia.org/wiki/File:Joseph_Cornell_1971.jpg</a:t>
            </a:r>
          </a:p>
          <a:p>
            <a:r>
              <a:rPr lang="en-GB" b="1" i="0"/>
              <a:t>Kusama (CC BY 2.0) </a:t>
            </a:r>
            <a:r>
              <a:rPr lang="en-GB" b="0" i="0"/>
              <a:t>- https://commons.wikimedia.org/wiki/File:Yayoi_Kusama_wax_model_at_Louis_Vitton.jpg</a:t>
            </a:r>
            <a:endParaRPr lang="en-GB" b="1" i="0"/>
          </a:p>
        </p:txBody>
      </p:sp>
      <p:sp>
        <p:nvSpPr>
          <p:cNvPr id="4" name="Slide Number Placeholder 3"/>
          <p:cNvSpPr>
            <a:spLocks noGrp="1"/>
          </p:cNvSpPr>
          <p:nvPr>
            <p:ph type="sldNum" sz="quarter" idx="5"/>
          </p:nvPr>
        </p:nvSpPr>
        <p:spPr/>
        <p:txBody>
          <a:bodyPr/>
          <a:lstStyle/>
          <a:p>
            <a:fld id="{22CF7F3D-A76E-462C-91BC-6AD2B2EFE72A}" type="slidenum">
              <a:rPr lang="en-GB" smtClean="0"/>
              <a:t>5</a:t>
            </a:fld>
            <a:endParaRPr lang="en-GB"/>
          </a:p>
        </p:txBody>
      </p:sp>
    </p:spTree>
    <p:extLst>
      <p:ext uri="{BB962C8B-B14F-4D97-AF65-F5344CB8AC3E}">
        <p14:creationId xmlns:p14="http://schemas.microsoft.com/office/powerpoint/2010/main" val="90728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Leonardo (CC BY-SA 4.0) </a:t>
            </a:r>
            <a:r>
              <a:rPr lang="en-GB"/>
              <a:t>- https://commons.wikimedia.org/wiki/File:Leonardo_da_vinci_retrato.png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Raphael (CC0) </a:t>
            </a:r>
            <a:r>
              <a:rPr lang="en-GB"/>
              <a:t>- https://pixabay.com/fr/vectors/raphael-raffaello-sanzio-da-urbino-6539439/</a:t>
            </a:r>
          </a:p>
          <a:p>
            <a:r>
              <a:rPr lang="en-GB" b="1" i="0"/>
              <a:t>Michelangelo (CC0) </a:t>
            </a:r>
            <a:r>
              <a:rPr lang="en-GB" b="0" i="0"/>
              <a:t>- https://commons.wikimedia.org/wiki/File:Michelangelo_Daniele_da_Volterra_(dettaglio).jpg</a:t>
            </a:r>
          </a:p>
          <a:p>
            <a:r>
              <a:rPr lang="en-GB" b="1" i="0"/>
              <a:t>Kahlo (CC0) </a:t>
            </a:r>
            <a:r>
              <a:rPr lang="en-GB" b="0" i="0"/>
              <a:t>- https://commons.wikimedia.org/wiki/File:Frida_Kahlo,_by_Guillermo_Kahlo.jpg</a:t>
            </a:r>
          </a:p>
          <a:p>
            <a:r>
              <a:rPr lang="en-GB" b="1" i="0" err="1"/>
              <a:t>Lubaina</a:t>
            </a:r>
            <a:r>
              <a:rPr lang="en-GB" b="1" i="0"/>
              <a:t> </a:t>
            </a:r>
            <a:r>
              <a:rPr lang="en-GB" b="1" i="0" err="1"/>
              <a:t>Himid</a:t>
            </a:r>
            <a:r>
              <a:rPr lang="en-GB" b="1" i="0"/>
              <a:t> </a:t>
            </a:r>
            <a:r>
              <a:rPr lang="en-GB" b="0" i="0"/>
              <a:t>- https://youtu.be/E0T_8JE13kU</a:t>
            </a:r>
          </a:p>
          <a:p>
            <a:endParaRPr lang="en-GB" b="0" i="0"/>
          </a:p>
          <a:p>
            <a:r>
              <a:rPr lang="en-GB" b="1"/>
              <a:t>Boyce </a:t>
            </a:r>
            <a:r>
              <a:rPr lang="en-GB"/>
              <a:t>- https://youtu.be/vRB6H06UpJ4</a:t>
            </a:r>
          </a:p>
          <a:p>
            <a:r>
              <a:rPr lang="en-GB" b="1" err="1"/>
              <a:t>Shonibare</a:t>
            </a:r>
            <a:r>
              <a:rPr lang="en-GB"/>
              <a:t> - https://youtu.be/WroXoWaGfL8</a:t>
            </a:r>
          </a:p>
          <a:p>
            <a:endParaRPr lang="en-GB" b="0" i="0"/>
          </a:p>
        </p:txBody>
      </p:sp>
      <p:sp>
        <p:nvSpPr>
          <p:cNvPr id="4" name="Slide Number Placeholder 3"/>
          <p:cNvSpPr>
            <a:spLocks noGrp="1"/>
          </p:cNvSpPr>
          <p:nvPr>
            <p:ph type="sldNum" sz="quarter" idx="5"/>
          </p:nvPr>
        </p:nvSpPr>
        <p:spPr/>
        <p:txBody>
          <a:bodyPr/>
          <a:lstStyle/>
          <a:p>
            <a:fld id="{22CF7F3D-A76E-462C-91BC-6AD2B2EFE72A}" type="slidenum">
              <a:rPr lang="en-GB" smtClean="0"/>
              <a:t>6</a:t>
            </a:fld>
            <a:endParaRPr lang="en-GB"/>
          </a:p>
        </p:txBody>
      </p:sp>
    </p:spTree>
    <p:extLst>
      <p:ext uri="{BB962C8B-B14F-4D97-AF65-F5344CB8AC3E}">
        <p14:creationId xmlns:p14="http://schemas.microsoft.com/office/powerpoint/2010/main" val="110177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17</a:t>
            </a:fld>
            <a:endParaRPr lang="en-GB"/>
          </a:p>
        </p:txBody>
      </p:sp>
    </p:spTree>
    <p:extLst>
      <p:ext uri="{BB962C8B-B14F-4D97-AF65-F5344CB8AC3E}">
        <p14:creationId xmlns:p14="http://schemas.microsoft.com/office/powerpoint/2010/main" val="2836807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ABeeZee" panose="02000000000000000000" pitchFamily="2" charset="0"/>
                <a:ea typeface="Roboto Slab" pitchFamily="2" charset="0"/>
              </a:rPr>
              <a:t>For Teachers</a:t>
            </a:r>
            <a:endParaRPr lang="en-GB" sz="2400" b="1">
              <a:solidFill>
                <a:srgbClr val="FFFFFF"/>
              </a:solidFill>
              <a:latin typeface="ABeeZee" panose="02000000000000000000"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4606182"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AAD0B5A-175D-4CB3-9AF8-E21EDA74476D}"/>
              </a:ext>
            </a:extLst>
          </p:cNvPr>
          <p:cNvGrpSpPr/>
          <p:nvPr userDrawn="1"/>
        </p:nvGrpSpPr>
        <p:grpSpPr>
          <a:xfrm>
            <a:off x="8364811" y="-8675"/>
            <a:ext cx="1065321" cy="748952"/>
            <a:chOff x="8364811" y="-8675"/>
            <a:chExt cx="1065321" cy="748952"/>
          </a:xfrm>
        </p:grpSpPr>
        <p:grpSp>
          <p:nvGrpSpPr>
            <p:cNvPr id="13" name="Group 12">
              <a:extLst>
                <a:ext uri="{FF2B5EF4-FFF2-40B4-BE49-F238E27FC236}">
                  <a16:creationId xmlns:a16="http://schemas.microsoft.com/office/drawing/2014/main" id="{0F46827C-CC7B-416D-B165-837620F8A5D0}"/>
                </a:ext>
              </a:extLst>
            </p:cNvPr>
            <p:cNvGrpSpPr/>
            <p:nvPr userDrawn="1"/>
          </p:nvGrpSpPr>
          <p:grpSpPr>
            <a:xfrm>
              <a:off x="8364811" y="-8675"/>
              <a:ext cx="1065321" cy="748952"/>
              <a:chOff x="8354346" y="-8675"/>
              <a:chExt cx="1065321" cy="748952"/>
            </a:xfrm>
          </p:grpSpPr>
          <p:sp>
            <p:nvSpPr>
              <p:cNvPr id="15" name="Freeform: Shape 14">
                <a:extLst>
                  <a:ext uri="{FF2B5EF4-FFF2-40B4-BE49-F238E27FC236}">
                    <a16:creationId xmlns:a16="http://schemas.microsoft.com/office/drawing/2014/main" id="{D2291A0C-10C5-41A8-AFD3-ACF477840B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B93381-1BF7-4CA4-BFA5-815416D63C25}"/>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45C4EF4-5840-4649-8069-6D65BAF0D83E}"/>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202A7B19-0191-4B9F-9046-7C5A64E7A6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9FAC1482-810C-4375-9F64-BA519E7A87D3}"/>
              </a:ext>
            </a:extLst>
          </p:cNvPr>
          <p:cNvGrpSpPr/>
          <p:nvPr userDrawn="1"/>
        </p:nvGrpSpPr>
        <p:grpSpPr>
          <a:xfrm>
            <a:off x="8364811" y="-8675"/>
            <a:ext cx="1065321" cy="748952"/>
            <a:chOff x="8364811" y="-8675"/>
            <a:chExt cx="1065321" cy="748952"/>
          </a:xfrm>
        </p:grpSpPr>
        <p:grpSp>
          <p:nvGrpSpPr>
            <p:cNvPr id="26" name="Group 25">
              <a:extLst>
                <a:ext uri="{FF2B5EF4-FFF2-40B4-BE49-F238E27FC236}">
                  <a16:creationId xmlns:a16="http://schemas.microsoft.com/office/drawing/2014/main" id="{A5B06ACF-53F6-48F0-8049-F34CD08C75B2}"/>
                </a:ext>
              </a:extLst>
            </p:cNvPr>
            <p:cNvGrpSpPr/>
            <p:nvPr userDrawn="1"/>
          </p:nvGrpSpPr>
          <p:grpSpPr>
            <a:xfrm>
              <a:off x="8364811" y="-8675"/>
              <a:ext cx="1065321" cy="748952"/>
              <a:chOff x="8354346" y="-8675"/>
              <a:chExt cx="1065321" cy="748952"/>
            </a:xfrm>
          </p:grpSpPr>
          <p:sp>
            <p:nvSpPr>
              <p:cNvPr id="28" name="Freeform: Shape 27">
                <a:extLst>
                  <a:ext uri="{FF2B5EF4-FFF2-40B4-BE49-F238E27FC236}">
                    <a16:creationId xmlns:a16="http://schemas.microsoft.com/office/drawing/2014/main" id="{26D3D269-7F20-4838-B7C5-294615001D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F3158BC-1C28-4D78-BAAF-1F4E43834C4D}"/>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143D21-9059-42EE-94F2-CA89800237D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8595249-5618-4300-A250-8610278989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7597A3B3-DD80-4D96-951C-61DE4382F019}"/>
              </a:ext>
            </a:extLst>
          </p:cNvPr>
          <p:cNvGrpSpPr/>
          <p:nvPr userDrawn="1"/>
        </p:nvGrpSpPr>
        <p:grpSpPr>
          <a:xfrm>
            <a:off x="8364811" y="-8675"/>
            <a:ext cx="1065321" cy="748952"/>
            <a:chOff x="8364811" y="-8675"/>
            <a:chExt cx="1065321" cy="748952"/>
          </a:xfrm>
        </p:grpSpPr>
        <p:grpSp>
          <p:nvGrpSpPr>
            <p:cNvPr id="25" name="Group 24">
              <a:extLst>
                <a:ext uri="{FF2B5EF4-FFF2-40B4-BE49-F238E27FC236}">
                  <a16:creationId xmlns:a16="http://schemas.microsoft.com/office/drawing/2014/main" id="{B44252AC-0314-48BC-9239-AD9453787908}"/>
                </a:ext>
              </a:extLst>
            </p:cNvPr>
            <p:cNvGrpSpPr/>
            <p:nvPr userDrawn="1"/>
          </p:nvGrpSpPr>
          <p:grpSpPr>
            <a:xfrm>
              <a:off x="8364811" y="-8675"/>
              <a:ext cx="1065321" cy="748952"/>
              <a:chOff x="8354346" y="-8675"/>
              <a:chExt cx="1065321" cy="748952"/>
            </a:xfrm>
          </p:grpSpPr>
          <p:sp>
            <p:nvSpPr>
              <p:cNvPr id="27" name="Freeform: Shape 26">
                <a:extLst>
                  <a:ext uri="{FF2B5EF4-FFF2-40B4-BE49-F238E27FC236}">
                    <a16:creationId xmlns:a16="http://schemas.microsoft.com/office/drawing/2014/main" id="{D5CF032F-841E-4234-ADBD-F58215635993}"/>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33102F0-3DBF-4AA2-BD74-E7B564F9438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A79C616-1D19-49AB-B958-F20DF80EEAB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75710114-996D-47D5-A883-8E4F957B690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CD150508-D524-4BD4-A110-C3D3120A37D5}"/>
              </a:ext>
            </a:extLst>
          </p:cNvPr>
          <p:cNvGrpSpPr/>
          <p:nvPr userDrawn="1"/>
        </p:nvGrpSpPr>
        <p:grpSpPr>
          <a:xfrm>
            <a:off x="8364811" y="-8675"/>
            <a:ext cx="1065321" cy="748952"/>
            <a:chOff x="8364811" y="-8675"/>
            <a:chExt cx="1065321" cy="748952"/>
          </a:xfrm>
        </p:grpSpPr>
        <p:grpSp>
          <p:nvGrpSpPr>
            <p:cNvPr id="20" name="Group 19">
              <a:extLst>
                <a:ext uri="{FF2B5EF4-FFF2-40B4-BE49-F238E27FC236}">
                  <a16:creationId xmlns:a16="http://schemas.microsoft.com/office/drawing/2014/main" id="{C73D1839-2A8B-46EB-B917-C5AABDDBC2C1}"/>
                </a:ext>
              </a:extLst>
            </p:cNvPr>
            <p:cNvGrpSpPr/>
            <p:nvPr userDrawn="1"/>
          </p:nvGrpSpPr>
          <p:grpSpPr>
            <a:xfrm>
              <a:off x="8364811" y="-8675"/>
              <a:ext cx="1065321" cy="748952"/>
              <a:chOff x="8354346" y="-8675"/>
              <a:chExt cx="1065321" cy="748952"/>
            </a:xfrm>
          </p:grpSpPr>
          <p:sp>
            <p:nvSpPr>
              <p:cNvPr id="22" name="Freeform: Shape 21">
                <a:extLst>
                  <a:ext uri="{FF2B5EF4-FFF2-40B4-BE49-F238E27FC236}">
                    <a16:creationId xmlns:a16="http://schemas.microsoft.com/office/drawing/2014/main" id="{4AECE3A6-2668-4471-8C43-F64CB9D4B0C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E49D769-6271-476D-A920-E77CBBE8B6D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1B48E31-15DC-42D1-89D1-62F8CE6BC872}"/>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CE08149C-52F3-4C6C-AFDB-965A07ECFE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30D99B84-59C6-4BF8-9B15-04C236AF8614}"/>
              </a:ext>
            </a:extLst>
          </p:cNvPr>
          <p:cNvSpPr txBox="1"/>
          <p:nvPr userDrawn="1"/>
        </p:nvSpPr>
        <p:spPr>
          <a:xfrm rot="16200000">
            <a:off x="8658004" y="3118869"/>
            <a:ext cx="21613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00000000000000000" pitchFamily="2" charset="0"/>
              </a:rPr>
              <a:t>Year 6: Spring</a:t>
            </a:r>
            <a:endParaRPr lang="en-GB" sz="1600" b="1">
              <a:solidFill>
                <a:schemeClr val="tx1"/>
              </a:solidFill>
              <a:latin typeface="ABeeZee" panose="02000000000000000000" pitchFamily="2" charset="0"/>
            </a:endParaRPr>
          </a:p>
        </p:txBody>
      </p:sp>
      <p:grpSp>
        <p:nvGrpSpPr>
          <p:cNvPr id="17" name="Group 16">
            <a:extLst>
              <a:ext uri="{FF2B5EF4-FFF2-40B4-BE49-F238E27FC236}">
                <a16:creationId xmlns:a16="http://schemas.microsoft.com/office/drawing/2014/main" id="{DA3A6099-2630-4EBE-9B30-E52C2EC62E49}"/>
              </a:ext>
            </a:extLst>
          </p:cNvPr>
          <p:cNvGrpSpPr/>
          <p:nvPr userDrawn="1"/>
        </p:nvGrpSpPr>
        <p:grpSpPr>
          <a:xfrm>
            <a:off x="8354346" y="-8676"/>
            <a:ext cx="1065321" cy="748952"/>
            <a:chOff x="7607201" y="-8675"/>
            <a:chExt cx="1065321" cy="748952"/>
          </a:xfrm>
        </p:grpSpPr>
        <p:grpSp>
          <p:nvGrpSpPr>
            <p:cNvPr id="19" name="Group 18">
              <a:extLst>
                <a:ext uri="{FF2B5EF4-FFF2-40B4-BE49-F238E27FC236}">
                  <a16:creationId xmlns:a16="http://schemas.microsoft.com/office/drawing/2014/main" id="{203FB4D0-B526-437C-8465-D65E85AAF9E8}"/>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26DE300E-5D70-41B0-8CC4-008D4E6838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9EBDE30-5D1E-4B41-9DAF-D21F6CFF3C7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F13A1B6E-7E39-4534-B019-B44168BA36C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00DB8D88-B3FE-43F3-8A61-E88155B886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300396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B0604020202020204"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B0604020202020204" charset="0"/>
                <a:ea typeface="Roboto" panose="02000000000000000000" pitchFamily="2" charset="0"/>
                <a:cs typeface="Times New Roman" panose="02020603050405020304" pitchFamily="18" charset="0"/>
              </a:rPr>
              <a:t> </a:t>
            </a:r>
            <a:endParaRPr lang="en-GB" sz="1050">
              <a:solidFill>
                <a:schemeClr val="bg2"/>
              </a:solidFill>
              <a:latin typeface="ABeeZee" panose="020B0604020202020204"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B0604020202020204"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spTree>
    <p:extLst>
      <p:ext uri="{BB962C8B-B14F-4D97-AF65-F5344CB8AC3E}">
        <p14:creationId xmlns:p14="http://schemas.microsoft.com/office/powerpoint/2010/main" val="10288488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Art &amp; Design</a:t>
            </a:r>
            <a:endParaRPr lang="en-GB" sz="831" b="1">
              <a:ln w="12700">
                <a:noFill/>
              </a:ln>
              <a:solidFill>
                <a:schemeClr val="accent1"/>
              </a:solidFill>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hyperlink" Target="https://creativecommons.org/licenses/by-sa/4.0" TargetMode="External"/><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hyperlink" Target="http://creativecommons.org/licenses/by-sa/3.0/" TargetMode="External"/><Relationship Id="rId9" Type="http://schemas.openxmlformats.org/officeDocument/2006/relationships/image" Target="../media/image11.jpeg"/><Relationship Id="rId1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13" Type="http://schemas.openxmlformats.org/officeDocument/2006/relationships/image" Target="../media/image24.jpeg"/><Relationship Id="rId3" Type="http://schemas.openxmlformats.org/officeDocument/2006/relationships/image" Target="../media/image17.png"/><Relationship Id="rId7" Type="http://schemas.openxmlformats.org/officeDocument/2006/relationships/hyperlink" Target="https://commons.wikimedia.org/wiki/File:Frank_Auerbach.jpg" TargetMode="Externa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11" Type="http://schemas.openxmlformats.org/officeDocument/2006/relationships/image" Target="../media/image22.jpeg"/><Relationship Id="rId5" Type="http://schemas.openxmlformats.org/officeDocument/2006/relationships/image" Target="../media/image19.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jpeg"/><Relationship Id="rId3" Type="http://schemas.openxmlformats.org/officeDocument/2006/relationships/video" Target="https://www.youtube.com/embed/WroXoWaGfL8?feature=oembed" TargetMode="External"/><Relationship Id="rId7" Type="http://schemas.openxmlformats.org/officeDocument/2006/relationships/image" Target="../media/image28.png"/><Relationship Id="rId12" Type="http://schemas.openxmlformats.org/officeDocument/2006/relationships/image" Target="../media/image32.jpeg"/><Relationship Id="rId2" Type="http://schemas.openxmlformats.org/officeDocument/2006/relationships/video" Target="https://www.youtube.com/embed/vRB6H06UpJ4?feature=oembed" TargetMode="External"/><Relationship Id="rId1" Type="http://schemas.openxmlformats.org/officeDocument/2006/relationships/video" Target="https://www.youtube.com/embed/E0T_8JE13kU?feature=oembed" TargetMode="External"/><Relationship Id="rId6" Type="http://schemas.openxmlformats.org/officeDocument/2006/relationships/image" Target="../media/image27.png"/><Relationship Id="rId11" Type="http://schemas.openxmlformats.org/officeDocument/2006/relationships/image" Target="../media/image31.jpeg"/><Relationship Id="rId5" Type="http://schemas.openxmlformats.org/officeDocument/2006/relationships/notesSlide" Target="../notesSlides/notesSlide4.xml"/><Relationship Id="rId10" Type="http://schemas.openxmlformats.org/officeDocument/2006/relationships/image" Target="../media/image30.jpeg"/><Relationship Id="rId4" Type="http://schemas.openxmlformats.org/officeDocument/2006/relationships/slideLayout" Target="../slideLayouts/slideLayout2.xml"/><Relationship Id="rId9" Type="http://schemas.openxmlformats.org/officeDocument/2006/relationships/hyperlink" Target="https://creativecommons.org/licenses/by-sa/4.0" TargetMode="External"/><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237299" y="1559109"/>
            <a:ext cx="428492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Art &amp; Design</a:t>
            </a:r>
            <a:endParaRPr lang="en-GB" sz="3200" b="0">
              <a:solidFill>
                <a:schemeClr val="tx1"/>
              </a:solidFill>
            </a:endParaRPr>
          </a:p>
        </p:txBody>
      </p:sp>
      <p:pic>
        <p:nvPicPr>
          <p:cNvPr id="5" name="Picture 4" descr="Icon&#10;&#10;Description automatically generated">
            <a:extLst>
              <a:ext uri="{FF2B5EF4-FFF2-40B4-BE49-F238E27FC236}">
                <a16:creationId xmlns:a16="http://schemas.microsoft.com/office/drawing/2014/main" id="{A3E1FF40-BAEF-412C-852B-54D6D94604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7706" y="2597767"/>
            <a:ext cx="2559687" cy="3639196"/>
          </a:xfrm>
          <a:prstGeom prst="rect">
            <a:avLst/>
          </a:prstGeom>
        </p:spPr>
      </p:pic>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Reception</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Reception</a:t>
            </a:r>
          </a:p>
        </p:txBody>
      </p:sp>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extLst>
              <p:ext uri="{D42A27DB-BD31-4B8C-83A1-F6EECF244321}">
                <p14:modId xmlns:p14="http://schemas.microsoft.com/office/powerpoint/2010/main" val="2080253939"/>
              </p:ext>
            </p:extLst>
          </p:nvPr>
        </p:nvGraphicFramePr>
        <p:xfrm>
          <a:off x="360634" y="5630363"/>
          <a:ext cx="9184732" cy="8340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(Reception)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dirty="0">
                          <a:solidFill>
                            <a:schemeClr val="accent1"/>
                          </a:solidFill>
                          <a:latin typeface="Roboto" panose="02000000000000000000" pitchFamily="2" charset="0"/>
                          <a:ea typeface="Roboto" panose="02000000000000000000" pitchFamily="2" charset="0"/>
                          <a:cs typeface="Roboto" panose="02000000000000000000" pitchFamily="2" charset="0"/>
                        </a:rPr>
                        <a:t>Explore, use and refine a variety of artistic effects to express their ideas and feelings.</a:t>
                      </a:r>
                    </a:p>
                    <a:p>
                      <a:pPr marL="108000" indent="-108000">
                        <a:buFont typeface="Arial" panose="020B0604020202020204" pitchFamily="34" charset="0"/>
                        <a:buChar char="•"/>
                      </a:pPr>
                      <a:r>
                        <a:rPr lang="en-US" sz="1000" b="0" dirty="0">
                          <a:solidFill>
                            <a:schemeClr val="accent1"/>
                          </a:solidFill>
                          <a:latin typeface="Roboto" panose="02000000000000000000" pitchFamily="2" charset="0"/>
                          <a:ea typeface="Roboto" panose="02000000000000000000" pitchFamily="2" charset="0"/>
                          <a:cs typeface="Roboto" panose="02000000000000000000" pitchFamily="2" charset="0"/>
                        </a:rPr>
                        <a:t>Safely use and explore a variety of materials, tools and techniques, experimenting with colour, design, texture, form and function.</a:t>
                      </a:r>
                      <a:endParaRPr lang="en-GB" sz="1000" b="0" dirty="0">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dirty="0">
                          <a:solidFill>
                            <a:schemeClr val="accent1"/>
                          </a:solidFill>
                          <a:latin typeface="Roboto" panose="02000000000000000000" pitchFamily="2" charset="0"/>
                          <a:ea typeface="Roboto" panose="02000000000000000000" pitchFamily="2" charset="0"/>
                          <a:cs typeface="Roboto" panose="02000000000000000000" pitchFamily="2" charset="0"/>
                        </a:rPr>
                        <a:t>Return to and build on their previous learning, refining ideas and developing their ability to represent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graphicFrame>
        <p:nvGraphicFramePr>
          <p:cNvPr id="5" name="Table 8">
            <a:extLst>
              <a:ext uri="{FF2B5EF4-FFF2-40B4-BE49-F238E27FC236}">
                <a16:creationId xmlns:a16="http://schemas.microsoft.com/office/drawing/2014/main" id="{D43DDBD7-47BA-0A33-B421-6E858ABC0FE2}"/>
              </a:ext>
            </a:extLst>
          </p:cNvPr>
          <p:cNvGraphicFramePr>
            <a:graphicFrameLocks noGrp="1"/>
          </p:cNvGraphicFramePr>
          <p:nvPr>
            <p:extLst>
              <p:ext uri="{D42A27DB-BD31-4B8C-83A1-F6EECF244321}">
                <p14:modId xmlns:p14="http://schemas.microsoft.com/office/powerpoint/2010/main" val="1864333781"/>
              </p:ext>
            </p:extLst>
          </p:nvPr>
        </p:nvGraphicFramePr>
        <p:xfrm>
          <a:off x="284104" y="943146"/>
          <a:ext cx="9131983" cy="2715157"/>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dirty="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dirty="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dirty="0">
                          <a:solidFill>
                            <a:schemeClr val="bg1"/>
                          </a:solidFill>
                          <a:latin typeface="Roboto"/>
                          <a:ea typeface="Roboto"/>
                          <a:cs typeface="Roboto"/>
                        </a:rPr>
                        <a:t>Aut1: Me &amp; My World</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Colour</a:t>
                      </a:r>
                      <a:r>
                        <a:rPr lang="en-GB" sz="900" dirty="0">
                          <a:solidFill>
                            <a:schemeClr val="bg1"/>
                          </a:solidFill>
                          <a:latin typeface="Roboto"/>
                          <a:ea typeface="Roboto"/>
                          <a:cs typeface="Roboto"/>
                        </a:rPr>
                        <a:t>: Selecting and mixing appropriate colours for their self-portrait (e.g., eyes, hair). </a:t>
                      </a:r>
                    </a:p>
                    <a:p>
                      <a:pPr marL="71755" lvl="0" indent="-71755" algn="l">
                        <a:lnSpc>
                          <a:spcPct val="100000"/>
                        </a:lnSpc>
                        <a:spcAft>
                          <a:spcPts val="200"/>
                        </a:spcAft>
                        <a:buFont typeface="Arial" panose="020B0604020202020204" pitchFamily="34" charset="0"/>
                        <a:buChar char="•"/>
                      </a:pPr>
                      <a:r>
                        <a:rPr lang="en-GB" sz="900" b="1" i="0" u="none" strike="noStrike" baseline="0" noProof="0" dirty="0">
                          <a:solidFill>
                            <a:srgbClr val="000000"/>
                          </a:solidFill>
                          <a:latin typeface="Roboto"/>
                        </a:rPr>
                        <a:t>Line</a:t>
                      </a:r>
                      <a:r>
                        <a:rPr lang="en-GB" sz="900" b="0" i="0" u="none" strike="noStrike" baseline="0" noProof="0" dirty="0">
                          <a:solidFill>
                            <a:srgbClr val="000000"/>
                          </a:solidFill>
                          <a:latin typeface="Roboto"/>
                        </a:rPr>
                        <a:t>: Drawing detail with increasing complexity.</a:t>
                      </a:r>
                      <a:endParaRPr lang="en-GB" sz="900" dirty="0">
                        <a:latin typeface="Roboto"/>
                      </a:endParaRP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a:t>
                      </a:r>
                      <a:r>
                        <a:rPr lang="en-GB" sz="900" b="0" i="0" u="none" strike="noStrike" baseline="0" noProof="0" dirty="0">
                          <a:solidFill>
                            <a:srgbClr val="000000"/>
                          </a:solidFill>
                          <a:latin typeface="Roboto"/>
                        </a:rPr>
                        <a:t>: Using a pencil and paintbrush with an increasing degree of control.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noProof="0" dirty="0">
                          <a:solidFill>
                            <a:schemeClr val="bg1"/>
                          </a:solidFill>
                          <a:latin typeface="Arial"/>
                        </a:rPr>
                        <a:t>In Y2, pupils will draw and paint a simple self-portrait. In Y6, pupils will be taught techniques to accurately draw facial features.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305129">
                <a:tc>
                  <a:txBody>
                    <a:bodyPr/>
                    <a:lstStyle/>
                    <a:p>
                      <a:pPr>
                        <a:spcAft>
                          <a:spcPts val="200"/>
                        </a:spcAft>
                      </a:pPr>
                      <a:r>
                        <a:rPr lang="en-GB" sz="900" dirty="0">
                          <a:solidFill>
                            <a:schemeClr val="bg1"/>
                          </a:solidFill>
                          <a:latin typeface="Roboto"/>
                          <a:ea typeface="Roboto"/>
                          <a:cs typeface="Roboto"/>
                        </a:rPr>
                        <a:t>Aut2: My Heroes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Colour: </a:t>
                      </a:r>
                      <a:r>
                        <a:rPr lang="en-GB" sz="900" b="0" dirty="0">
                          <a:solidFill>
                            <a:schemeClr val="bg1"/>
                          </a:solidFill>
                          <a:latin typeface="Roboto"/>
                          <a:ea typeface="Roboto"/>
                          <a:cs typeface="Roboto"/>
                        </a:rPr>
                        <a:t>Using paint to create vegetable prints.</a:t>
                      </a:r>
                      <a:r>
                        <a:rPr lang="en-GB" sz="900" dirty="0">
                          <a:latin typeface="Roboto"/>
                        </a:rPr>
                        <a:t>=</a:t>
                      </a: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 </a:t>
                      </a:r>
                      <a:r>
                        <a:rPr lang="en-GB" sz="900" b="0" i="0" u="none" strike="noStrike" baseline="0" noProof="0" dirty="0">
                          <a:solidFill>
                            <a:srgbClr val="000000"/>
                          </a:solidFill>
                          <a:latin typeface="Roboto"/>
                        </a:rPr>
                        <a:t>Use of collage skills, careful application of paint during printmaking.</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noProof="0" dirty="0">
                          <a:solidFill>
                            <a:schemeClr val="bg1"/>
                          </a:solidFill>
                          <a:latin typeface="Roboto"/>
                        </a:rPr>
                        <a:t>In Y1, pupils will use leaves in printmaking. They will develop their printmaking skills further in Y2 by creating press-prints and Y4 by creating a </a:t>
                      </a:r>
                      <a:r>
                        <a:rPr lang="en-GB" sz="900" b="0" i="0" u="none" strike="noStrike" noProof="0" dirty="0" err="1">
                          <a:solidFill>
                            <a:schemeClr val="bg1"/>
                          </a:solidFill>
                          <a:latin typeface="Roboto"/>
                        </a:rPr>
                        <a:t>collagraphic</a:t>
                      </a:r>
                      <a:r>
                        <a:rPr lang="en-GB" sz="900" b="0" i="0" u="none" strike="noStrike" noProof="0" dirty="0">
                          <a:solidFill>
                            <a:schemeClr val="bg1"/>
                          </a:solidFill>
                          <a:latin typeface="Roboto"/>
                        </a:rPr>
                        <a:t> print.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9101647"/>
                  </a:ext>
                </a:extLst>
              </a:tr>
              <a:tr h="403757">
                <a:tc>
                  <a:txBody>
                    <a:bodyPr/>
                    <a:lstStyle/>
                    <a:p>
                      <a:pPr>
                        <a:spcAft>
                          <a:spcPts val="200"/>
                        </a:spcAft>
                      </a:pPr>
                      <a:r>
                        <a:rPr lang="en-GB" sz="900" dirty="0">
                          <a:solidFill>
                            <a:schemeClr val="bg1"/>
                          </a:solidFill>
                          <a:latin typeface="Roboto"/>
                          <a:ea typeface="Roboto"/>
                          <a:cs typeface="Roboto"/>
                        </a:rPr>
                        <a:t>Spr1: Castles, Knights &amp; Dragons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Texture: </a:t>
                      </a:r>
                      <a:r>
                        <a:rPr lang="en-GB" sz="900" b="0" dirty="0">
                          <a:solidFill>
                            <a:schemeClr val="bg1"/>
                          </a:solidFill>
                          <a:latin typeface="Roboto"/>
                          <a:ea typeface="Roboto"/>
                          <a:cs typeface="Roboto"/>
                        </a:rPr>
                        <a:t>Using wax crayons to create rubbings of textured surfaces.</a:t>
                      </a:r>
                      <a:endParaRPr lang="en-GB" sz="900" b="1" dirty="0">
                        <a:solidFill>
                          <a:schemeClr val="bg1"/>
                        </a:solidFill>
                        <a:latin typeface="Roboto"/>
                        <a:ea typeface="Roboto"/>
                        <a:cs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baseline="0" noProof="0" dirty="0">
                          <a:solidFill>
                            <a:srgbClr val="000000"/>
                          </a:solidFill>
                          <a:latin typeface="Roboto"/>
                        </a:rPr>
                        <a:t>In Y2, pupils will create rubbings using different textures around their school site. </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dirty="0">
                          <a:solidFill>
                            <a:schemeClr val="bg1"/>
                          </a:solidFill>
                          <a:latin typeface="Roboto"/>
                          <a:ea typeface="Roboto"/>
                          <a:cs typeface="Roboto"/>
                        </a:rPr>
                        <a:t>Spr2: Spring in Our Step</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Colour</a:t>
                      </a:r>
                      <a:r>
                        <a:rPr lang="en-GB" sz="900" dirty="0">
                          <a:solidFill>
                            <a:schemeClr val="bg1"/>
                          </a:solidFill>
                          <a:latin typeface="Roboto"/>
                          <a:ea typeface="Roboto"/>
                          <a:cs typeface="Roboto"/>
                        </a:rPr>
                        <a:t>: Noting the difference between the grey background created using charcoal and the coloured paintings/prints created using more vibrant colours.</a:t>
                      </a: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a:t>
                      </a:r>
                      <a:r>
                        <a:rPr lang="en-GB" sz="900" b="0" i="0" u="none" strike="noStrike" baseline="0" noProof="0" dirty="0">
                          <a:solidFill>
                            <a:srgbClr val="000000"/>
                          </a:solidFill>
                          <a:latin typeface="Roboto"/>
                        </a:rPr>
                        <a:t>: Using charcoal. Using painting and printmaking skills. </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dirty="0">
                          <a:solidFill>
                            <a:schemeClr val="bg1"/>
                          </a:solidFill>
                          <a:latin typeface="Roboto"/>
                          <a:ea typeface="Roboto"/>
                          <a:cs typeface="Roboto"/>
                        </a:rPr>
                        <a:t>Pupils will explore tints, tones and shades in Y2, during which they will learn more about tone and tonal gradients.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bl>
          </a:graphicData>
        </a:graphic>
      </p:graphicFrame>
    </p:spTree>
    <p:extLst>
      <p:ext uri="{BB962C8B-B14F-4D97-AF65-F5344CB8AC3E}">
        <p14:creationId xmlns:p14="http://schemas.microsoft.com/office/powerpoint/2010/main" val="193342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1: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I Am An Artist</a:t>
            </a:r>
            <a:endParaRPr lang="en-GB" sz="1600">
              <a:ln w="12700">
                <a:solidFill>
                  <a:schemeClr val="accent1"/>
                </a:solidFill>
              </a:ln>
              <a:solidFill>
                <a:schemeClr val="accent1"/>
              </a:solidFill>
            </a:endParaRPr>
          </a:p>
        </p:txBody>
      </p:sp>
      <p:sp>
        <p:nvSpPr>
          <p:cNvPr id="9" name="Freeform: Shape 8">
            <a:extLst>
              <a:ext uri="{FF2B5EF4-FFF2-40B4-BE49-F238E27FC236}">
                <a16:creationId xmlns:a16="http://schemas.microsoft.com/office/drawing/2014/main" id="{311586A1-0103-A38B-6DC9-A8A916E5C860}"/>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explore mark-making, line and colour in their sketchbooks.</a:t>
            </a:r>
            <a:endParaRPr lang="en-GB" sz="1050">
              <a:solidFill>
                <a:schemeClr val="tx1"/>
              </a:solidFill>
              <a:latin typeface="Roboto" panose="02000000000000000000" pitchFamily="2" charset="0"/>
              <a:ea typeface="Roboto" panose="02000000000000000000" pitchFamily="2" charset="0"/>
            </a:endParaRPr>
          </a:p>
        </p:txBody>
      </p:sp>
      <p:graphicFrame>
        <p:nvGraphicFramePr>
          <p:cNvPr id="2" name="Table 25">
            <a:extLst>
              <a:ext uri="{FF2B5EF4-FFF2-40B4-BE49-F238E27FC236}">
                <a16:creationId xmlns:a16="http://schemas.microsoft.com/office/drawing/2014/main" id="{92C07915-B85A-6464-273A-E2E75241C4E2}"/>
              </a:ext>
            </a:extLst>
          </p:cNvPr>
          <p:cNvGraphicFramePr>
            <a:graphicFrameLocks noGrp="1"/>
          </p:cNvGraphicFramePr>
          <p:nvPr>
            <p:extLst>
              <p:ext uri="{D42A27DB-BD31-4B8C-83A1-F6EECF244321}">
                <p14:modId xmlns:p14="http://schemas.microsoft.com/office/powerpoint/2010/main" val="19014287"/>
              </p:ext>
            </p:extLst>
          </p:nvPr>
        </p:nvGraphicFramePr>
        <p:xfrm>
          <a:off x="212254" y="1162538"/>
          <a:ext cx="9216942" cy="529010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000314">
                  <a:extLst>
                    <a:ext uri="{9D8B030D-6E8A-4147-A177-3AD203B41FA5}">
                      <a16:colId xmlns:a16="http://schemas.microsoft.com/office/drawing/2014/main" val="247776695"/>
                    </a:ext>
                  </a:extLst>
                </a:gridCol>
                <a:gridCol w="2995436">
                  <a:extLst>
                    <a:ext uri="{9D8B030D-6E8A-4147-A177-3AD203B41FA5}">
                      <a16:colId xmlns:a16="http://schemas.microsoft.com/office/drawing/2014/main" val="3380293508"/>
                    </a:ext>
                  </a:extLst>
                </a:gridCol>
                <a:gridCol w="3005192">
                  <a:extLst>
                    <a:ext uri="{9D8B030D-6E8A-4147-A177-3AD203B41FA5}">
                      <a16:colId xmlns:a16="http://schemas.microsoft.com/office/drawing/2014/main" val="2902844172"/>
                    </a:ext>
                  </a:extLst>
                </a:gridCol>
              </a:tblGrid>
              <a:tr h="23102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44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378"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00" b="1" kern="1200">
                          <a:solidFill>
                            <a:schemeClr val="bg1"/>
                          </a:solidFill>
                          <a:effectLst/>
                          <a:latin typeface="Roboto" panose="02000000000000000000" pitchFamily="2" charset="0"/>
                          <a:ea typeface="Roboto" panose="02000000000000000000" pitchFamily="2" charset="0"/>
                          <a:cs typeface="+mn-cs"/>
                        </a:rPr>
                        <a:t>Line:</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Make marks including lines and closed shapes (EYFS).</a:t>
                      </a:r>
                    </a:p>
                    <a:p>
                      <a:pPr marL="0" marR="0" lvl="0" indent="0" algn="l" defTabSz="914378" rtl="0" eaLnBrk="1" fontAlgn="auto" latinLnBrk="0" hangingPunct="1">
                        <a:lnSpc>
                          <a:spcPct val="100000"/>
                        </a:lnSpc>
                        <a:spcBef>
                          <a:spcPts val="0"/>
                        </a:spcBef>
                        <a:spcAft>
                          <a:spcPts val="200"/>
                        </a:spcAft>
                        <a:buClrTx/>
                        <a:buSzTx/>
                        <a:buFontTx/>
                        <a:buNone/>
                        <a:tabLst/>
                        <a:defRPr/>
                      </a:pPr>
                      <a:r>
                        <a:rPr lang="en-US" sz="900" b="1">
                          <a:solidFill>
                            <a:schemeClr val="bg1"/>
                          </a:solidFill>
                          <a:latin typeface="Roboto" panose="02000000000000000000" pitchFamily="2" charset="0"/>
                          <a:ea typeface="Roboto" panose="02000000000000000000" pitchFamily="2" charset="0"/>
                        </a:rPr>
                        <a:t>Colour:</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kern="1200">
                          <a:solidFill>
                            <a:schemeClr val="bg1"/>
                          </a:solidFill>
                          <a:effectLst/>
                          <a:latin typeface="Roboto" panose="02000000000000000000" pitchFamily="2" charset="0"/>
                          <a:ea typeface="Roboto" panose="02000000000000000000" pitchFamily="2" charset="0"/>
                          <a:cs typeface="+mn-cs"/>
                        </a:rPr>
                        <a:t>Select </a:t>
                      </a:r>
                      <a:r>
                        <a:rPr lang="en-GB" sz="900" b="0" kern="1200">
                          <a:solidFill>
                            <a:schemeClr val="bg1"/>
                          </a:solidFill>
                          <a:effectLst/>
                          <a:latin typeface="Roboto" panose="02000000000000000000" pitchFamily="2" charset="0"/>
                          <a:ea typeface="Roboto" panose="02000000000000000000" pitchFamily="2" charset="0"/>
                          <a:cs typeface="+mn-cs"/>
                        </a:rPr>
                        <a:t>colours appropriately for a task.</a:t>
                      </a:r>
                    </a:p>
                    <a:p>
                      <a:pPr marL="0" marR="0" lvl="0" indent="0" algn="l" defTabSz="914378"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900" b="1" kern="1200">
                          <a:solidFill>
                            <a:schemeClr val="bg1"/>
                          </a:solidFill>
                          <a:effectLst/>
                          <a:latin typeface="Roboto" panose="02000000000000000000" pitchFamily="2" charset="0"/>
                          <a:ea typeface="Roboto" panose="02000000000000000000" pitchFamily="2" charset="0"/>
                          <a:cs typeface="+mn-cs"/>
                        </a:rPr>
                        <a:t>Control of Materials:</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palmer grasp (N2).</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palmer grasp or digital pronate grasp (N3/4).</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static tripod grip (N3/4).</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kern="1200">
                          <a:solidFill>
                            <a:schemeClr val="bg1"/>
                          </a:solidFill>
                          <a:effectLst/>
                          <a:latin typeface="Roboto" panose="02000000000000000000" pitchFamily="2" charset="0"/>
                          <a:ea typeface="Roboto" panose="02000000000000000000" pitchFamily="2" charset="0"/>
                          <a:cs typeface="+mn-cs"/>
                        </a:rPr>
                        <a:t>Use mark-making tools with a dynamic tripod grip (Rec).</a:t>
                      </a:r>
                      <a:endParaRPr lang="en-GB" sz="900" b="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a:solidFill>
                            <a:schemeClr val="bg1"/>
                          </a:solidFill>
                          <a:effectLst/>
                          <a:latin typeface="Roboto" panose="02000000000000000000" pitchFamily="2" charset="0"/>
                          <a:ea typeface="Roboto" panose="02000000000000000000" pitchFamily="2"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A line is a mark made on a surface that joins different points.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Lines can vary in length, width, direction and 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a:solidFill>
                            <a:schemeClr val="bg1"/>
                          </a:solidFill>
                          <a:effectLst/>
                          <a:latin typeface="Roboto" panose="02000000000000000000" pitchFamily="2" charset="0"/>
                          <a:ea typeface="Roboto" panose="02000000000000000000" pitchFamily="2" charset="0"/>
                        </a:rPr>
                        <a:t>Doing the same thing with different materials - like pencil, crayon, pens, charcoal - can create different lines.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a:solidFill>
                            <a:schemeClr val="bg1"/>
                          </a:solidFill>
                          <a:effectLst/>
                          <a:latin typeface="Roboto" panose="02000000000000000000" pitchFamily="2" charset="0"/>
                          <a:ea typeface="Roboto" panose="02000000000000000000" pitchFamily="2"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a:solidFill>
                            <a:schemeClr val="bg1"/>
                          </a:solidFill>
                          <a:effectLst/>
                          <a:latin typeface="Roboto" panose="02000000000000000000" pitchFamily="2" charset="0"/>
                          <a:ea typeface="Roboto" panose="02000000000000000000" pitchFamily="2" charset="0"/>
                        </a:rPr>
                        <a:t>Primary colours </a:t>
                      </a:r>
                      <a:r>
                        <a:rPr lang="en-US" sz="900" b="0" i="0">
                          <a:solidFill>
                            <a:schemeClr val="bg1"/>
                          </a:solidFill>
                          <a:effectLst/>
                          <a:latin typeface="Roboto" panose="02000000000000000000" pitchFamily="2" charset="0"/>
                          <a:ea typeface="Roboto" panose="02000000000000000000" pitchFamily="2" charset="0"/>
                        </a:rPr>
                        <a:t>are red, blue and yellow. They cannot be mixed from other colours.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strike="noStrike">
                          <a:solidFill>
                            <a:schemeClr val="bg1"/>
                          </a:solidFill>
                          <a:latin typeface="Roboto" panose="02000000000000000000" pitchFamily="2" charset="0"/>
                          <a:ea typeface="Roboto" panose="02000000000000000000" pitchFamily="2" charset="0"/>
                        </a:rPr>
                        <a:t>Line:</a:t>
                      </a:r>
                    </a:p>
                    <a:p>
                      <a:pPr marL="72000" indent="-72000">
                        <a:lnSpc>
                          <a:spcPct val="100000"/>
                        </a:lnSpc>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Use of </a:t>
                      </a:r>
                      <a:r>
                        <a:rPr lang="en-US" sz="900" b="0">
                          <a:solidFill>
                            <a:schemeClr val="bg1"/>
                          </a:solidFill>
                          <a:latin typeface="Roboto" panose="02000000000000000000" pitchFamily="2" charset="0"/>
                          <a:ea typeface="Roboto" panose="02000000000000000000" pitchFamily="2" charset="0"/>
                        </a:rPr>
                        <a:t>line to create tone. i.e., ‘what happens if you put your lines close together? Does it look lighter or darker?’ (Y1 Spr).</a:t>
                      </a:r>
                    </a:p>
                    <a:p>
                      <a:pPr marL="0" indent="0">
                        <a:lnSpc>
                          <a:spcPct val="100000"/>
                        </a:lnSpc>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secondary (Y2 Spr) and tertiary </a:t>
                      </a:r>
                      <a:r>
                        <a:rPr lang="en-US" sz="900" b="0">
                          <a:solidFill>
                            <a:schemeClr val="bg1"/>
                          </a:solidFill>
                          <a:latin typeface="Roboto" panose="02000000000000000000" pitchFamily="2" charset="0"/>
                          <a:ea typeface="Roboto" panose="02000000000000000000" pitchFamily="2" charset="0"/>
                        </a:rPr>
                        <a:t>colours</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(Y3 Aut).</a:t>
                      </a:r>
                      <a:r>
                        <a:rPr lang="en-US" sz="900">
                          <a:solidFill>
                            <a:schemeClr val="bg1"/>
                          </a:solidFill>
                          <a:latin typeface="Roboto" panose="02000000000000000000" pitchFamily="2" charset="0"/>
                          <a:ea typeface="Roboto" panose="02000000000000000000" pitchFamily="2" charset="0"/>
                        </a:rPr>
                        <a: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tints, shades and </a:t>
                      </a:r>
                      <a:r>
                        <a:rPr lang="en-US" sz="900" b="0">
                          <a:solidFill>
                            <a:schemeClr val="bg1"/>
                          </a:solidFill>
                          <a:latin typeface="Roboto" panose="02000000000000000000" pitchFamily="2" charset="0"/>
                          <a:ea typeface="Roboto" panose="02000000000000000000" pitchFamily="2" charset="0"/>
                        </a:rPr>
                        <a:t>tones</a:t>
                      </a:r>
                      <a:r>
                        <a:rPr lang="en-US" sz="900" b="1">
                          <a:solidFill>
                            <a:schemeClr val="bg1"/>
                          </a:solidFill>
                          <a:latin typeface="Roboto" panose="02000000000000000000" pitchFamily="2" charset="0"/>
                          <a:ea typeface="Roboto" panose="02000000000000000000" pitchFamily="2" charset="0"/>
                        </a:rPr>
                        <a:t> (</a:t>
                      </a:r>
                      <a:r>
                        <a:rPr lang="en-US" sz="900">
                          <a:solidFill>
                            <a:schemeClr val="bg1"/>
                          </a:solidFill>
                          <a:latin typeface="Roboto" panose="02000000000000000000" pitchFamily="2" charset="0"/>
                          <a:ea typeface="Roboto" panose="02000000000000000000" pitchFamily="2" charset="0"/>
                        </a:rPr>
                        <a:t>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962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Share their creations, talking about how they have created effects.</a:t>
                      </a:r>
                      <a:endParaRPr lang="en-GB"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tries to look like things in the real world, such as people, animals, or objects. When you look at representational art, you can usually tell what it is supposed to be.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Paul Klee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Swiss-German artist who lived a long time ago [1866-1944]. He liked to create art by ‘taking a dot for a walk’.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Wassily Kandinsky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Russian artist who lived a long time ago [1910s-1920s].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Piet Mondrian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was a Dutch artist who lived a long time ago [1872-1944]. He used bold black lines and primary colours in his 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Modern art describes art made from around the 1850s to the 1970s. Modern artists wanted their art to show how they felt. It was more abstract than representational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Paul Klee, Kandinsky and Piet Mondrian were both modern artists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78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Experiment, explore and play with making marks (EYFS).</a:t>
                      </a:r>
                    </a:p>
                    <a:p>
                      <a:pPr marL="72000" marR="0" lvl="0" indent="-72000" algn="l" defTabSz="914378"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Share their creations, talking about how they have created effects (EYFS).</a:t>
                      </a:r>
                      <a:endParaRPr lang="en-US" sz="900">
                        <a:solidFill>
                          <a:schemeClr val="bg1"/>
                        </a:solidFill>
                        <a:latin typeface="Roboto" panose="02000000000000000000" pitchFamily="2" charset="0"/>
                        <a:ea typeface="Roboto" panose="02000000000000000000" pitchFamily="2" charset="0"/>
                      </a:endParaRPr>
                    </a:p>
                    <a:p>
                      <a:pPr marL="0" marR="0" lvl="0" indent="0" algn="l" defTabSz="914378" rtl="0" eaLnBrk="1" fontAlgn="auto" latinLnBrk="0" hangingPunct="1">
                        <a:lnSpc>
                          <a:spcPct val="100000"/>
                        </a:lnSpc>
                        <a:spcBef>
                          <a:spcPts val="0"/>
                        </a:spcBef>
                        <a:spcAft>
                          <a:spcPts val="200"/>
                        </a:spcAft>
                        <a:buClrTx/>
                        <a:buSzTx/>
                        <a:buFontTx/>
                        <a:buNone/>
                        <a:tabLst/>
                        <a:defRPr/>
                      </a:pPr>
                      <a:endParaRPr lang="en-GB" sz="90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label the features (Y1 Sum) and then annotate the features of different artworks with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02237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512D6D4-3F9B-2AF2-3E37-F38ADD9AF561}"/>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paper sculpture.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a:t>
            </a:r>
            <a:endParaRPr lang="en-GB"/>
          </a:p>
        </p:txBody>
      </p:sp>
      <p:sp>
        <p:nvSpPr>
          <p:cNvPr id="7" name="Text Placeholder 2">
            <a:extLst>
              <a:ext uri="{FF2B5EF4-FFF2-40B4-BE49-F238E27FC236}">
                <a16:creationId xmlns:a16="http://schemas.microsoft.com/office/drawing/2014/main" id="{1FAC7902-AF56-4039-9CCD-DB642FB9C03F}"/>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Paper Sculptures</a:t>
            </a:r>
            <a:endParaRPr lang="en-GB" sz="1600">
              <a:ln w="12700">
                <a:solidFill>
                  <a:schemeClr val="accent1"/>
                </a:solidFill>
              </a:ln>
              <a:solidFill>
                <a:schemeClr val="accent1"/>
              </a:solidFill>
            </a:endParaRPr>
          </a:p>
        </p:txBody>
      </p:sp>
      <p:graphicFrame>
        <p:nvGraphicFramePr>
          <p:cNvPr id="8" name="Table 25">
            <a:extLst>
              <a:ext uri="{FF2B5EF4-FFF2-40B4-BE49-F238E27FC236}">
                <a16:creationId xmlns:a16="http://schemas.microsoft.com/office/drawing/2014/main" id="{A04F6321-88E1-464F-A2B8-A20EFF677CFA}"/>
              </a:ext>
            </a:extLst>
          </p:cNvPr>
          <p:cNvGraphicFramePr>
            <a:graphicFrameLocks noGrp="1"/>
          </p:cNvGraphicFramePr>
          <p:nvPr>
            <p:extLst>
              <p:ext uri="{D42A27DB-BD31-4B8C-83A1-F6EECF244321}">
                <p14:modId xmlns:p14="http://schemas.microsoft.com/office/powerpoint/2010/main" val="1403101479"/>
              </p:ext>
            </p:extLst>
          </p:nvPr>
        </p:nvGraphicFramePr>
        <p:xfrm>
          <a:off x="212254" y="1178070"/>
          <a:ext cx="9242641" cy="5235920"/>
        </p:xfrm>
        <a:graphic>
          <a:graphicData uri="http://schemas.openxmlformats.org/drawingml/2006/table">
            <a:tbl>
              <a:tblPr firstRow="1" bandRow="1">
                <a:tableStyleId>{5940675A-B579-460E-94D1-54222C63F5DA}</a:tableStyleId>
              </a:tblPr>
              <a:tblGrid>
                <a:gridCol w="217474">
                  <a:extLst>
                    <a:ext uri="{9D8B030D-6E8A-4147-A177-3AD203B41FA5}">
                      <a16:colId xmlns:a16="http://schemas.microsoft.com/office/drawing/2014/main" val="1014669821"/>
                    </a:ext>
                  </a:extLst>
                </a:gridCol>
                <a:gridCol w="2757609">
                  <a:extLst>
                    <a:ext uri="{9D8B030D-6E8A-4147-A177-3AD203B41FA5}">
                      <a16:colId xmlns:a16="http://schemas.microsoft.com/office/drawing/2014/main" val="247776695"/>
                    </a:ext>
                  </a:extLst>
                </a:gridCol>
                <a:gridCol w="3884023">
                  <a:extLst>
                    <a:ext uri="{9D8B030D-6E8A-4147-A177-3AD203B41FA5}">
                      <a16:colId xmlns:a16="http://schemas.microsoft.com/office/drawing/2014/main" val="3380293508"/>
                    </a:ext>
                  </a:extLst>
                </a:gridCol>
                <a:gridCol w="2383535">
                  <a:extLst>
                    <a:ext uri="{9D8B030D-6E8A-4147-A177-3AD203B41FA5}">
                      <a16:colId xmlns:a16="http://schemas.microsoft.com/office/drawing/2014/main" val="2902844172"/>
                    </a:ext>
                  </a:extLst>
                </a:gridCol>
              </a:tblGrid>
              <a:tr h="17344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strike="noStrike">
                          <a:solidFill>
                            <a:schemeClr val="bg1"/>
                          </a:solidFill>
                          <a:latin typeface="Roboto" panose="02000000000000000000" pitchFamily="2" charset="0"/>
                          <a:ea typeface="Roboto" panose="02000000000000000000" pitchFamily="2"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line is a mark made on a surface that joins different points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Lines can vary in length, width, direction and shape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Doing the same thing with different materials - like pencil, crayon, pens, charcoal - can create different lines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Use mark-making tools with a dynamic tripod grip (Rec).</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is something that you can view from all sides.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can be created as a sculpture.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is about light and dark in an artwork. A strong tone means there is a big difference (</a:t>
                      </a:r>
                      <a:r>
                        <a:rPr lang="en-US" sz="900" b="1">
                          <a:solidFill>
                            <a:schemeClr val="bg1"/>
                          </a:solidFill>
                          <a:latin typeface="Roboto" panose="02000000000000000000" pitchFamily="2" charset="0"/>
                          <a:ea typeface="Roboto" panose="02000000000000000000" pitchFamily="2" charset="0"/>
                        </a:rPr>
                        <a:t>contrast</a:t>
                      </a:r>
                      <a:r>
                        <a:rPr lang="en-US" sz="900" b="0">
                          <a:solidFill>
                            <a:schemeClr val="bg1"/>
                          </a:solidFill>
                          <a:latin typeface="Roboto" panose="02000000000000000000" pitchFamily="2" charset="0"/>
                          <a:ea typeface="Roboto" panose="02000000000000000000" pitchFamily="2" charset="0"/>
                        </a:rPr>
                        <a: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Doing the same thing with different materials - like pencil, </a:t>
                      </a:r>
                      <a:r>
                        <a:rPr lang="en-US" sz="900" b="0" err="1">
                          <a:solidFill>
                            <a:schemeClr val="bg1"/>
                          </a:solidFill>
                          <a:latin typeface="Roboto" panose="02000000000000000000" pitchFamily="2" charset="0"/>
                          <a:ea typeface="Roboto" panose="02000000000000000000" pitchFamily="2" charset="0"/>
                        </a:rPr>
                        <a:t>fineliner</a:t>
                      </a:r>
                      <a:r>
                        <a:rPr lang="en-US" sz="900" b="0">
                          <a:solidFill>
                            <a:schemeClr val="bg1"/>
                          </a:solidFill>
                          <a:latin typeface="Roboto" panose="02000000000000000000" pitchFamily="2" charset="0"/>
                          <a:ea typeface="Roboto" panose="02000000000000000000" pitchFamily="2" charset="0"/>
                        </a:rPr>
                        <a:t>, biro, felt tip - can create a different 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Shadows</a:t>
                      </a:r>
                      <a:r>
                        <a:rPr lang="en-US" sz="900" b="0">
                          <a:solidFill>
                            <a:schemeClr val="bg1"/>
                          </a:solidFill>
                          <a:latin typeface="Roboto" panose="02000000000000000000" pitchFamily="2" charset="0"/>
                          <a:ea typeface="Roboto" panose="02000000000000000000" pitchFamily="2" charset="0"/>
                        </a:rPr>
                        <a:t> are an area of darkness that can be created by a </a:t>
                      </a:r>
                      <a:r>
                        <a:rPr lang="en-US" sz="900" b="1">
                          <a:solidFill>
                            <a:schemeClr val="bg1"/>
                          </a:solidFill>
                          <a:latin typeface="Roboto" panose="02000000000000000000" pitchFamily="2" charset="0"/>
                          <a:ea typeface="Roboto" panose="02000000000000000000" pitchFamily="2" charset="0"/>
                        </a:rPr>
                        <a:t>sculpture</a:t>
                      </a:r>
                      <a:r>
                        <a:rPr lang="en-US" sz="900" b="0">
                          <a:solidFill>
                            <a:schemeClr val="bg1"/>
                          </a:solidFill>
                          <a:latin typeface="Roboto" panose="02000000000000000000" pitchFamily="2" charset="0"/>
                          <a:ea typeface="Roboto" panose="02000000000000000000" pitchFamily="2" charset="0"/>
                        </a:rPr>
                        <a:t> or other object.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Space is an area around an object. Space is created when you make a sculpture (e.g. the gap between two parts of the sculpture).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Patterns can be created with a series of repeated marks like dots and lines.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Use pens - felt tips, fine liners and biros - to draw lines and shapes.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form can be represented using tone in a 2D artwork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Manipulate shadows using torches to create a different tone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Creating tones makes colours look different by making them darker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can be created using the same pencil by pressing harder or lighter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Tone can be created using different grades of pencil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a:solidFill>
                            <a:schemeClr val="bg1"/>
                          </a:solidFill>
                          <a:latin typeface="Roboto" panose="02000000000000000000" pitchFamily="2" charset="0"/>
                          <a:ea typeface="Roboto" panose="02000000000000000000" pitchFamily="2" charset="0"/>
                        </a:rPr>
                        <a:t>Space &amp; 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Space and patterns can be found in and around existing objects and used to create art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895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Paul Klee was a Swiss-German artist who lived a long time ago [1879-1940]. He liked to create art by ‘taking a dot for a walk’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Piet Mondrian was a Dutch artist who lived a long time ago [1872-1944]. He used bold black lines and primary colours in his work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Charles McGee </a:t>
                      </a:r>
                      <a:r>
                        <a:rPr lang="en-US" sz="900" b="0" i="0" strike="noStrike">
                          <a:solidFill>
                            <a:schemeClr val="bg1"/>
                          </a:solidFill>
                          <a:latin typeface="Roboto" panose="02000000000000000000" pitchFamily="2" charset="0"/>
                          <a:ea typeface="Roboto" panose="02000000000000000000" pitchFamily="2" charset="0"/>
                        </a:rPr>
                        <a:t>was an American artist who made artwork in living memory. He made paintings and sculptures.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 can be flat [2D] or something that you look around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Charles McGee was a contemporary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33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indent="-72000" algn="l">
                        <a:lnSpc>
                          <a:spcPct val="100000"/>
                        </a:lnSpc>
                        <a:spcBef>
                          <a:spcPts val="0"/>
                        </a:spcBef>
                        <a:spcAft>
                          <a:spcPts val="2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gn="l">
                        <a:lnSpc>
                          <a:spcPct val="100000"/>
                        </a:lnSpc>
                        <a:spcBef>
                          <a:spcPts val="0"/>
                        </a:spcBef>
                        <a:spcAft>
                          <a:spcPts val="200"/>
                        </a:spcAft>
                        <a:buFont typeface="Arial" panose="020B0604020202020204" pitchFamily="34" charset="0"/>
                        <a:buChar char="•"/>
                      </a:pPr>
                      <a:endParaRPr lang="en-GB"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label the features (Y1 Sum) and then annotate the features of different artworks with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72417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5">
            <a:extLst>
              <a:ext uri="{FF2B5EF4-FFF2-40B4-BE49-F238E27FC236}">
                <a16:creationId xmlns:a16="http://schemas.microsoft.com/office/drawing/2014/main" id="{B39F1C2C-5CEF-4779-A504-DBCA5A84355E}"/>
              </a:ext>
            </a:extLst>
          </p:cNvPr>
          <p:cNvGraphicFramePr>
            <a:graphicFrameLocks noGrp="1"/>
          </p:cNvGraphicFramePr>
          <p:nvPr>
            <p:extLst>
              <p:ext uri="{D42A27DB-BD31-4B8C-83A1-F6EECF244321}">
                <p14:modId xmlns:p14="http://schemas.microsoft.com/office/powerpoint/2010/main" val="3673373250"/>
              </p:ext>
            </p:extLst>
          </p:nvPr>
        </p:nvGraphicFramePr>
        <p:xfrm>
          <a:off x="212254" y="1178072"/>
          <a:ext cx="9180000" cy="510533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014669821"/>
                    </a:ext>
                  </a:extLst>
                </a:gridCol>
                <a:gridCol w="3194512">
                  <a:extLst>
                    <a:ext uri="{9D8B030D-6E8A-4147-A177-3AD203B41FA5}">
                      <a16:colId xmlns:a16="http://schemas.microsoft.com/office/drawing/2014/main" val="247776695"/>
                    </a:ext>
                  </a:extLst>
                </a:gridCol>
                <a:gridCol w="3335383">
                  <a:extLst>
                    <a:ext uri="{9D8B030D-6E8A-4147-A177-3AD203B41FA5}">
                      <a16:colId xmlns:a16="http://schemas.microsoft.com/office/drawing/2014/main" val="3380293508"/>
                    </a:ext>
                  </a:extLst>
                </a:gridCol>
                <a:gridCol w="2434105">
                  <a:extLst>
                    <a:ext uri="{9D8B030D-6E8A-4147-A177-3AD203B41FA5}">
                      <a16:colId xmlns:a16="http://schemas.microsoft.com/office/drawing/2014/main" val="2902844172"/>
                    </a:ext>
                  </a:extLst>
                </a:gridCol>
              </a:tblGrid>
              <a:tr h="21233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14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Doing the same thing with different materials - like pencil, crayon, pens, charcoal - can create different lines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accent5"/>
                          </a:solidFill>
                          <a:effectLst/>
                          <a:uLnTx/>
                          <a:uFillTx/>
                          <a:latin typeface="Roboto" panose="02000000000000000000" pitchFamily="2" charset="0"/>
                          <a:ea typeface="Roboto" panose="02000000000000000000" pitchFamily="2" charset="0"/>
                          <a:cs typeface="Calibri" panose="020F0502020204030204" pitchFamily="34" charset="0"/>
                        </a:rPr>
                        <a:t>D&amp;T: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 paper with scissors and by folding and twisting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pencils to draw lines and shapes (EYFS).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flat objects using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Secondary colours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are green, orange and purple. They are mixed from primary colours.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wax crayons to draw lines and 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the </a:t>
                      </a: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wax resist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technique using watercolour paints.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on the page (not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Use a </a:t>
                      </a: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flat wash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brushstroke with watercolour paint.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Press print </a:t>
                      </a: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onto paper or fabric using the natural colour of the leaves.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Mixing of tints, shades and tones (Y2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Mixing of tertiary colours (Y3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Using a range of brushstrokes (including stippling, tapered and dry brushstrokes) and techniques (including wet on wet, and different amounts of water) with watercolour paints (Y2 Sum).</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Mono-printing (Y2 Aut) and </a:t>
                      </a:r>
                      <a:r>
                        <a:rPr lang="en-US" sz="900" err="1">
                          <a:solidFill>
                            <a:schemeClr val="bg1"/>
                          </a:solidFill>
                          <a:latin typeface="Roboto" panose="02000000000000000000" pitchFamily="2" charset="0"/>
                          <a:ea typeface="Roboto" panose="02000000000000000000" pitchFamily="2" charset="0"/>
                        </a:rPr>
                        <a:t>collagraphic</a:t>
                      </a:r>
                      <a:r>
                        <a:rPr lang="en-US" sz="900">
                          <a:solidFill>
                            <a:schemeClr val="bg1"/>
                          </a:solidFill>
                          <a:latin typeface="Roboto" panose="02000000000000000000" pitchFamily="2" charset="0"/>
                          <a:ea typeface="Roboto" panose="02000000000000000000" pitchFamily="2" charset="0"/>
                        </a:rPr>
                        <a:t> printmaking (Y4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284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Leonardo Da Vinci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an Italian artist who lived a very long time ago [1452-1519]. He created artwork that was inspired by nature, including leaf prints and observational drawings of living things.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Claude Monet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artist who made art a long time ago [1840-1926]. He painted representational art outdoors to capture the way that light can change a scene.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Frances Hatch is a British artist who makes art today. She creates artwork that is inspired by nature.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Raphael, Michelangelo and Leonardo are traditional artists whose art told stories around the 1500s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Monet was a modern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65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discuss the work of artists, including our own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 natural world.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Label the features of different artworks with key words.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with the effects they have on the viewer (Y2 Spr).</a:t>
                      </a: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10" name="Freeform: Shape 9">
            <a:extLst>
              <a:ext uri="{FF2B5EF4-FFF2-40B4-BE49-F238E27FC236}">
                <a16:creationId xmlns:a16="http://schemas.microsoft.com/office/drawing/2014/main" id="{E52AE5FA-2841-1A29-6D2D-BA5185A27B80}"/>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series of drawings of leaves, will print a leaf onto fabric and use wax resist.</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a:t>
            </a:r>
            <a:endParaRPr lang="en-GB"/>
          </a:p>
        </p:txBody>
      </p:sp>
      <p:sp>
        <p:nvSpPr>
          <p:cNvPr id="7" name="Text Placeholder 2">
            <a:extLst>
              <a:ext uri="{FF2B5EF4-FFF2-40B4-BE49-F238E27FC236}">
                <a16:creationId xmlns:a16="http://schemas.microsoft.com/office/drawing/2014/main" id="{8DB74571-41B4-430D-9AFB-B64016D18569}"/>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Natural World</a:t>
            </a:r>
            <a:endParaRPr lang="en-GB" sz="1600">
              <a:ln w="12700">
                <a:solidFill>
                  <a:schemeClr val="accent1"/>
                </a:solidFill>
              </a:ln>
              <a:solidFill>
                <a:schemeClr val="accent1"/>
              </a:solidFill>
            </a:endParaRPr>
          </a:p>
        </p:txBody>
      </p:sp>
    </p:spTree>
    <p:extLst>
      <p:ext uri="{BB962C8B-B14F-4D97-AF65-F5344CB8AC3E}">
        <p14:creationId xmlns:p14="http://schemas.microsoft.com/office/powerpoint/2010/main" val="304207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BE8DE81-2F7E-17D6-C8A5-B8AC0AB9AC0C}"/>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collaborative printmaking outcome based on the school site.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2: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a:t>
            </a:r>
            <a:endParaRPr lang="en-GB"/>
          </a:p>
        </p:txBody>
      </p:sp>
      <p:sp>
        <p:nvSpPr>
          <p:cNvPr id="7" name="Text Placeholder 2">
            <a:extLst>
              <a:ext uri="{FF2B5EF4-FFF2-40B4-BE49-F238E27FC236}">
                <a16:creationId xmlns:a16="http://schemas.microsoft.com/office/drawing/2014/main" id="{D745E415-9C98-491C-A09D-431B3F683163}"/>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Our School</a:t>
            </a:r>
            <a:endParaRPr lang="en-GB" sz="1600">
              <a:ln w="12700">
                <a:solidFill>
                  <a:schemeClr val="accent1"/>
                </a:solidFill>
              </a:ln>
              <a:solidFill>
                <a:schemeClr val="accent1"/>
              </a:solidFill>
            </a:endParaRPr>
          </a:p>
        </p:txBody>
      </p:sp>
      <p:graphicFrame>
        <p:nvGraphicFramePr>
          <p:cNvPr id="9" name="Table 25">
            <a:extLst>
              <a:ext uri="{FF2B5EF4-FFF2-40B4-BE49-F238E27FC236}">
                <a16:creationId xmlns:a16="http://schemas.microsoft.com/office/drawing/2014/main" id="{499B8616-7CDB-6080-BD21-F5528CA66B30}"/>
              </a:ext>
            </a:extLst>
          </p:cNvPr>
          <p:cNvGraphicFramePr>
            <a:graphicFrameLocks noGrp="1"/>
          </p:cNvGraphicFramePr>
          <p:nvPr>
            <p:extLst>
              <p:ext uri="{D42A27DB-BD31-4B8C-83A1-F6EECF244321}">
                <p14:modId xmlns:p14="http://schemas.microsoft.com/office/powerpoint/2010/main" val="1660110786"/>
              </p:ext>
            </p:extLst>
          </p:nvPr>
        </p:nvGraphicFramePr>
        <p:xfrm>
          <a:off x="203201" y="1173385"/>
          <a:ext cx="9281041" cy="5133226"/>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Press print onto paper or fabric using the natural colour of the leaves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can be found around existing objects and used to create art.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Shapes can be found in existing objects and used to create art.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Identify patterns in the world around us.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Monoprint</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onto paper.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Using crayons to transfer texture and pattern from existing surfaces.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Create a plate to make a press print.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Press print onto paper or fabric using a plate.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Apply ink (or paint) with a roller.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Take photographs using cameras and tablets.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Collagraphic printmaking is a process in which materials are built up on a plate to be printed from (Y4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Taking photographs using cameras/tablets of human tableaus (Y3 Sum).</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926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Zaha Hadid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[1950-2016] was a British-Iraqi architect who designed buildings in living memory. She designed amazing buildings that used curving shapes.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The Boyle Family are a group of British artists who have made art in living memory.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 can be made by individual artists, or by a group of artists who collaborate.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 artificial (man-made) world.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often create art for its own sake. Designers create things that are useful and have a purpose.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Architects are artists and designers who design buildings.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07377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24FE5-3317-8DDD-2E55-A95B10614DA6}"/>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painting using tints, tones and shades within one colour.</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a:t>
            </a:r>
            <a:endParaRPr lang="en-GB"/>
          </a:p>
        </p:txBody>
      </p:sp>
      <p:sp>
        <p:nvSpPr>
          <p:cNvPr id="7" name="Text Placeholder 2">
            <a:extLst>
              <a:ext uri="{FF2B5EF4-FFF2-40B4-BE49-F238E27FC236}">
                <a16:creationId xmlns:a16="http://schemas.microsoft.com/office/drawing/2014/main" id="{E68E64F8-69C9-4E62-AFDE-C603D3398C84}"/>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Colour and Tone</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48F43EEF-06CA-8AC0-E8C9-5DAB3DD208A8}"/>
              </a:ext>
            </a:extLst>
          </p:cNvPr>
          <p:cNvGraphicFramePr>
            <a:graphicFrameLocks noGrp="1"/>
          </p:cNvGraphicFramePr>
          <p:nvPr>
            <p:extLst>
              <p:ext uri="{D42A27DB-BD31-4B8C-83A1-F6EECF244321}">
                <p14:modId xmlns:p14="http://schemas.microsoft.com/office/powerpoint/2010/main" val="1803688274"/>
              </p:ext>
            </p:extLst>
          </p:nvPr>
        </p:nvGraphicFramePr>
        <p:xfrm>
          <a:off x="203201" y="1173385"/>
          <a:ext cx="9281041" cy="508636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044433">
                  <a:extLst>
                    <a:ext uri="{9D8B030D-6E8A-4147-A177-3AD203B41FA5}">
                      <a16:colId xmlns:a16="http://schemas.microsoft.com/office/drawing/2014/main" val="247776695"/>
                    </a:ext>
                  </a:extLst>
                </a:gridCol>
                <a:gridCol w="3510861">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Shadows are an area of darkness that can be created by a sculpture or other 3D object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colours are green, orange and purple. They are mixed from primary colours (Y1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Manipulate shadows using torches to create a different tone.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tones and shades.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Tints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white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grey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Shades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made by adding black to a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(We know that tone is about areas of light and dark. Creating tones makes colours look different by making them darker).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Warm colours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are red, orange and yellow.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Cool colours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are blue, purple and green.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Colours can be used to represent emotions. For example, red can represent anger and blue can represent sadness.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the same pencil by pressing harder or lighter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different grades of pencil (Y4 Sum).</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Tertiary colours are red-orange, yellow-orange, yellow-green, blue-green, blue-purple, red-purple. They are mixed from one primary and one secondary colour (Y3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acrylic paints in a palette (Y3 Spr).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watercolour paints in a palette (Y4 Spr).</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Pablo Picasso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[1881-1973] was a Spanish artist who made art a long time ago. His Blue Period [1901-04] shows a range of tints, tones and shades in one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Emily Howarth-Booth is a British author and illustrator who makes art today. Her work uses a range of tints, tones and shades in one 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Illustrations help to tell a story. Artists who make illustrations are called illustrators.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Pablo Picasso was a Spanish artist. His Blue Period shows a range of tints, tones and shades in one colour. He was inspired by the Lascaux Cave Paintings to create line drawings of animals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While illustrations help to tell a story,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(Y1 Aut).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the features of different artworks and the effects they have on the viewer.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 (Y4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24627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A2BDED9-06B4-C9EC-A740-4CA447A1AC3F}"/>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3D collage using watercolours.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Summer</a:t>
            </a:r>
            <a:endParaRPr lang="en-GB"/>
          </a:p>
        </p:txBody>
      </p:sp>
      <p:sp>
        <p:nvSpPr>
          <p:cNvPr id="7" name="Text Placeholder 2">
            <a:extLst>
              <a:ext uri="{FF2B5EF4-FFF2-40B4-BE49-F238E27FC236}">
                <a16:creationId xmlns:a16="http://schemas.microsoft.com/office/drawing/2014/main" id="{946F8404-BF4F-48AE-A278-383A463735E9}"/>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Painting Water</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99B351A0-6BF4-0BA7-BD9E-4CE051346DF3}"/>
              </a:ext>
            </a:extLst>
          </p:cNvPr>
          <p:cNvGraphicFramePr>
            <a:graphicFrameLocks noGrp="1"/>
          </p:cNvGraphicFramePr>
          <p:nvPr>
            <p:extLst>
              <p:ext uri="{D42A27DB-BD31-4B8C-83A1-F6EECF244321}">
                <p14:modId xmlns:p14="http://schemas.microsoft.com/office/powerpoint/2010/main" val="1139137761"/>
              </p:ext>
            </p:extLst>
          </p:nvPr>
        </p:nvGraphicFramePr>
        <p:xfrm>
          <a:off x="203201" y="1173385"/>
          <a:ext cx="9281041" cy="52613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768682">
                  <a:extLst>
                    <a:ext uri="{9D8B030D-6E8A-4147-A177-3AD203B41FA5}">
                      <a16:colId xmlns:a16="http://schemas.microsoft.com/office/drawing/2014/main" val="247776695"/>
                    </a:ext>
                  </a:extLst>
                </a:gridCol>
                <a:gridCol w="3133818">
                  <a:extLst>
                    <a:ext uri="{9D8B030D-6E8A-4147-A177-3AD203B41FA5}">
                      <a16:colId xmlns:a16="http://schemas.microsoft.com/office/drawing/2014/main" val="3380293508"/>
                    </a:ext>
                  </a:extLst>
                </a:gridCol>
                <a:gridCol w="2160164">
                  <a:extLst>
                    <a:ext uri="{9D8B030D-6E8A-4147-A177-3AD203B41FA5}">
                      <a16:colId xmlns:a16="http://schemas.microsoft.com/office/drawing/2014/main" val="2902844172"/>
                    </a:ext>
                  </a:extLst>
                </a:gridCol>
              </a:tblGrid>
              <a:tr h="15226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17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line is a mark made on a surface that joins different points (Y1 Aut).</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colours are green, orange and purple. They are mixed from primary colours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pencil and wax crayon.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the wax resist technique using watercolour paints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on the page (not in a palette).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flat wash brushstroke with watercolour paint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stippling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tapered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brushstrokes with watercolour paint.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wet on wet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and 'less to more see through' [opaque to translucent] techniques.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different amounts of water to create stronger [more opaque] and weaker [more translucent] colours.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Mix colours using watercolour paints in a palette (Y4 Spr).</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734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Claude Monet [1840-1926] was a French artist who made art a long time ago. He painted  representational art outdoors to capture the way that light can change a scene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Geography: </a:t>
                      </a:r>
                      <a:r>
                        <a:rPr lang="en-US" sz="900" b="0" i="0" strike="noStrike">
                          <a:solidFill>
                            <a:schemeClr val="bg1"/>
                          </a:solidFill>
                          <a:latin typeface="Roboto" panose="02000000000000000000" pitchFamily="2" charset="0"/>
                          <a:ea typeface="Roboto" panose="02000000000000000000" pitchFamily="2" charset="0"/>
                        </a:rPr>
                        <a:t>Rivers, lakes, seas and oceans are all bodies of water. Rivers flow into lakes and seas; seas connect to oceans (Y2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Katsushika Hokusai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[1760-1849] was an Japanese artist who made art a long time ago. He is famous for representational woodblock prints.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David Hockney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 1937] is a British artist who makes art today [1960s-2020s]. He has painted lots of scenes including water.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David Hockney is a contemporary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Traditional, modern and contemporary art definitions can only be applied to western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87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91798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488FB0C-5DF6-616B-FDD5-D3C6F65EBE04}"/>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series of animal drawings and paintings.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3: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a:t>
            </a:r>
            <a:endParaRPr lang="en-GB"/>
          </a:p>
        </p:txBody>
      </p:sp>
      <p:sp>
        <p:nvSpPr>
          <p:cNvPr id="7" name="Text Placeholder 2">
            <a:extLst>
              <a:ext uri="{FF2B5EF4-FFF2-40B4-BE49-F238E27FC236}">
                <a16:creationId xmlns:a16="http://schemas.microsoft.com/office/drawing/2014/main" id="{DE4E39C2-ECA7-4EA8-AAB7-EF76490F2F44}"/>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Why Do We Make Art?</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0A59573E-4738-1CF6-F452-991355425B9B}"/>
              </a:ext>
            </a:extLst>
          </p:cNvPr>
          <p:cNvGraphicFramePr>
            <a:graphicFrameLocks noGrp="1"/>
          </p:cNvGraphicFramePr>
          <p:nvPr>
            <p:extLst>
              <p:ext uri="{D42A27DB-BD31-4B8C-83A1-F6EECF244321}">
                <p14:modId xmlns:p14="http://schemas.microsoft.com/office/powerpoint/2010/main" val="2962051992"/>
              </p:ext>
            </p:extLst>
          </p:nvPr>
        </p:nvGraphicFramePr>
        <p:xfrm>
          <a:off x="203201" y="1173385"/>
          <a:ext cx="9281041" cy="51981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Lines can vary in length, width, direction and shape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 (Rec &amp;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flat wash brushstroke with watercolour paint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Earthy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colours are reds, browns, oranges (colours of the earth).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Tertiary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colours are red-orange, yellow-orange, yellow-green, blue-green, blue-purple, red-purple. They are mixed from one primary and one secondary colour.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chalk pastels to draw on a page using a dynamic tripod grip and using the pastels on their side.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Colour:</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The appearance of secondary colours can vary according to the amount of each primary colour used (Y4 Spr).</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When drawing from primary observation, artists look at the object they're drawing from. When drawing from secondary observation, artists look at a drawing or a copy of object (Y5 Sum).</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Pablo Picasso [1881-1973] was a Spanish artist who made art a long time ago. His Blue Period [1901-04] shows a range of tints, tones and shades in one colour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History: </a:t>
                      </a:r>
                      <a:r>
                        <a:rPr lang="en-US" sz="900" b="0" i="0" strike="noStrike">
                          <a:solidFill>
                            <a:schemeClr val="bg1"/>
                          </a:solidFill>
                          <a:latin typeface="Roboto" panose="02000000000000000000" pitchFamily="2" charset="0"/>
                          <a:ea typeface="Roboto" panose="02000000000000000000" pitchFamily="2" charset="0"/>
                        </a:rPr>
                        <a:t>Prehistoric Britain refers to the study of humans before there was writing. Prehistoric Britain is split into the Stone Age (Palaeolithic, Mesolithic, Neolithic), Bronze Age and Iron Age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i="0" strike="noStrike">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The first artists lived in the Palaeolithic Age, between 10,000 and 40,000 years ago.</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Pablo Picasso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Spanish artist. His Blue Period (1900-04) shows a range of tints, tones and shades in one colour. He was inspired by the Lascaux Cave Paintings to create line drawings of animals.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Satoshi Kitamura is a Japanese author and illustrator to makes art today. He was inspired by the same cave art as Picasso.</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Mixed-media</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artwork that uses more than one art material e.g., paint and pens.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Picasso was a modern artist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montage is a mixed-media artwork including collaged photographs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Creating art is something humans have done from the very beginnings of their existence.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62652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EDFF71-C9FB-03F7-6EFA-868207F1C240}"/>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clay tile to illustrate a fairy tale and will contribute to a storyboard told over several clay tiles.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a:t>
            </a:r>
            <a:endParaRPr lang="en-GB"/>
          </a:p>
        </p:txBody>
      </p:sp>
      <p:sp>
        <p:nvSpPr>
          <p:cNvPr id="6" name="Text Placeholder 2">
            <a:extLst>
              <a:ext uri="{FF2B5EF4-FFF2-40B4-BE49-F238E27FC236}">
                <a16:creationId xmlns:a16="http://schemas.microsoft.com/office/drawing/2014/main" id="{39E8FFBB-DA75-4205-B01E-C7D2E035B2D2}"/>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Clay Fairy Tale Tiles</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E5658C9C-A431-9844-6F16-C4D5585AD4CA}"/>
              </a:ext>
            </a:extLst>
          </p:cNvPr>
          <p:cNvGraphicFramePr>
            <a:graphicFrameLocks noGrp="1"/>
          </p:cNvGraphicFramePr>
          <p:nvPr>
            <p:extLst>
              <p:ext uri="{D42A27DB-BD31-4B8C-83A1-F6EECF244321}">
                <p14:modId xmlns:p14="http://schemas.microsoft.com/office/powerpoint/2010/main" val="4013925629"/>
              </p:ext>
            </p:extLst>
          </p:nvPr>
        </p:nvGraphicFramePr>
        <p:xfrm>
          <a:off x="203201" y="1173386"/>
          <a:ext cx="9281041" cy="509876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435648">
                  <a:extLst>
                    <a:ext uri="{9D8B030D-6E8A-4147-A177-3AD203B41FA5}">
                      <a16:colId xmlns:a16="http://schemas.microsoft.com/office/drawing/2014/main" val="247776695"/>
                    </a:ext>
                  </a:extLst>
                </a:gridCol>
                <a:gridCol w="2484607">
                  <a:extLst>
                    <a:ext uri="{9D8B030D-6E8A-4147-A177-3AD203B41FA5}">
                      <a16:colId xmlns:a16="http://schemas.microsoft.com/office/drawing/2014/main" val="3380293508"/>
                    </a:ext>
                  </a:extLst>
                </a:gridCol>
                <a:gridCol w="2142409">
                  <a:extLst>
                    <a:ext uri="{9D8B030D-6E8A-4147-A177-3AD203B41FA5}">
                      <a16:colId xmlns:a16="http://schemas.microsoft.com/office/drawing/2014/main" val="2902844172"/>
                    </a:ext>
                  </a:extLst>
                </a:gridCol>
              </a:tblGrid>
              <a:tr h="16079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880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A form can be created as a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dynamic tripod group with a paintbrush.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poster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can be created using the same pencil by pressing harder or lighter.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acrylic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3D sculpture using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tile using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Make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raised relief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by adding layers of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Slip</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mixture of clay and water and is used as a glue in ceramics.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Scoring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surfaces before adding slip means the pieces will attach more reliably.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different grades of pencil (Y4 Sum).</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Make a 3D sculpture that is not a raised relief tile but a more rounded object (Y4 Aut).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579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 can be flat [2D] or something that you look around [3D]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Anthony Browne and Quentin Blake are both British illustrators who make art 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Ceramics</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the process of making art from clay.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While illustrations help to tell a story,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248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55069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0B53521-9DAE-E4C5-21F5-76582DD00021}"/>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their own representation of a myth using </a:t>
            </a:r>
            <a:r>
              <a:rPr lang="en-US" sz="1050" b="1">
                <a:solidFill>
                  <a:schemeClr val="tx1"/>
                </a:solidFill>
                <a:latin typeface="Roboto" panose="02000000000000000000" pitchFamily="2" charset="0"/>
                <a:ea typeface="Roboto" panose="02000000000000000000" pitchFamily="2" charset="0"/>
              </a:rPr>
              <a:t>mixed media </a:t>
            </a:r>
            <a:r>
              <a:rPr lang="en-US" sz="1050">
                <a:solidFill>
                  <a:schemeClr val="tx1"/>
                </a:solidFill>
                <a:latin typeface="Roboto" panose="02000000000000000000" pitchFamily="2" charset="0"/>
                <a:ea typeface="Roboto" panose="02000000000000000000" pitchFamily="2" charset="0"/>
              </a:rPr>
              <a:t>(more than one material/technique).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a:t>
            </a:r>
            <a:endParaRPr lang="en-GB"/>
          </a:p>
        </p:txBody>
      </p:sp>
      <p:sp>
        <p:nvSpPr>
          <p:cNvPr id="7" name="Text Placeholder 2">
            <a:extLst>
              <a:ext uri="{FF2B5EF4-FFF2-40B4-BE49-F238E27FC236}">
                <a16:creationId xmlns:a16="http://schemas.microsoft.com/office/drawing/2014/main" id="{169D21BA-1B1F-417D-8513-7867FA3B232D}"/>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Mythology</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3301C295-FF60-2464-A07C-C587FFE1657E}"/>
              </a:ext>
            </a:extLst>
          </p:cNvPr>
          <p:cNvGraphicFramePr>
            <a:graphicFrameLocks noGrp="1"/>
          </p:cNvGraphicFramePr>
          <p:nvPr>
            <p:extLst>
              <p:ext uri="{D42A27DB-BD31-4B8C-83A1-F6EECF244321}">
                <p14:modId xmlns:p14="http://schemas.microsoft.com/office/powerpoint/2010/main" val="1511427157"/>
              </p:ext>
            </p:extLst>
          </p:nvPr>
        </p:nvGraphicFramePr>
        <p:xfrm>
          <a:off x="203201" y="1173386"/>
          <a:ext cx="9281041" cy="52359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801016">
                  <a:extLst>
                    <a:ext uri="{9D8B030D-6E8A-4147-A177-3AD203B41FA5}">
                      <a16:colId xmlns:a16="http://schemas.microsoft.com/office/drawing/2014/main" val="247776695"/>
                    </a:ext>
                  </a:extLst>
                </a:gridCol>
                <a:gridCol w="4083728">
                  <a:extLst>
                    <a:ext uri="{9D8B030D-6E8A-4147-A177-3AD203B41FA5}">
                      <a16:colId xmlns:a16="http://schemas.microsoft.com/office/drawing/2014/main" val="3380293508"/>
                    </a:ext>
                  </a:extLst>
                </a:gridCol>
                <a:gridCol w="2177920">
                  <a:extLst>
                    <a:ext uri="{9D8B030D-6E8A-4147-A177-3AD203B41FA5}">
                      <a16:colId xmlns:a16="http://schemas.microsoft.com/office/drawing/2014/main" val="2902844172"/>
                    </a:ext>
                  </a:extLst>
                </a:gridCol>
              </a:tblGrid>
              <a:tr h="17686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76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Describing tints (adding white), tones (adding grey) and shades (adding black) (Y2 Spr).</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Take photographs using cameras/tablets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tableau vivant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made by standing still to represent the figures in a story.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891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studied so far, to consider whether they are traditional, modern or contemporary artists.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collage is an artwork made by sticking pieces of paper or other materials onto a background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Mixed-media is artwork that uses more than one art material e.g., paint and pens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accent3"/>
                          </a:solidFill>
                          <a:latin typeface="Roboto" panose="02000000000000000000" pitchFamily="2" charset="0"/>
                          <a:ea typeface="Roboto" panose="02000000000000000000" pitchFamily="2" charset="0"/>
                        </a:rPr>
                        <a:t>History: </a:t>
                      </a:r>
                      <a:r>
                        <a:rPr lang="en-US" sz="900" b="0" i="0" strike="noStrike">
                          <a:solidFill>
                            <a:schemeClr val="bg1"/>
                          </a:solidFill>
                          <a:latin typeface="Roboto" panose="02000000000000000000" pitchFamily="2" charset="0"/>
                          <a:ea typeface="Roboto" panose="02000000000000000000" pitchFamily="2" charset="0"/>
                        </a:rPr>
                        <a:t>The Ancient Greeks Ancient Greeks believed in multiple gods and wrote myths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1" i="0" strike="noStrike">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Raphael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traditional Italian artist who made art around 1500-1520.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Van Gogh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modern Dutch artist who made art around 1880-1890.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Chris </a:t>
                      </a:r>
                      <a:r>
                        <a:rPr kumimoji="0" lang="en-US" sz="90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Ofili</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 painter who makes art today (1990s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Frank Auerbach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German-British painter who makes art today (1960s-today).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Modern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Contemporary</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arrange objects or images in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composition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montage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mixed-media artwork including collaged photographs.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Traditional composition is often made up of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foreground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midground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background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Perspective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Illustrations help to tell a story. Artists who make illustrations are called illustrators.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Narrative art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Applying knowledge of traditional, modern and contemporary to all future artists studied.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still life is a genre of artwork that shows a collection of objects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148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make choices about materials that are appropriate for their composition.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each other, and we can make connections between our artworks and theirs.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 (Y4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in detail the artwork of two artists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0927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796251"/>
            <a:ext cx="9162906" cy="5955476"/>
          </a:xfrm>
          <a:prstGeom prst="rect">
            <a:avLst/>
          </a:prstGeom>
          <a:noFill/>
        </p:spPr>
        <p:txBody>
          <a:bodyPr wrap="square" anchor="t">
            <a:spAutoFit/>
          </a:bodyPr>
          <a:lstStyle/>
          <a:p>
            <a:pPr>
              <a:spcAft>
                <a:spcPts val="600"/>
              </a:spcAft>
            </a:pPr>
            <a:r>
              <a:rPr lang="en-US" sz="14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United Curriculum for Art provides all children, regardless of their background, with:</a:t>
            </a:r>
            <a:endParaRPr lang="en-GB" sz="14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Entitlement</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Regardless of their starting point, the curriculum allows pupils to produce creative work, to explore ideas and develop the confidence to excel in a broad range of artistic techniques. All pupils will learn about artists and cultures from across history and across the world.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Coherence</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Taking the National Curriculum as its starting point, the curriculum is sequenced from Early Years to Key Stage 3 and beyond so that pupils gradually develop and build their practical knowledge, including the formal elements, the use of a range of materials in two and three dimensions, and the techniques required to produce artwork. Theoretical and disciplinary knowledge is sequenced so that pupils build a deeper understanding across key stages.</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Mastery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pupils will be explicitly taught about the formal elements – colour, form, line, pattern, shape, texture and tone – and other aspects of art knowledge in small steps. Pupils will revisit, develop and apply their skills with increasing technical proficiency.</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Adaptability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Our art curriculum is designed to give teachers flexibility, allowing them to select and adapt resources for their specific context. Schools are encouraged to bring it to life for their pupils by supplementing it with artists from their local area. In Key Stage 3, schools should select outcomes, materials and skills focus for units based on local context and teacher expertise.</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Representation</a:t>
            </a:r>
            <a:endParaRPr lang="en-GB" sz="1200" b="1">
              <a:solidFill>
                <a:schemeClr val="accent1"/>
              </a:solidFill>
              <a:latin typeface="Roboto" panose="02000000000000000000" pitchFamily="2" charset="0"/>
              <a:ea typeface="Roboto" panose="02000000000000000000" pitchFamily="2" charset="0"/>
              <a:cs typeface="Times New Roman" panose="02020603050405020304" pitchFamily="18" charset="0"/>
            </a:endParaRPr>
          </a:p>
          <a:p>
            <a:pPr lvl="1">
              <a:spcAft>
                <a:spcPts val="1200"/>
              </a:spcAft>
              <a:tabLst>
                <a:tab pos="457200" algn="l"/>
              </a:tabLst>
            </a:pPr>
            <a:r>
              <a:rPr lang="en-US"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Art curriculum provides children with the opportunity to explore historical and contemporary artists and artworks, who represent their own and others’ cultures, values and beliefs. </a:t>
            </a: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will explore the context in which the art was produced, and consider the full breadth of human experience and expression through art.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Education with Character</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aim to build and maintain pupils’ confidence in their ability as artists to create. The curriculum will develop aspects of character such as resilience, confidence and risk taking. Through the curriculum, pupils are given opportunities to share, reflect and learn about each other’s experiences whilst recognising the things we have in common. </a:t>
            </a:r>
          </a:p>
          <a:p>
            <a:pPr>
              <a:spcAft>
                <a:spcPts val="2400"/>
              </a:spcAft>
              <a:defRPr/>
            </a:pPr>
            <a:endParaRPr lang="en-US"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7289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9756EC3-22F7-B970-BD6A-27DC9B174CA2}"/>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make a three-dimensional clay model of a pumpkin. </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a:t>
            </a:r>
            <a:endParaRPr lang="en-GB"/>
          </a:p>
        </p:txBody>
      </p:sp>
      <p:sp>
        <p:nvSpPr>
          <p:cNvPr id="7" name="Text Placeholder 2">
            <a:extLst>
              <a:ext uri="{FF2B5EF4-FFF2-40B4-BE49-F238E27FC236}">
                <a16:creationId xmlns:a16="http://schemas.microsoft.com/office/drawing/2014/main" id="{60E2BAD5-040A-4871-9A5F-B6C05BAAC3D8}"/>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Pattern and Pumpkins</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6A707AA4-3308-1DE9-4A4B-BEC2115422C1}"/>
              </a:ext>
            </a:extLst>
          </p:cNvPr>
          <p:cNvGraphicFramePr>
            <a:graphicFrameLocks noGrp="1"/>
          </p:cNvGraphicFramePr>
          <p:nvPr>
            <p:extLst>
              <p:ext uri="{D42A27DB-BD31-4B8C-83A1-F6EECF244321}">
                <p14:modId xmlns:p14="http://schemas.microsoft.com/office/powerpoint/2010/main" val="1494253711"/>
              </p:ext>
            </p:extLst>
          </p:nvPr>
        </p:nvGraphicFramePr>
        <p:xfrm>
          <a:off x="194323" y="1101009"/>
          <a:ext cx="9326377" cy="535530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896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16880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08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A form can be created as a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Earthy colours are reds, browns, oranges (colours of the earth)  (Y3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like dots and lines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Painting – Use of dynamic tripod group with a paintbrush with acrylic paints.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Ceramics – Make a 3D sculpture using clay. Slip is a mixture of clay and water and is used as a glue in ceramics. Scoring surfaces before adding slip means the pieces will attach more reliably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Printing – Press print onto paper or fabric using the natural colour of the leaves (Y1 Sum). Monoprint onto paper. Create a plate to make a press print. Press print onto paper or fabric using a plate. Apply ink (or paint) with a roller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Collagraphic</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printmaking is a process in which materials are built up on a plate to be printed from.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69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Ceramics is the process of making art from clay (Y3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Yayoi Kusama is a contemporary Japanese artist who makes art today (1950s-today). Her work includes paintings and sculptures.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821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Annotate my artwork with connections to another artist's 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in detail the artwork of two artists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78428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6DBC312-FC64-AD4B-E294-AFDAE068899B}"/>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use watercolours, oil pastels and wax resist to create a collage of leaves.</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a:t>
            </a:r>
            <a:endParaRPr lang="en-GB"/>
          </a:p>
        </p:txBody>
      </p:sp>
      <p:sp>
        <p:nvSpPr>
          <p:cNvPr id="6" name="Text Placeholder 2">
            <a:extLst>
              <a:ext uri="{FF2B5EF4-FFF2-40B4-BE49-F238E27FC236}">
                <a16:creationId xmlns:a16="http://schemas.microsoft.com/office/drawing/2014/main" id="{094A5407-480F-4CC2-BD80-CA6E81C01C9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 Tropical Rainforest Watercolour</a:t>
            </a:r>
            <a:endParaRPr lang="en-GB" sz="1600">
              <a:ln w="12700">
                <a:solidFill>
                  <a:schemeClr val="accent1"/>
                </a:solidFill>
              </a:ln>
              <a:solidFill>
                <a:schemeClr val="accent1"/>
              </a:solidFill>
            </a:endParaRPr>
          </a:p>
        </p:txBody>
      </p:sp>
      <p:graphicFrame>
        <p:nvGraphicFramePr>
          <p:cNvPr id="5" name="Table 25">
            <a:extLst>
              <a:ext uri="{FF2B5EF4-FFF2-40B4-BE49-F238E27FC236}">
                <a16:creationId xmlns:a16="http://schemas.microsoft.com/office/drawing/2014/main" id="{4CE72D01-6FDD-624D-B01C-4FDEC837C993}"/>
              </a:ext>
            </a:extLst>
          </p:cNvPr>
          <p:cNvGraphicFramePr>
            <a:graphicFrameLocks noGrp="1"/>
          </p:cNvGraphicFramePr>
          <p:nvPr>
            <p:extLst>
              <p:ext uri="{D42A27DB-BD31-4B8C-83A1-F6EECF244321}">
                <p14:modId xmlns:p14="http://schemas.microsoft.com/office/powerpoint/2010/main" val="924158492"/>
              </p:ext>
            </p:extLst>
          </p:nvPr>
        </p:nvGraphicFramePr>
        <p:xfrm>
          <a:off x="203201" y="1173386"/>
          <a:ext cx="9281041" cy="52968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496651">
                  <a:extLst>
                    <a:ext uri="{9D8B030D-6E8A-4147-A177-3AD203B41FA5}">
                      <a16:colId xmlns:a16="http://schemas.microsoft.com/office/drawing/2014/main" val="247776695"/>
                    </a:ext>
                  </a:extLst>
                </a:gridCol>
                <a:gridCol w="2414726">
                  <a:extLst>
                    <a:ext uri="{9D8B030D-6E8A-4147-A177-3AD203B41FA5}">
                      <a16:colId xmlns:a16="http://schemas.microsoft.com/office/drawing/2014/main" val="3380293508"/>
                    </a:ext>
                  </a:extLst>
                </a:gridCol>
                <a:gridCol w="2151287">
                  <a:extLst>
                    <a:ext uri="{9D8B030D-6E8A-4147-A177-3AD203B41FA5}">
                      <a16:colId xmlns:a16="http://schemas.microsoft.com/office/drawing/2014/main" val="2902844172"/>
                    </a:ext>
                  </a:extLst>
                </a:gridCol>
              </a:tblGrid>
              <a:tr h="14669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12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the wax resist technique using watercolour paints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flat wash (Y1 Sum) stippling, tapered and dry brushstrokes with watercolour paint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wet on wet and opaque to translucent techniques. Use different amounts of water to create more opaque and more translucent colours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 (Y3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The appearance of secondary colours can vary according to the amount of each primary colour used.</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Mix colours using watercolour paints in a palette.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66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 to the 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modern and contemporary art definitions can only be applied to western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Calibri" panose="020F0502020204030204" pitchFamily="34" charset="0"/>
                        </a:rPr>
                        <a:t>Geography: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Tropical rainforest is a biome with a hot and wet climate (Y4 Spr).</a:t>
                      </a:r>
                      <a:endPar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Henri Rousseau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modern artist who produced art around 1750-1780.</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Henri Matisse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French modern artist who produced paper cuttings around 1940s-1950s.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Abel Rodriguez is a Colombian contemporary artist who grew up in the Amazon rainforest.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 </a:t>
                      </a:r>
                      <a:r>
                        <a:rPr lang="en-US" sz="900" b="1">
                          <a:solidFill>
                            <a:schemeClr val="bg1"/>
                          </a:solidFill>
                          <a:latin typeface="Roboto" panose="02000000000000000000" pitchFamily="2" charset="0"/>
                          <a:ea typeface="Roboto" panose="02000000000000000000" pitchFamily="2" charset="0"/>
                        </a:rPr>
                        <a:t>viewfinder</a:t>
                      </a:r>
                      <a:r>
                        <a:rPr lang="en-US" sz="900" b="0">
                          <a:solidFill>
                            <a:schemeClr val="bg1"/>
                          </a:solidFill>
                          <a:latin typeface="Roboto" panose="02000000000000000000" pitchFamily="2" charset="0"/>
                          <a:ea typeface="Roboto" panose="02000000000000000000" pitchFamily="2" charset="0"/>
                        </a:rPr>
                        <a:t> can be used to identify an interesting section within a composition.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Application of viewfinder in future units.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52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9961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C23456-61A9-D040-E7BB-8BFD53A7C853}"/>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series of observational drawings and a developed tonal drawing of a still life.</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a:t>
            </a:r>
            <a:endParaRPr lang="en-GB"/>
          </a:p>
        </p:txBody>
      </p:sp>
      <p:sp>
        <p:nvSpPr>
          <p:cNvPr id="7" name="Text Placeholder 2">
            <a:extLst>
              <a:ext uri="{FF2B5EF4-FFF2-40B4-BE49-F238E27FC236}">
                <a16:creationId xmlns:a16="http://schemas.microsoft.com/office/drawing/2014/main" id="{AED4F7B5-BB2F-423A-8BBC-4EB2B5216CCC}"/>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My Favourite Things</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A3AE7D6A-AD03-534F-349D-8713B34055BB}"/>
              </a:ext>
            </a:extLst>
          </p:cNvPr>
          <p:cNvGraphicFramePr>
            <a:graphicFrameLocks noGrp="1"/>
          </p:cNvGraphicFramePr>
          <p:nvPr>
            <p:extLst>
              <p:ext uri="{D42A27DB-BD31-4B8C-83A1-F6EECF244321}">
                <p14:modId xmlns:p14="http://schemas.microsoft.com/office/powerpoint/2010/main" val="2748976515"/>
              </p:ext>
            </p:extLst>
          </p:nvPr>
        </p:nvGraphicFramePr>
        <p:xfrm>
          <a:off x="203201" y="1173386"/>
          <a:ext cx="9281041" cy="52105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3786438">
                  <a:extLst>
                    <a:ext uri="{9D8B030D-6E8A-4147-A177-3AD203B41FA5}">
                      <a16:colId xmlns:a16="http://schemas.microsoft.com/office/drawing/2014/main" val="247776695"/>
                    </a:ext>
                  </a:extLst>
                </a:gridCol>
                <a:gridCol w="3036163">
                  <a:extLst>
                    <a:ext uri="{9D8B030D-6E8A-4147-A177-3AD203B41FA5}">
                      <a16:colId xmlns:a16="http://schemas.microsoft.com/office/drawing/2014/main" val="3380293508"/>
                    </a:ext>
                  </a:extLst>
                </a:gridCol>
                <a:gridCol w="2240063">
                  <a:extLst>
                    <a:ext uri="{9D8B030D-6E8A-4147-A177-3AD203B41FA5}">
                      <a16:colId xmlns:a16="http://schemas.microsoft.com/office/drawing/2014/main" val="2902844172"/>
                    </a:ext>
                  </a:extLst>
                </a:gridCol>
              </a:tblGrid>
              <a:tr h="196268">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599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continuous line drawing is one where the pencil does not leave the page (Y1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Doing the same thing with different materials -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 can create a different tone (Y1 Spr). Tone can be created using the same pencil by pressing harder or lighter (Y3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flat objects using shapes on paper (Y1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using different grades of pencil.</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Arrange a 3D composition by considering size, shape, texture and space between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Tone:</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Tone can be created using white pens and pencils, which highlight areas of the artwork (Y5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Linear shading is a method of creating tone, often with a pen (Y5 Aut).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Examples of linear shading include hatching, cross hatching and contoured hatching (Y5 Aut).</a:t>
                      </a:r>
                    </a:p>
                    <a:p>
                      <a:pPr marL="0" indent="0">
                        <a:spcAft>
                          <a:spcPts val="200"/>
                        </a:spcAft>
                        <a:buFont typeface="Arial" panose="020B0604020202020204" pitchFamily="34" charset="0"/>
                        <a:buNone/>
                      </a:pPr>
                      <a:r>
                        <a:rPr lang="en-US" sz="900" b="1">
                          <a:solidFill>
                            <a:schemeClr val="bg1"/>
                          </a:solidFill>
                          <a:latin typeface="Roboto" panose="02000000000000000000" pitchFamily="2" charset="0"/>
                          <a:ea typeface="Roboto" panose="02000000000000000000" pitchFamily="2" charset="0"/>
                        </a:rPr>
                        <a:t>Control of Materials:</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Cut, shape and manipulate existing objects to create a sculpture (Y6 Aut).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8775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modern and contemporary art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viewfinder can be used to identify an interesting section within a composition.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Joseph Cornell was an American modern artist who made assemblages.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assemblage</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3D artwork usually made of found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still life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genre of artwork that shows a collection of objects.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Installation art is designed to fill a specific space, often for a particular length of time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An exhibition is a display of artwork. It is curated by a curator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621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hidden details in seemingly ordinary objects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artificial (man-made) world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 and annotate my artwork with connections to another artist's work (Y4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by their own experiences and stories.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to light and provoke debate and discussion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09224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08C9130-5900-D949-6E15-80100CFB5B83}"/>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storyboard to illustrate a chosen text and create art digitally.</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a:t>
            </a:r>
            <a:endParaRPr lang="en-GB"/>
          </a:p>
        </p:txBody>
      </p:sp>
      <p:sp>
        <p:nvSpPr>
          <p:cNvPr id="7" name="Text Placeholder 2">
            <a:extLst>
              <a:ext uri="{FF2B5EF4-FFF2-40B4-BE49-F238E27FC236}">
                <a16:creationId xmlns:a16="http://schemas.microsoft.com/office/drawing/2014/main" id="{1599962B-6075-42E4-B29A-08F8EBB99BE9}"/>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Illustration &amp; Narrative Art</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A42AA82C-95E8-097B-D9A6-199965DFE295}"/>
              </a:ext>
            </a:extLst>
          </p:cNvPr>
          <p:cNvGraphicFramePr>
            <a:graphicFrameLocks noGrp="1"/>
          </p:cNvGraphicFramePr>
          <p:nvPr>
            <p:extLst>
              <p:ext uri="{D42A27DB-BD31-4B8C-83A1-F6EECF244321}">
                <p14:modId xmlns:p14="http://schemas.microsoft.com/office/powerpoint/2010/main" val="4007507710"/>
              </p:ext>
            </p:extLst>
          </p:nvPr>
        </p:nvGraphicFramePr>
        <p:xfrm>
          <a:off x="203201" y="1173385"/>
          <a:ext cx="9281041" cy="52968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052768">
                  <a:extLst>
                    <a:ext uri="{9D8B030D-6E8A-4147-A177-3AD203B41FA5}">
                      <a16:colId xmlns:a16="http://schemas.microsoft.com/office/drawing/2014/main" val="247776695"/>
                    </a:ext>
                  </a:extLst>
                </a:gridCol>
                <a:gridCol w="2876365">
                  <a:extLst>
                    <a:ext uri="{9D8B030D-6E8A-4147-A177-3AD203B41FA5}">
                      <a16:colId xmlns:a16="http://schemas.microsoft.com/office/drawing/2014/main" val="3380293508"/>
                    </a:ext>
                  </a:extLst>
                </a:gridCol>
                <a:gridCol w="2133531">
                  <a:extLst>
                    <a:ext uri="{9D8B030D-6E8A-4147-A177-3AD203B41FA5}">
                      <a16:colId xmlns:a16="http://schemas.microsoft.com/office/drawing/2014/main" val="2902844172"/>
                    </a:ext>
                  </a:extLst>
                </a:gridCol>
              </a:tblGrid>
              <a:tr h="15075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072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A strong tone means there is a big difference (contrast) between the light and the dark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or 3. Using different grades of pencil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can be created using white pens and pencils, which highlight areas of the artwork.</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Linear shading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method of creating tone, often with a pen.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Examples of linear shading include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hatching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cross hatching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contoured hatching</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Design figures and characters in software programmes (e.g. PowerPoint).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92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Leonardo Da Vinci was an Italian artist who lived a very long time ago [1470s-1500s]. He created artwork that was inspired by nature, including leaf prints and observational drawings of living things (Y1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Raphael is traditional Italian artist who made art around 1500-1520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art describes everything from early Christian art to the 1850s and is usually representational. Modern art describes art made from around the 1850s to the 1970s. Modern artists wanted their art to show how they felt. It was more abstract than representational. Contemporary art describes artwork being made by living artists, or art that has been made recently (e.g., 1980s onwards). Contemporary art can be anything and artists create work using traditional, modern and other techniques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composition is often made up of foreground, midground and background.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 Narrative art tells a story on its own (Y3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Mel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Tregonning</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was an Australian contemporary illustrator.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Marjane Satrapi is an Iranian contemporary illustrator.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Raphael</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Michelangelo</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and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Leonardo</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are traditional artists whose narrative art told stories around the 1500s.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43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 (Y2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make mood boards to help them collect and shape ideas.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Compare the artwork of two artists.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Write as an art historian to analyse artists and their artworks.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51528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7F2D9B5-0CD7-0CE3-C206-0D21C2B55AB8}"/>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mixed media outcome based on maps they’ve studied.</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a:t>
            </a:r>
            <a:endParaRPr lang="en-GB"/>
          </a:p>
        </p:txBody>
      </p:sp>
      <p:sp>
        <p:nvSpPr>
          <p:cNvPr id="7" name="Text Placeholder 2">
            <a:extLst>
              <a:ext uri="{FF2B5EF4-FFF2-40B4-BE49-F238E27FC236}">
                <a16:creationId xmlns:a16="http://schemas.microsoft.com/office/drawing/2014/main" id="{84A6A865-7EEB-4503-A09F-5771705CA3EA}"/>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Journeys</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BF211F34-E865-F521-A427-7696B946E744}"/>
              </a:ext>
            </a:extLst>
          </p:cNvPr>
          <p:cNvGraphicFramePr>
            <a:graphicFrameLocks noGrp="1"/>
          </p:cNvGraphicFramePr>
          <p:nvPr>
            <p:extLst>
              <p:ext uri="{D42A27DB-BD31-4B8C-83A1-F6EECF244321}">
                <p14:modId xmlns:p14="http://schemas.microsoft.com/office/powerpoint/2010/main" val="2309062523"/>
              </p:ext>
            </p:extLst>
          </p:nvPr>
        </p:nvGraphicFramePr>
        <p:xfrm>
          <a:off x="203201" y="1173385"/>
          <a:ext cx="9281041" cy="5290276"/>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142033">
                  <a:extLst>
                    <a:ext uri="{9D8B030D-6E8A-4147-A177-3AD203B41FA5}">
                      <a16:colId xmlns:a16="http://schemas.microsoft.com/office/drawing/2014/main" val="247776695"/>
                    </a:ext>
                  </a:extLst>
                </a:gridCol>
                <a:gridCol w="3302005">
                  <a:extLst>
                    <a:ext uri="{9D8B030D-6E8A-4147-A177-3AD203B41FA5}">
                      <a16:colId xmlns:a16="http://schemas.microsoft.com/office/drawing/2014/main" val="3380293508"/>
                    </a:ext>
                  </a:extLst>
                </a:gridCol>
                <a:gridCol w="1618626">
                  <a:extLst>
                    <a:ext uri="{9D8B030D-6E8A-4147-A177-3AD203B41FA5}">
                      <a16:colId xmlns:a16="http://schemas.microsoft.com/office/drawing/2014/main" val="2902844172"/>
                    </a:ext>
                  </a:extLst>
                </a:gridCol>
              </a:tblGrid>
              <a:tr h="18123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build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05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Lines can vary in length, width, direction and shape (Y1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primary colour used to mix it (Y4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Patterns can be created with a series of repeated marks (Y1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Printing – press printing (Y2 Aut) and </a:t>
                      </a:r>
                      <a:r>
                        <a:rPr kumimoji="0" lang="en-US" sz="84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collagraphic</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printing (Y4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accent5"/>
                          </a:solidFill>
                          <a:effectLst/>
                          <a:uLnTx/>
                          <a:uFillTx/>
                          <a:latin typeface="Roboto" panose="02000000000000000000" pitchFamily="2" charset="0"/>
                          <a:ea typeface="Roboto" panose="02000000000000000000" pitchFamily="2" charset="0"/>
                          <a:cs typeface="Calibri" panose="020F0502020204030204" pitchFamily="34" charset="0"/>
                        </a:rPr>
                        <a:t>D&amp;T: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Use a needle and thread (e.g. running stitch) in artwork.</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Application and further embedding of formal elements and control of materials throughout Y5 and Y6.</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621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Abstract art is art that does not try to look like things in the real world. Representational art tries to look like things in the real world (Y1 Aut).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Traditional, modern and contemporary art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A collage is an artwork made by sticking pieces of paper or other materials onto a background.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Mixed-media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Perspective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i="0" strike="noStrike">
                          <a:solidFill>
                            <a:schemeClr val="bg1"/>
                          </a:solidFill>
                          <a:latin typeface="Roboto" panose="02000000000000000000" pitchFamily="2" charset="0"/>
                          <a:ea typeface="Roboto" panose="02000000000000000000" pitchFamily="2" charset="0"/>
                        </a:rPr>
                        <a:t>Illustrations help to tell a story. Artists who make illustrations are called illustrators (Y2 Spr). Narrative art tells a story on its own (Y3 Sum).</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Richard Long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British contemporary artist who creates abstract artwork (1960s-2020s).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Frida Kahlo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was a Mexican modern artist around 1930s-1940s.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Lubaina</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84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Himid</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British contemporary artist who creates representational paintings (1980s-2020s).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Mona </a:t>
                      </a:r>
                      <a:r>
                        <a:rPr kumimoji="0" lang="en-US" sz="84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Hatoum</a:t>
                      </a: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Palestinian contemporary artist.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William Grill is a British contemporary illustrator and author.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Artwork does not have to be </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abstract</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or </a:t>
                      </a: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representational</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84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Expressive art </a:t>
                      </a:r>
                      <a:r>
                        <a:rPr kumimoji="0" lang="en-US" sz="84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Further study of theme of displacement in artworks (Y6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438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that are appropriate for their composition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4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txBody>
                  <a:tcPr marL="72000" marR="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4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8827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5119383-E20C-3029-60C9-158BE20950E8}"/>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three-dimensional paper sculpture as part of a collaborative installation.</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a:t>
            </a:r>
            <a:endParaRPr lang="en-GB"/>
          </a:p>
        </p:txBody>
      </p:sp>
      <p:sp>
        <p:nvSpPr>
          <p:cNvPr id="7" name="Text Placeholder 2">
            <a:extLst>
              <a:ext uri="{FF2B5EF4-FFF2-40B4-BE49-F238E27FC236}">
                <a16:creationId xmlns:a16="http://schemas.microsoft.com/office/drawing/2014/main" id="{17FA8BFD-21B0-400D-A285-E2820503EAEF}"/>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Pattern and Sculpture</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F448519C-9C1E-F1C4-20D0-E568D5D5C14C}"/>
              </a:ext>
            </a:extLst>
          </p:cNvPr>
          <p:cNvGraphicFramePr>
            <a:graphicFrameLocks noGrp="1"/>
          </p:cNvGraphicFramePr>
          <p:nvPr>
            <p:extLst>
              <p:ext uri="{D42A27DB-BD31-4B8C-83A1-F6EECF244321}">
                <p14:modId xmlns:p14="http://schemas.microsoft.com/office/powerpoint/2010/main" val="2118945154"/>
              </p:ext>
            </p:extLst>
          </p:nvPr>
        </p:nvGraphicFramePr>
        <p:xfrm>
          <a:off x="203201" y="1173386"/>
          <a:ext cx="9281041" cy="515718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670539">
                  <a:extLst>
                    <a:ext uri="{9D8B030D-6E8A-4147-A177-3AD203B41FA5}">
                      <a16:colId xmlns:a16="http://schemas.microsoft.com/office/drawing/2014/main" val="247776695"/>
                    </a:ext>
                  </a:extLst>
                </a:gridCol>
                <a:gridCol w="2169817">
                  <a:extLst>
                    <a:ext uri="{9D8B030D-6E8A-4147-A177-3AD203B41FA5}">
                      <a16:colId xmlns:a16="http://schemas.microsoft.com/office/drawing/2014/main" val="3380293508"/>
                    </a:ext>
                  </a:extLst>
                </a:gridCol>
                <a:gridCol w="2222308">
                  <a:extLst>
                    <a:ext uri="{9D8B030D-6E8A-4147-A177-3AD203B41FA5}">
                      <a16:colId xmlns:a16="http://schemas.microsoft.com/office/drawing/2014/main" val="2902844172"/>
                    </a:ext>
                  </a:extLst>
                </a:gridCol>
              </a:tblGrid>
              <a:tr h="19598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32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 (Y4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primary colour used to mix it (Y4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Texture is how something feels. Artists can make art that tells us how something might feel, without us having to touch it (Y2 Aut).</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Painting – Mix watercolours. Use a dynamic tripod group with a paintbrush. Use flat wash (Y1 Sum), stippling, tapered and dry brushstrokes with watercolour paint (Y2 Sum). Use wet on wet and opaque to translucent techniques. Use different amounts of water to create more opaque and more translucent colours (Y2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Different paintbrushes are suited to different brush strokes and techniques (Y2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observation artists look at the object they're drawing from (Y3 Aut).</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Origami</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Japanese artform of creating 3D models by folding a piece of paper.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observation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artists look at the object they're drawing from. When drawing from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secondary observation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artists look at a drawing or a copy of object.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Observational drawing is a key skill that will be revisited throughout the art education the pupils will receive (Y6 and KS3)</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65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 sculpture is an artwork can be viewed from all sides [it is 3D]. A sculptor is an artist who makes sculptures (Y1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Jackie Morris is a British contemporary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Mark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Hearld</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British contemporary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85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50931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F69C742-92F7-4575-C304-4D84D667D2A9}"/>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create a collaborative installation using plastic waste. </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a:t>
            </a:r>
            <a:endParaRPr lang="en-GB"/>
          </a:p>
        </p:txBody>
      </p:sp>
      <p:sp>
        <p:nvSpPr>
          <p:cNvPr id="7" name="Text Placeholder 2">
            <a:extLst>
              <a:ext uri="{FF2B5EF4-FFF2-40B4-BE49-F238E27FC236}">
                <a16:creationId xmlns:a16="http://schemas.microsoft.com/office/drawing/2014/main" id="{FC0BC8EB-E7B6-47F4-9E1C-CE8D23B4C7D3}"/>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Recycled Materials Installation</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D5ECF833-A8E5-BAC1-BE78-E714A74CC872}"/>
              </a:ext>
            </a:extLst>
          </p:cNvPr>
          <p:cNvGraphicFramePr>
            <a:graphicFrameLocks noGrp="1"/>
          </p:cNvGraphicFramePr>
          <p:nvPr>
            <p:extLst>
              <p:ext uri="{D42A27DB-BD31-4B8C-83A1-F6EECF244321}">
                <p14:modId xmlns:p14="http://schemas.microsoft.com/office/powerpoint/2010/main" val="4133386074"/>
              </p:ext>
            </p:extLst>
          </p:nvPr>
        </p:nvGraphicFramePr>
        <p:xfrm>
          <a:off x="203201" y="1173385"/>
          <a:ext cx="9281041" cy="51727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2742246">
                  <a:extLst>
                    <a:ext uri="{9D8B030D-6E8A-4147-A177-3AD203B41FA5}">
                      <a16:colId xmlns:a16="http://schemas.microsoft.com/office/drawing/2014/main" val="247776695"/>
                    </a:ext>
                  </a:extLst>
                </a:gridCol>
                <a:gridCol w="3813048">
                  <a:extLst>
                    <a:ext uri="{9D8B030D-6E8A-4147-A177-3AD203B41FA5}">
                      <a16:colId xmlns:a16="http://schemas.microsoft.com/office/drawing/2014/main" val="3380293508"/>
                    </a:ext>
                  </a:extLst>
                </a:gridCol>
                <a:gridCol w="250737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is an area around an object. Space is created when you make a 3D sculpture (e.g. the gap between two parts of the sculpture)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Space can be found around existing objects and used to create art (Y2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is something that you can view from all sides [it is 3D] (Y1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created as a sculpture (Y1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Cut, shape and manipulate existing objects to create a sculpture.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Artists can arrange objects or images in a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Traditional composition is often made up of foreground, midground and background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Katharine Harvey is a Canadian contemporary artist who makes large-scale installations.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Ifeoma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Anyaeji</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Nigerian contemporary artist and sculptor.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Serge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Attukwei</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Clottey is a Ghanaian contemporary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arist</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who creates installations.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Veronika </a:t>
                      </a:r>
                      <a:r>
                        <a:rPr kumimoji="0" lang="en-US" sz="900" b="0" i="0"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Richterová</a:t>
                      </a:r>
                      <a:r>
                        <a:rPr kumimoji="0" lang="en-US" sz="900" b="0" i="0"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is a Czech contemporary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Installation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An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exhibition</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is a display of artwork. It is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curated</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by a </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curator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Further use of collaborative installation art (Y6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 (Y1 Sum) and the artificial world (Y2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 such as climate change or plastic pollution – to light and provoke debate and discussion.</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Curate an exhibition, deciding how the artwork will be displayed.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Artists can be inspired to bring difficult or contentious issues – such as the legacy of the British Empire – to light and provoke debate and discussion (Y6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572668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C0009A6-4062-4E75-730D-37EC73BE254F}"/>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be encouraged to design and create their own independent outcome in any media.</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a:t>
            </a:r>
            <a:endParaRPr lang="en-GB"/>
          </a:p>
        </p:txBody>
      </p:sp>
      <p:sp>
        <p:nvSpPr>
          <p:cNvPr id="7" name="Text Placeholder 2">
            <a:extLst>
              <a:ext uri="{FF2B5EF4-FFF2-40B4-BE49-F238E27FC236}">
                <a16:creationId xmlns:a16="http://schemas.microsoft.com/office/drawing/2014/main" id="{05214D6E-18C6-4900-8AFE-6EAA56857604}"/>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Displacement (/Challenges)</a:t>
            </a:r>
            <a:endParaRPr lang="en-GB" sz="1600">
              <a:ln w="12700">
                <a:solidFill>
                  <a:schemeClr val="accent1"/>
                </a:solidFill>
              </a:ln>
              <a:solidFill>
                <a:schemeClr val="accent1"/>
              </a:solidFill>
            </a:endParaRPr>
          </a:p>
        </p:txBody>
      </p:sp>
      <p:sp>
        <p:nvSpPr>
          <p:cNvPr id="2" name="TextBox 1">
            <a:extLst>
              <a:ext uri="{FF2B5EF4-FFF2-40B4-BE49-F238E27FC236}">
                <a16:creationId xmlns:a16="http://schemas.microsoft.com/office/drawing/2014/main" id="{64C31400-1C5A-BB09-2F1A-B92E1C396E3B}"/>
              </a:ext>
            </a:extLst>
          </p:cNvPr>
          <p:cNvSpPr txBox="1"/>
          <p:nvPr/>
        </p:nvSpPr>
        <p:spPr>
          <a:xfrm>
            <a:off x="203201" y="1098172"/>
            <a:ext cx="9258039" cy="507831"/>
          </a:xfrm>
          <a:prstGeom prst="rect">
            <a:avLst/>
          </a:prstGeom>
          <a:noFill/>
        </p:spPr>
        <p:txBody>
          <a:bodyPr wrap="square" rtlCol="0">
            <a:spAutoFit/>
          </a:bodyPr>
          <a:lstStyle/>
          <a:p>
            <a:r>
              <a:rPr lang="en-GB" sz="900" b="1">
                <a:solidFill>
                  <a:schemeClr val="bg2"/>
                </a:solidFill>
                <a:latin typeface="Roboto" panose="02000000000000000000" pitchFamily="2" charset="0"/>
                <a:ea typeface="Roboto" panose="02000000000000000000" pitchFamily="2" charset="0"/>
              </a:rPr>
              <a:t>NB</a:t>
            </a:r>
            <a:r>
              <a:rPr lang="en-GB" sz="900">
                <a:solidFill>
                  <a:schemeClr val="bg2"/>
                </a:solidFill>
                <a:latin typeface="Roboto" panose="02000000000000000000" pitchFamily="2" charset="0"/>
                <a:ea typeface="Roboto" panose="02000000000000000000" pitchFamily="2" charset="0"/>
              </a:rPr>
              <a:t>: The context for this unit is Displacement, linked to the Geography unit ‘On the Move’. Some pupils may have first-hand experience of displacement and may be asylum seekers or refugees themselves. This unit provides an opportunity to empower pupils to use their experiences as motivation or inspiration for their art, and to take ownership of how their story is shared. However, this may not be appropriate for all pupils. You may instead prefer to focus on the wider themes of ‘Challenges’. </a:t>
            </a:r>
          </a:p>
        </p:txBody>
      </p:sp>
      <p:graphicFrame>
        <p:nvGraphicFramePr>
          <p:cNvPr id="5" name="Table 25">
            <a:extLst>
              <a:ext uri="{FF2B5EF4-FFF2-40B4-BE49-F238E27FC236}">
                <a16:creationId xmlns:a16="http://schemas.microsoft.com/office/drawing/2014/main" id="{E297EA66-B5C8-A0EB-FBEC-E209EC48F189}"/>
              </a:ext>
            </a:extLst>
          </p:cNvPr>
          <p:cNvGraphicFramePr>
            <a:graphicFrameLocks noGrp="1"/>
          </p:cNvGraphicFramePr>
          <p:nvPr>
            <p:extLst>
              <p:ext uri="{D42A27DB-BD31-4B8C-83A1-F6EECF244321}">
                <p14:modId xmlns:p14="http://schemas.microsoft.com/office/powerpoint/2010/main" val="399956721"/>
              </p:ext>
            </p:extLst>
          </p:nvPr>
        </p:nvGraphicFramePr>
        <p:xfrm>
          <a:off x="203201" y="1624665"/>
          <a:ext cx="9290377" cy="481204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5364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162000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build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9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Primary colours are red, blue and yellow. They cannot be mixed from other colours (Y1 Aut). Secondary colours are green, orange and purple. They are mixed from primary colours (Y1 Sum). Tertiary colours are red-orange, yellow-orange, yellow-green, blue-green, blue-purple, red-purple. They are mixed from one primary and one secondary colour (Y3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Artists can change the way a colour looks by making tints (adding white), tones (adding grey) and shades (adding black) (Y2 Spr) or by varying the amount of each colour used to mix it (Y4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Range of painting and drawing techniques as taught so far (depending on pupils’ choice).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Wassily Kandinsky </a:t>
                      </a:r>
                      <a:r>
                        <a:rPr lang="en-US" sz="900" b="0" i="0" strike="noStrike">
                          <a:solidFill>
                            <a:schemeClr val="bg1"/>
                          </a:solidFill>
                          <a:latin typeface="Roboto" panose="02000000000000000000" pitchFamily="2" charset="0"/>
                          <a:ea typeface="Roboto" panose="02000000000000000000" pitchFamily="2" charset="0"/>
                        </a:rPr>
                        <a:t>was a Russian artist who lived a long time ago [1910s-1920s] (Y1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Van Gogh </a:t>
                      </a:r>
                      <a:r>
                        <a:rPr lang="en-US" sz="900" b="0" i="0" strike="noStrike">
                          <a:solidFill>
                            <a:schemeClr val="bg1"/>
                          </a:solidFill>
                          <a:latin typeface="Roboto" panose="02000000000000000000" pitchFamily="2" charset="0"/>
                          <a:ea typeface="Roboto" panose="02000000000000000000" pitchFamily="2" charset="0"/>
                        </a:rPr>
                        <a:t>is a modern Dutch artist who made art around 1880-1890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Frank Auerbach </a:t>
                      </a:r>
                      <a:r>
                        <a:rPr lang="en-US" sz="900" b="0" i="0" strike="noStrike">
                          <a:solidFill>
                            <a:schemeClr val="bg1"/>
                          </a:solidFill>
                          <a:latin typeface="Roboto" panose="02000000000000000000" pitchFamily="2" charset="0"/>
                          <a:ea typeface="Roboto" panose="02000000000000000000" pitchFamily="2" charset="0"/>
                        </a:rPr>
                        <a:t>is a contemporary German-British painter (1960s-)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Henri Matisse </a:t>
                      </a:r>
                      <a:r>
                        <a:rPr lang="en-US" sz="900" b="0" i="0" strike="noStrike">
                          <a:solidFill>
                            <a:schemeClr val="bg1"/>
                          </a:solidFill>
                          <a:latin typeface="Roboto" panose="02000000000000000000" pitchFamily="2" charset="0"/>
                          <a:ea typeface="Roboto" panose="02000000000000000000" pitchFamily="2" charset="0"/>
                        </a:rPr>
                        <a:t>was a French modern artist who produced paper cuttings 1940s-1950s (Y4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Frida Kahlo </a:t>
                      </a:r>
                      <a:r>
                        <a:rPr lang="en-US" sz="900" b="0" i="0" strike="noStrike">
                          <a:solidFill>
                            <a:schemeClr val="bg1"/>
                          </a:solidFill>
                          <a:latin typeface="Roboto" panose="02000000000000000000" pitchFamily="2" charset="0"/>
                          <a:ea typeface="Roboto" panose="02000000000000000000" pitchFamily="2" charset="0"/>
                        </a:rPr>
                        <a:t>was a Mexican modern artist around 1930s-1940s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Displacement: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Kurt Schwitters was a modern German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Judith Kerr was a contemporary German-British illustrator.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Challenges: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Camille </a:t>
                      </a:r>
                      <a:r>
                        <a:rPr kumimoji="0" lang="en-US" sz="900" b="0" i="1" u="none" strike="noStrike" kern="1200" cap="none" spc="0" normalizeH="0" baseline="0" noProof="0" err="1">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Pissaro</a:t>
                      </a: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 was a French modern artist.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1" u="none" strike="noStrike" kern="1200" cap="none" spc="0" normalizeH="0" baseline="0" noProof="0">
                          <a:ln>
                            <a:noFill/>
                          </a:ln>
                          <a:solidFill>
                            <a:schemeClr val="tx1">
                              <a:lumMod val="50000"/>
                            </a:schemeClr>
                          </a:solidFill>
                          <a:effectLst/>
                          <a:uLnTx/>
                          <a:uFillTx/>
                          <a:latin typeface="Roboto" panose="02000000000000000000" pitchFamily="2" charset="0"/>
                          <a:ea typeface="Roboto" panose="02000000000000000000" pitchFamily="2" charset="0"/>
                          <a:cs typeface="Calibri" panose="020F0502020204030204" pitchFamily="34" charset="0"/>
                        </a:rPr>
                        <a:t>Stephen Wiltshire is a contemporary British artist.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 (Y5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Develop an independent response to a given theme.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rPr>
                        <a:t>Pupils will work with increasing independence and choice as they progress to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2751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228B832-6153-5C57-7D8D-D409E2AFC323}"/>
              </a:ext>
            </a:extLst>
          </p:cNvPr>
          <p:cNvSpPr/>
          <p:nvPr/>
        </p:nvSpPr>
        <p:spPr>
          <a:xfrm>
            <a:off x="-9053" y="802511"/>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In this unit, pupils will produce a collaborative outcome in the style of Boyce’s </a:t>
            </a:r>
            <a:r>
              <a:rPr lang="en-US" sz="1050" i="1">
                <a:solidFill>
                  <a:schemeClr val="tx1"/>
                </a:solidFill>
                <a:latin typeface="Roboto" panose="02000000000000000000" pitchFamily="2" charset="0"/>
                <a:ea typeface="Roboto" panose="02000000000000000000" pitchFamily="2" charset="0"/>
              </a:rPr>
              <a:t>Devotional</a:t>
            </a:r>
            <a:r>
              <a:rPr lang="en-US" sz="1050">
                <a:solidFill>
                  <a:schemeClr val="tx1"/>
                </a:solidFill>
                <a:latin typeface="Roboto" panose="02000000000000000000" pitchFamily="2" charset="0"/>
                <a:ea typeface="Roboto" panose="02000000000000000000" pitchFamily="2" charset="0"/>
              </a:rPr>
              <a:t>,</a:t>
            </a:r>
            <a:r>
              <a:rPr lang="en-US" sz="1050" i="1">
                <a:solidFill>
                  <a:schemeClr val="tx1"/>
                </a:solidFill>
                <a:latin typeface="Roboto" panose="02000000000000000000" pitchFamily="2" charset="0"/>
                <a:ea typeface="Roboto" panose="02000000000000000000" pitchFamily="2" charset="0"/>
              </a:rPr>
              <a:t> </a:t>
            </a:r>
            <a:r>
              <a:rPr lang="en-US" sz="1050">
                <a:solidFill>
                  <a:schemeClr val="tx1"/>
                </a:solidFill>
                <a:latin typeface="Roboto" panose="02000000000000000000" pitchFamily="2" charset="0"/>
                <a:ea typeface="Roboto" panose="02000000000000000000" pitchFamily="2" charset="0"/>
              </a:rPr>
              <a:t>celebrating diversity in the UK.</a:t>
            </a:r>
          </a:p>
        </p:txBody>
      </p:sp>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a:t>
            </a:r>
            <a:endParaRPr lang="en-GB"/>
          </a:p>
        </p:txBody>
      </p:sp>
      <p:sp>
        <p:nvSpPr>
          <p:cNvPr id="7" name="Text Placeholder 2">
            <a:extLst>
              <a:ext uri="{FF2B5EF4-FFF2-40B4-BE49-F238E27FC236}">
                <a16:creationId xmlns:a16="http://schemas.microsoft.com/office/drawing/2014/main" id="{82FAD81E-0F56-413B-91EA-52946017F7C8}"/>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rPr>
              <a:t>Art and Identity</a:t>
            </a:r>
            <a:endParaRPr lang="en-GB" sz="1600">
              <a:ln w="12700">
                <a:solidFill>
                  <a:schemeClr val="accent1"/>
                </a:solidFill>
              </a:ln>
              <a:solidFill>
                <a:schemeClr val="accent1"/>
              </a:solidFill>
            </a:endParaRPr>
          </a:p>
        </p:txBody>
      </p:sp>
      <p:graphicFrame>
        <p:nvGraphicFramePr>
          <p:cNvPr id="2" name="Table 25">
            <a:extLst>
              <a:ext uri="{FF2B5EF4-FFF2-40B4-BE49-F238E27FC236}">
                <a16:creationId xmlns:a16="http://schemas.microsoft.com/office/drawing/2014/main" id="{43BB8366-C70C-1341-A00D-079B46ABB574}"/>
              </a:ext>
            </a:extLst>
          </p:cNvPr>
          <p:cNvGraphicFramePr>
            <a:graphicFrameLocks noGrp="1"/>
          </p:cNvGraphicFramePr>
          <p:nvPr>
            <p:extLst>
              <p:ext uri="{D42A27DB-BD31-4B8C-83A1-F6EECF244321}">
                <p14:modId xmlns:p14="http://schemas.microsoft.com/office/powerpoint/2010/main" val="4046038032"/>
              </p:ext>
            </p:extLst>
          </p:nvPr>
        </p:nvGraphicFramePr>
        <p:xfrm>
          <a:off x="203201" y="1173385"/>
          <a:ext cx="9290377" cy="5210820"/>
        </p:xfrm>
        <a:graphic>
          <a:graphicData uri="http://schemas.openxmlformats.org/drawingml/2006/table">
            <a:tbl>
              <a:tblPr firstRow="1" bandRow="1">
                <a:tableStyleId>{5940675A-B579-460E-94D1-54222C63F5DA}</a:tableStyleId>
              </a:tblPr>
              <a:tblGrid>
                <a:gridCol w="218377">
                  <a:extLst>
                    <a:ext uri="{9D8B030D-6E8A-4147-A177-3AD203B41FA5}">
                      <a16:colId xmlns:a16="http://schemas.microsoft.com/office/drawing/2014/main" val="1014669821"/>
                    </a:ext>
                  </a:extLst>
                </a:gridCol>
                <a:gridCol w="4860000">
                  <a:extLst>
                    <a:ext uri="{9D8B030D-6E8A-4147-A177-3AD203B41FA5}">
                      <a16:colId xmlns:a16="http://schemas.microsoft.com/office/drawing/2014/main" val="247776695"/>
                    </a:ext>
                  </a:extLst>
                </a:gridCol>
                <a:gridCol w="2088000">
                  <a:extLst>
                    <a:ext uri="{9D8B030D-6E8A-4147-A177-3AD203B41FA5}">
                      <a16:colId xmlns:a16="http://schemas.microsoft.com/office/drawing/2014/main" val="3380293508"/>
                    </a:ext>
                  </a:extLst>
                </a:gridCol>
                <a:gridCol w="2124000">
                  <a:extLst>
                    <a:ext uri="{9D8B030D-6E8A-4147-A177-3AD203B41FA5}">
                      <a16:colId xmlns:a16="http://schemas.microsoft.com/office/drawing/2014/main" val="2902844172"/>
                    </a:ext>
                  </a:extLst>
                </a:gridCol>
              </a:tblGrid>
              <a:tr h="2628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600" b="1">
                          <a:solidFill>
                            <a:srgbClr val="FFFFFF"/>
                          </a:solidFill>
                          <a:latin typeface="Roboto" panose="02000000000000000000" pitchFamily="2" charset="0"/>
                          <a:ea typeface="Roboto" panose="02000000000000000000" pitchFamily="2" charset="0"/>
                          <a:cs typeface="Rubik" pitchFamily="2" charset="-79"/>
                        </a:rPr>
                        <a:t>c</a:t>
                      </a: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reviewed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ABeeZee" panose="02000000000000000000"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0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Practical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Tone is about light and dark in an artwork. Tone can be created by 1. doing the same thing with different materials like pencil, </a:t>
                      </a:r>
                      <a:r>
                        <a:rPr kumimoji="0" lang="en-US" sz="85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fineliner</a:t>
                      </a: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biro, felt tip (Y1 Spr), 2. using the same pencil but pressing harder or lighter (Y3 Spr), 3. Using different grades of pencil (Y4 Sum), or 4. Using a white pencil to add highlights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Linear shading is a method of creating tone, often with a pen. Examples of linear shading include hatching, cross hatching and contoured hatching. (Y5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Shape: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Drawing can be about representing 3D forms with 2D shapes on paper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Form: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A form can be represented using tone in a 2D artwork (Y4 Sum).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Colours can be used to represent emotions. For example, red can represent anger and blue can represent sadness (Y2 Spr).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8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85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When drawing from primary observation, artists look at the object they're drawing from. When drawing from secondary observation, artists look at a drawing or a copy of object (Y5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Control of Materials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Draw the human face and its features in proportion using pencil.</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Drawing of the human body in the correct proportion in pencil (KS3).</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rPr>
                        <a:t>Application and further embedding of formal elements and control of materials throughout Y6 and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750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Theoretical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 montage is a mixed-media artwork including collaged photographs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Artwork does not have to be abstract or representational. It is a spectrum. Some artworks are representational (so you can recognise the objects from the real world) but they don't look realistic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Expressive art conveys emotions and feelings. There are more examples of expressive art in modern and contemporary than traditional art. Expressive art can be representational or abstract (Y5 Spr).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Installation art is designed to fill a specific space, often for a particular length of time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i="0" strike="noStrike">
                          <a:solidFill>
                            <a:schemeClr val="bg1"/>
                          </a:solidFill>
                          <a:latin typeface="Roboto" panose="02000000000000000000" pitchFamily="2" charset="0"/>
                          <a:ea typeface="Roboto" panose="02000000000000000000" pitchFamily="2" charset="0"/>
                        </a:rPr>
                        <a:t>An exhibition is a display of artwork. It is curated by a curator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Yinka </a:t>
                      </a:r>
                      <a:r>
                        <a:rPr kumimoji="0" lang="en-US" sz="900" b="1"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Shonibare</a:t>
                      </a: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British-Nigerian artist (1990s-2020s).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Sonia Boyce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rPr>
                        <a:t>is a contemporary British artist (1980s-2020s).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2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BeeZee" panose="02000000000000000000"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 (Y5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 (Y3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 (Y4 Sum) and can be inspired to bring difficult or contentious issues to light and provoke debate and discussion (Y6 Aut).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5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 (Y6 Aut).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60078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367CD6D-0BC3-E08B-0089-2DB5752D1B44}"/>
              </a:ext>
            </a:extLst>
          </p:cNvPr>
          <p:cNvPicPr>
            <a:picLocks noChangeAspect="1"/>
          </p:cNvPicPr>
          <p:nvPr/>
        </p:nvPicPr>
        <p:blipFill>
          <a:blip r:embed="rId2"/>
          <a:stretch>
            <a:fillRect/>
          </a:stretch>
        </p:blipFill>
        <p:spPr>
          <a:xfrm>
            <a:off x="2717427" y="1752484"/>
            <a:ext cx="5377950" cy="3509909"/>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1827642"/>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4204133-3A22-520F-DCD5-FF8996BE9667}"/>
              </a:ext>
            </a:extLst>
          </p:cNvPr>
          <p:cNvSpPr txBox="1"/>
          <p:nvPr/>
        </p:nvSpPr>
        <p:spPr>
          <a:xfrm>
            <a:off x="2702586"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Primary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 blue and yellow. They cannot be mixed from other colours.</a:t>
            </a:r>
          </a:p>
        </p:txBody>
      </p:sp>
      <p:sp>
        <p:nvSpPr>
          <p:cNvPr id="24" name="TextBox 23">
            <a:extLst>
              <a:ext uri="{FF2B5EF4-FFF2-40B4-BE49-F238E27FC236}">
                <a16:creationId xmlns:a16="http://schemas.microsoft.com/office/drawing/2014/main" id="{AECBBF60-CD56-DBE4-9B55-7879832B9C6F}"/>
              </a:ext>
            </a:extLst>
          </p:cNvPr>
          <p:cNvSpPr txBox="1"/>
          <p:nvPr/>
        </p:nvSpPr>
        <p:spPr>
          <a:xfrm>
            <a:off x="4448894"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Secondary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green, orange and purple. They are mixed from primary colours.</a:t>
            </a:r>
          </a:p>
        </p:txBody>
      </p:sp>
      <p:sp>
        <p:nvSpPr>
          <p:cNvPr id="25" name="TextBox 24">
            <a:extLst>
              <a:ext uri="{FF2B5EF4-FFF2-40B4-BE49-F238E27FC236}">
                <a16:creationId xmlns:a16="http://schemas.microsoft.com/office/drawing/2014/main" id="{F9CEE98A-02EE-CFAE-34D4-5275CBE09FB5}"/>
              </a:ext>
            </a:extLst>
          </p:cNvPr>
          <p:cNvSpPr txBox="1"/>
          <p:nvPr/>
        </p:nvSpPr>
        <p:spPr>
          <a:xfrm>
            <a:off x="3697414"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Artists can change the way a colour looks by making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tints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white),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tones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grey) and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shades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black).</a:t>
            </a:r>
          </a:p>
        </p:txBody>
      </p:sp>
      <p:sp>
        <p:nvSpPr>
          <p:cNvPr id="26" name="TextBox 25">
            <a:extLst>
              <a:ext uri="{FF2B5EF4-FFF2-40B4-BE49-F238E27FC236}">
                <a16:creationId xmlns:a16="http://schemas.microsoft.com/office/drawing/2014/main" id="{268F0155-4BAA-F4F5-9ED6-F8697C830544}"/>
              </a:ext>
            </a:extLst>
          </p:cNvPr>
          <p:cNvSpPr txBox="1"/>
          <p:nvPr/>
        </p:nvSpPr>
        <p:spPr>
          <a:xfrm>
            <a:off x="5457166" y="5542947"/>
            <a:ext cx="175975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Warm</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red, orange and yellow.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Cool</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blue, purple and green.</a:t>
            </a:r>
          </a:p>
        </p:txBody>
      </p:sp>
      <p:sp>
        <p:nvSpPr>
          <p:cNvPr id="27" name="TextBox 26">
            <a:extLst>
              <a:ext uri="{FF2B5EF4-FFF2-40B4-BE49-F238E27FC236}">
                <a16:creationId xmlns:a16="http://schemas.microsoft.com/office/drawing/2014/main" id="{B09C77FF-3176-55D2-B6E3-A0581C49486E}"/>
              </a:ext>
            </a:extLst>
          </p:cNvPr>
          <p:cNvSpPr txBox="1"/>
          <p:nvPr/>
        </p:nvSpPr>
        <p:spPr>
          <a:xfrm>
            <a:off x="7216918"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Colours can be used to represent emotions. For example, red can represent anger and blue can represent sadness.</a:t>
            </a:r>
          </a:p>
        </p:txBody>
      </p:sp>
      <p:sp>
        <p:nvSpPr>
          <p:cNvPr id="28" name="TextBox 27">
            <a:extLst>
              <a:ext uri="{FF2B5EF4-FFF2-40B4-BE49-F238E27FC236}">
                <a16:creationId xmlns:a16="http://schemas.microsoft.com/office/drawing/2014/main" id="{C6DE84D6-F1C8-167A-9503-E5FCCDB195C0}"/>
              </a:ext>
            </a:extLst>
          </p:cNvPr>
          <p:cNvSpPr txBox="1"/>
          <p:nvPr/>
        </p:nvSpPr>
        <p:spPr>
          <a:xfrm>
            <a:off x="7339763" y="2100505"/>
            <a:ext cx="2121622" cy="861774"/>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Tertiary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red-orange, yellow-orange, yellow-green, blue-green, blue-purple, red-purple. They are mixed from one primary and one secondary colour.</a:t>
            </a:r>
          </a:p>
        </p:txBody>
      </p:sp>
      <p:sp>
        <p:nvSpPr>
          <p:cNvPr id="29" name="TextBox 28">
            <a:extLst>
              <a:ext uri="{FF2B5EF4-FFF2-40B4-BE49-F238E27FC236}">
                <a16:creationId xmlns:a16="http://schemas.microsoft.com/office/drawing/2014/main" id="{12D2138B-3118-AA9E-5B33-0908FE0EE44A}"/>
              </a:ext>
            </a:extLst>
          </p:cNvPr>
          <p:cNvSpPr txBox="1"/>
          <p:nvPr/>
        </p:nvSpPr>
        <p:spPr>
          <a:xfrm>
            <a:off x="7339763" y="1658876"/>
            <a:ext cx="2046915" cy="400110"/>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Earthy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reds, browns, oranges (colours of earth).</a:t>
            </a:r>
          </a:p>
        </p:txBody>
      </p:sp>
      <p:sp>
        <p:nvSpPr>
          <p:cNvPr id="30" name="TextBox 29">
            <a:extLst>
              <a:ext uri="{FF2B5EF4-FFF2-40B4-BE49-F238E27FC236}">
                <a16:creationId xmlns:a16="http://schemas.microsoft.com/office/drawing/2014/main" id="{46341C4B-6F91-E3E4-68E0-4E11B751F1B3}"/>
              </a:ext>
            </a:extLst>
          </p:cNvPr>
          <p:cNvSpPr txBox="1"/>
          <p:nvPr/>
        </p:nvSpPr>
        <p:spPr>
          <a:xfrm>
            <a:off x="6439552" y="1036417"/>
            <a:ext cx="274120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The appearance of secondary colours can vary according to the amount of each primary colour used to mix it.</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959604" y="1586475"/>
            <a:ext cx="74662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17284" y="1739899"/>
            <a:ext cx="350402" cy="1892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285944" y="5070277"/>
            <a:ext cx="42826" cy="4064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Bracket 40">
            <a:extLst>
              <a:ext uri="{FF2B5EF4-FFF2-40B4-BE49-F238E27FC236}">
                <a16:creationId xmlns:a16="http://schemas.microsoft.com/office/drawing/2014/main" id="{EA56545D-4BFF-FAE1-CB7C-CB5954CA9CF9}"/>
              </a:ext>
            </a:extLst>
          </p:cNvPr>
          <p:cNvSpPr/>
          <p:nvPr/>
        </p:nvSpPr>
        <p:spPr>
          <a:xfrm rot="16200000">
            <a:off x="6146644" y="3049512"/>
            <a:ext cx="235995" cy="5107566"/>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16E7EDBD-A8B8-B48E-3BD9-7F4350AFAC7B}"/>
              </a:ext>
            </a:extLst>
          </p:cNvPr>
          <p:cNvCxnSpPr>
            <a:cxnSpLocks/>
          </p:cNvCxnSpPr>
          <p:nvPr/>
        </p:nvCxnSpPr>
        <p:spPr>
          <a:xfrm flipH="1">
            <a:off x="6717813" y="1547861"/>
            <a:ext cx="126394" cy="615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p:cNvCxnSpPr>
          <p:nvPr/>
        </p:nvCxnSpPr>
        <p:spPr>
          <a:xfrm flipH="1">
            <a:off x="5956976" y="2195176"/>
            <a:ext cx="1381777" cy="14372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10800000">
            <a:off x="7338753" y="1658876"/>
            <a:ext cx="235995" cy="1311982"/>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1631106" y="2355172"/>
            <a:ext cx="150808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colours that are representative of real objects and how I feel.</a:t>
            </a:r>
          </a:p>
        </p:txBody>
      </p:sp>
      <p:cxnSp>
        <p:nvCxnSpPr>
          <p:cNvPr id="69" name="Straight Arrow Connector 68">
            <a:extLst>
              <a:ext uri="{FF2B5EF4-FFF2-40B4-BE49-F238E27FC236}">
                <a16:creationId xmlns:a16="http://schemas.microsoft.com/office/drawing/2014/main" id="{6B281318-F4BD-BA93-92A1-0C7B768292F8}"/>
              </a:ext>
            </a:extLst>
          </p:cNvPr>
          <p:cNvCxnSpPr>
            <a:cxnSpLocks/>
            <a:stCxn id="68" idx="2"/>
          </p:cNvCxnSpPr>
          <p:nvPr/>
        </p:nvCxnSpPr>
        <p:spPr>
          <a:xfrm>
            <a:off x="2385147" y="2909170"/>
            <a:ext cx="397589" cy="7232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21087A7-485D-8D5E-4B38-13B92683C175}"/>
              </a:ext>
            </a:extLst>
          </p:cNvPr>
          <p:cNvSpPr/>
          <p:nvPr/>
        </p:nvSpPr>
        <p:spPr>
          <a:xfrm>
            <a:off x="8222629" y="3951330"/>
            <a:ext cx="1238756" cy="861774"/>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colour is explicitly reviewed in units across EYFS-KS2.</a:t>
            </a:r>
          </a:p>
        </p:txBody>
      </p:sp>
      <p:cxnSp>
        <p:nvCxnSpPr>
          <p:cNvPr id="76" name="Straight Arrow Connector 75">
            <a:extLst>
              <a:ext uri="{FF2B5EF4-FFF2-40B4-BE49-F238E27FC236}">
                <a16:creationId xmlns:a16="http://schemas.microsoft.com/office/drawing/2014/main" id="{C3B83D36-E816-1CB6-5A1A-470759C0792F}"/>
              </a:ext>
            </a:extLst>
          </p:cNvPr>
          <p:cNvCxnSpPr>
            <a:cxnSpLocks/>
            <a:stCxn id="75" idx="1"/>
          </p:cNvCxnSpPr>
          <p:nvPr/>
        </p:nvCxnSpPr>
        <p:spPr>
          <a:xfrm flipH="1">
            <a:off x="7029974" y="4382217"/>
            <a:ext cx="1192655" cy="2229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CEBB2F7-739B-7C55-EAD8-22C3C81BA1DF}"/>
              </a:ext>
            </a:extLst>
          </p:cNvPr>
          <p:cNvCxnSpPr>
            <a:cxnSpLocks/>
            <a:stCxn id="75" idx="1"/>
          </p:cNvCxnSpPr>
          <p:nvPr/>
        </p:nvCxnSpPr>
        <p:spPr>
          <a:xfrm flipH="1" flipV="1">
            <a:off x="7994708" y="4271325"/>
            <a:ext cx="227921" cy="1108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50BE6AE-D26C-9478-2050-46C6552F57AB}"/>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5" name="Rectangle 84">
            <a:extLst>
              <a:ext uri="{FF2B5EF4-FFF2-40B4-BE49-F238E27FC236}">
                <a16:creationId xmlns:a16="http://schemas.microsoft.com/office/drawing/2014/main" id="{9877D737-68BB-A57C-F6BB-DF1455D11416}"/>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6" name="Rectangle 85">
            <a:extLst>
              <a:ext uri="{FF2B5EF4-FFF2-40B4-BE49-F238E27FC236}">
                <a16:creationId xmlns:a16="http://schemas.microsoft.com/office/drawing/2014/main" id="{7D9D082F-DA85-9724-37DD-F630ABFB238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7" name="Rectangle 86">
            <a:extLst>
              <a:ext uri="{FF2B5EF4-FFF2-40B4-BE49-F238E27FC236}">
                <a16:creationId xmlns:a16="http://schemas.microsoft.com/office/drawing/2014/main" id="{DDCC8D46-A5B0-C2B0-8D4D-165C0854AD66}"/>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8" name="Rectangle 87">
            <a:extLst>
              <a:ext uri="{FF2B5EF4-FFF2-40B4-BE49-F238E27FC236}">
                <a16:creationId xmlns:a16="http://schemas.microsoft.com/office/drawing/2014/main" id="{72E5FB73-9207-214B-E668-651616F60A01}"/>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9" name="Rectangle 88">
            <a:extLst>
              <a:ext uri="{FF2B5EF4-FFF2-40B4-BE49-F238E27FC236}">
                <a16:creationId xmlns:a16="http://schemas.microsoft.com/office/drawing/2014/main" id="{0B392202-5139-CCFF-EDBC-0104AE28AE6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90" name="Rectangle 89">
            <a:extLst>
              <a:ext uri="{FF2B5EF4-FFF2-40B4-BE49-F238E27FC236}">
                <a16:creationId xmlns:a16="http://schemas.microsoft.com/office/drawing/2014/main" id="{B05D4275-1D5F-1DAA-1BA8-6A0AFE6024F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1" name="Rectangle 90">
            <a:extLst>
              <a:ext uri="{FF2B5EF4-FFF2-40B4-BE49-F238E27FC236}">
                <a16:creationId xmlns:a16="http://schemas.microsoft.com/office/drawing/2014/main" id="{1584BC70-209B-7D1D-1FA2-C063F7B76852}"/>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2" name="Rectangle 91">
            <a:extLst>
              <a:ext uri="{FF2B5EF4-FFF2-40B4-BE49-F238E27FC236}">
                <a16:creationId xmlns:a16="http://schemas.microsoft.com/office/drawing/2014/main" id="{C190E689-7E6E-3B66-76F5-D63B6468D56C}"/>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24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6FEB6A7-FE68-1720-FF4E-320E052E1BB2}"/>
              </a:ext>
            </a:extLst>
          </p:cNvPr>
          <p:cNvSpPr>
            <a:spLocks noGrp="1"/>
          </p:cNvSpPr>
          <p:nvPr>
            <p:ph type="body" sz="quarter" idx="10"/>
          </p:nvPr>
        </p:nvSpPr>
        <p:spPr>
          <a:xfrm>
            <a:off x="203201" y="234234"/>
            <a:ext cx="7701237" cy="458089"/>
          </a:xfrm>
        </p:spPr>
        <p:txBody>
          <a:bodyPr/>
          <a:lstStyle/>
          <a:p>
            <a:r>
              <a:rPr lang="en-US" altLang="en-US"/>
              <a:t>Structuring the Art &amp; Design Curriculum</a:t>
            </a:r>
            <a:endParaRPr lang="en-GB"/>
          </a:p>
        </p:txBody>
      </p:sp>
      <p:sp>
        <p:nvSpPr>
          <p:cNvPr id="8" name="TextBox 7">
            <a:extLst>
              <a:ext uri="{FF2B5EF4-FFF2-40B4-BE49-F238E27FC236}">
                <a16:creationId xmlns:a16="http://schemas.microsoft.com/office/drawing/2014/main" id="{CB70E692-334A-0A0D-C38E-37647EB272B3}"/>
              </a:ext>
            </a:extLst>
          </p:cNvPr>
          <p:cNvSpPr txBox="1"/>
          <p:nvPr/>
        </p:nvSpPr>
        <p:spPr>
          <a:xfrm>
            <a:off x="203199" y="906558"/>
            <a:ext cx="5663447" cy="3934410"/>
          </a:xfrm>
          <a:prstGeom prst="rect">
            <a:avLst/>
          </a:prstGeom>
          <a:noFill/>
        </p:spPr>
        <p:txBody>
          <a:bodyPr wrap="square" anchor="t">
            <a:spAutoFit/>
          </a:bodyPr>
          <a:lstStyle/>
          <a:p>
            <a:pPr>
              <a:spcAft>
                <a:spcPts val="400"/>
              </a:spcAft>
              <a:defRPr/>
            </a:pPr>
            <a:r>
              <a:rPr lang="en-US" sz="1400" b="1">
                <a:solidFill>
                  <a:schemeClr val="bg1"/>
                </a:solidFill>
                <a:latin typeface="Roboto" panose="02000000000000000000" pitchFamily="2" charset="0"/>
                <a:ea typeface="Roboto" panose="02000000000000000000" pitchFamily="2" charset="0"/>
              </a:rPr>
              <a:t>The United Curriculum for Art &amp; Design has three strands:</a:t>
            </a:r>
          </a:p>
          <a:p>
            <a:pPr defTabSz="180000">
              <a:spcAft>
                <a:spcPts val="400"/>
              </a:spcAft>
              <a:defRPr/>
            </a:pPr>
            <a:endParaRPr lang="en-US" sz="1200" b="1">
              <a:solidFill>
                <a:schemeClr val="accent1"/>
              </a:solidFill>
              <a:latin typeface="Roboto" panose="02000000000000000000" pitchFamily="2" charset="0"/>
              <a:ea typeface="Roboto" panose="02000000000000000000" pitchFamily="2" charset="0"/>
              <a:cs typeface="Arial"/>
            </a:endParaRPr>
          </a:p>
          <a:p>
            <a:pPr defTabSz="180000">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Practical Knowledge </a:t>
            </a:r>
            <a:r>
              <a:rPr lang="en-US" sz="1200" b="1">
                <a:solidFill>
                  <a:schemeClr val="bg2"/>
                </a:solidFill>
                <a:latin typeface="Roboto" panose="02000000000000000000" pitchFamily="2" charset="0"/>
                <a:ea typeface="Roboto" panose="02000000000000000000" pitchFamily="2" charset="0"/>
                <a:cs typeface="Arial"/>
              </a:rPr>
              <a:t>(Substantive/Vertical Concepts*)</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Practical knowledge includes all the things that pupils need to know in order to produce art. It includes:</a:t>
            </a:r>
          </a:p>
          <a:p>
            <a:pPr marL="171450" indent="-171450" defTabSz="180000">
              <a:spcAft>
                <a:spcPts val="400"/>
              </a:spcAft>
              <a:buFont typeface="Arial" panose="020B0604020202020204" pitchFamily="34" charset="0"/>
              <a:buChar char="•"/>
              <a:defRPr/>
            </a:pPr>
            <a:r>
              <a:rPr lang="en-US" sz="1000" b="1">
                <a:solidFill>
                  <a:schemeClr val="bg1"/>
                </a:solidFill>
                <a:latin typeface="Roboto" panose="02000000000000000000" pitchFamily="2" charset="0"/>
                <a:ea typeface="Roboto" panose="02000000000000000000" pitchFamily="2" charset="0"/>
                <a:cs typeface="Arial"/>
              </a:rPr>
              <a:t>Formal elements</a:t>
            </a:r>
            <a:r>
              <a:rPr lang="en-US" sz="1000">
                <a:solidFill>
                  <a:schemeClr val="bg1"/>
                </a:solidFill>
                <a:latin typeface="Roboto" panose="02000000000000000000" pitchFamily="2" charset="0"/>
                <a:ea typeface="Roboto" panose="02000000000000000000" pitchFamily="2" charset="0"/>
                <a:cs typeface="Arial"/>
              </a:rPr>
              <a:t> (colour, form, line, pattern, shape, texture, tone).</a:t>
            </a:r>
          </a:p>
          <a:p>
            <a:pPr marL="171450" indent="-171450" defTabSz="180000">
              <a:spcAft>
                <a:spcPts val="400"/>
              </a:spcAft>
              <a:buFont typeface="Arial" panose="020B0604020202020204" pitchFamily="34" charset="0"/>
              <a:buChar char="•"/>
              <a:defRPr/>
            </a:pPr>
            <a:r>
              <a:rPr lang="en-US" sz="1000" b="1">
                <a:solidFill>
                  <a:schemeClr val="bg1"/>
                </a:solidFill>
                <a:latin typeface="Roboto" panose="02000000000000000000" pitchFamily="2" charset="0"/>
                <a:ea typeface="Roboto" panose="02000000000000000000" pitchFamily="2" charset="0"/>
                <a:cs typeface="Arial"/>
              </a:rPr>
              <a:t>Control of Materials </a:t>
            </a:r>
            <a:r>
              <a:rPr lang="en-US" sz="1000">
                <a:solidFill>
                  <a:schemeClr val="bg1"/>
                </a:solidFill>
                <a:latin typeface="Roboto" panose="02000000000000000000" pitchFamily="2" charset="0"/>
                <a:ea typeface="Roboto" panose="02000000000000000000" pitchFamily="2" charset="0"/>
                <a:cs typeface="Arial"/>
              </a:rPr>
              <a:t>(drawing, painting, printmaking, 3D sculpture, textiles and photography/digital art)</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These have each been sequenced so that pupils are explicitly taught aspects in small steps, allowing pupils to gradually build their understanding and mastery of practical knowledge. Progression in each area of practical knowledge is outlined on </a:t>
            </a:r>
            <a:r>
              <a:rPr lang="en-US" sz="1000">
                <a:solidFill>
                  <a:schemeClr val="bg1"/>
                </a:solidFill>
                <a:latin typeface="Roboto" panose="02000000000000000000" pitchFamily="2" charset="0"/>
                <a:ea typeface="Roboto" panose="02000000000000000000" pitchFamily="2" charset="0"/>
                <a:cs typeface="Arial"/>
                <a:hlinkClick r:id="rId2" action="ppaction://hlinksldjump"/>
              </a:rPr>
              <a:t>slides 29-43</a:t>
            </a:r>
            <a:r>
              <a:rPr lang="en-US" sz="1000">
                <a:solidFill>
                  <a:schemeClr val="bg1"/>
                </a:solidFill>
                <a:latin typeface="Roboto" panose="02000000000000000000" pitchFamily="2" charset="0"/>
                <a:ea typeface="Roboto" panose="02000000000000000000" pitchFamily="2" charset="0"/>
                <a:cs typeface="Arial"/>
              </a:rPr>
              <a:t>.</a:t>
            </a:r>
          </a:p>
          <a:p>
            <a:pPr defTabSz="180000">
              <a:spcAft>
                <a:spcPts val="400"/>
              </a:spcAft>
              <a:defRPr/>
            </a:pPr>
            <a:endParaRPr lang="en-US" sz="1200" b="1">
              <a:solidFill>
                <a:schemeClr val="accent1"/>
              </a:solidFill>
              <a:latin typeface="Roboto" panose="02000000000000000000" pitchFamily="2" charset="0"/>
              <a:ea typeface="Roboto" panose="02000000000000000000" pitchFamily="2" charset="0"/>
              <a:cs typeface="Arial"/>
            </a:endParaRPr>
          </a:p>
          <a:p>
            <a:pPr defTabSz="180000">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Theoretical Knowledge </a:t>
            </a:r>
            <a:r>
              <a:rPr lang="en-US" sz="1200" b="1">
                <a:solidFill>
                  <a:schemeClr val="bg2"/>
                </a:solidFill>
                <a:latin typeface="Roboto" panose="02000000000000000000" pitchFamily="2" charset="0"/>
                <a:ea typeface="Roboto" panose="02000000000000000000" pitchFamily="2" charset="0"/>
                <a:cs typeface="Arial"/>
              </a:rPr>
              <a:t>(Substantive)</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Theoretical knowledge includes the history of art. In the Primary Art &amp; Design Curriculum, a range of artists have been selected to not only illustrate quality examples of the practical knowledge outline above, but to build pupils’ knowledge of the diversity of artists (their backgrounds, inspiration, and approaches). They will also examine how artists have inspired each other, and how artists are connected within the paradigms of Traditional, Modern and Contemporary art.</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Progression in theoretical knowledge is outlined on </a:t>
            </a:r>
            <a:r>
              <a:rPr lang="en-US" sz="1000">
                <a:solidFill>
                  <a:schemeClr val="bg1"/>
                </a:solidFill>
                <a:latin typeface="Roboto" panose="02000000000000000000" pitchFamily="2" charset="0"/>
                <a:ea typeface="Roboto" panose="02000000000000000000" pitchFamily="2" charset="0"/>
                <a:cs typeface="Arial"/>
                <a:hlinkClick r:id="rId3" action="ppaction://hlinksldjump"/>
              </a:rPr>
              <a:t>slides 45-47</a:t>
            </a:r>
            <a:r>
              <a:rPr lang="en-US" sz="1000">
                <a:solidFill>
                  <a:schemeClr val="bg1"/>
                </a:solidFill>
                <a:latin typeface="Roboto" panose="02000000000000000000" pitchFamily="2" charset="0"/>
                <a:ea typeface="Roboto" panose="02000000000000000000" pitchFamily="2" charset="0"/>
                <a:cs typeface="Arial"/>
              </a:rPr>
              <a:t>.</a:t>
            </a:r>
          </a:p>
          <a:p>
            <a:pPr defTabSz="180000">
              <a:spcAft>
                <a:spcPts val="400"/>
              </a:spcAft>
              <a:defRPr/>
            </a:pPr>
            <a:endParaRPr lang="en-US" sz="1100">
              <a:solidFill>
                <a:schemeClr val="bg1"/>
              </a:solidFill>
              <a:latin typeface="Roboto" panose="02000000000000000000" pitchFamily="2" charset="0"/>
              <a:ea typeface="Roboto" panose="02000000000000000000" pitchFamily="2" charset="0"/>
              <a:cs typeface="Arial"/>
            </a:endParaRPr>
          </a:p>
        </p:txBody>
      </p:sp>
      <p:sp>
        <p:nvSpPr>
          <p:cNvPr id="11" name="TextBox 10">
            <a:extLst>
              <a:ext uri="{FF2B5EF4-FFF2-40B4-BE49-F238E27FC236}">
                <a16:creationId xmlns:a16="http://schemas.microsoft.com/office/drawing/2014/main" id="{8AB1BDDD-A289-234B-D1BC-D5BDD6A4AD10}"/>
              </a:ext>
            </a:extLst>
          </p:cNvPr>
          <p:cNvSpPr txBox="1"/>
          <p:nvPr/>
        </p:nvSpPr>
        <p:spPr>
          <a:xfrm>
            <a:off x="203199" y="4832935"/>
            <a:ext cx="9281063" cy="1456809"/>
          </a:xfrm>
          <a:prstGeom prst="rect">
            <a:avLst/>
          </a:prstGeom>
          <a:noFill/>
        </p:spPr>
        <p:txBody>
          <a:bodyPr wrap="square" anchor="t">
            <a:spAutoFit/>
          </a:bodyPr>
          <a:lstStyle/>
          <a:p>
            <a:pPr defTabSz="180000">
              <a:spcAft>
                <a:spcPts val="400"/>
              </a:spcAft>
              <a:defRPr/>
            </a:pPr>
            <a:r>
              <a:rPr lang="en-US" sz="1200" b="1">
                <a:solidFill>
                  <a:schemeClr val="accent1"/>
                </a:solidFill>
                <a:latin typeface="Roboto" panose="02000000000000000000" pitchFamily="2" charset="0"/>
                <a:ea typeface="Roboto" panose="02000000000000000000" pitchFamily="2" charset="0"/>
                <a:cs typeface="Arial"/>
              </a:rPr>
              <a:t>Disciplinary Knowledge </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Disciplinary knowledge asks the questions that are at the heart of the subject:</a:t>
            </a:r>
          </a:p>
          <a:p>
            <a:pPr marL="171450" indent="-171450" defTabSz="180000">
              <a:spcAft>
                <a:spcPts val="400"/>
              </a:spcAft>
              <a:buFont typeface="Arial" panose="020B0604020202020204" pitchFamily="34" charset="0"/>
              <a:buChar char="•"/>
              <a:defRPr/>
            </a:pPr>
            <a:r>
              <a:rPr lang="en-US" sz="1000" b="1">
                <a:solidFill>
                  <a:schemeClr val="bg1"/>
                </a:solidFill>
                <a:latin typeface="Roboto" panose="02000000000000000000" pitchFamily="2" charset="0"/>
                <a:ea typeface="Roboto" panose="02000000000000000000" pitchFamily="2" charset="0"/>
                <a:cs typeface="Arial"/>
              </a:rPr>
              <a:t>What is art? </a:t>
            </a:r>
            <a:r>
              <a:rPr lang="en-US" sz="1000">
                <a:solidFill>
                  <a:schemeClr val="bg1"/>
                </a:solidFill>
                <a:latin typeface="Roboto" panose="02000000000000000000" pitchFamily="2" charset="0"/>
                <a:ea typeface="Roboto" panose="02000000000000000000" pitchFamily="2" charset="0"/>
                <a:cs typeface="Arial"/>
              </a:rPr>
              <a:t>Pupils learn about the diversity of artistic outcomes, the purpose and the meaning of art, and how it has been part of much of human history.</a:t>
            </a:r>
            <a:endParaRPr lang="en-US" sz="1000" b="1">
              <a:solidFill>
                <a:schemeClr val="bg1"/>
              </a:solidFill>
              <a:latin typeface="Roboto" panose="02000000000000000000" pitchFamily="2" charset="0"/>
              <a:ea typeface="Roboto" panose="02000000000000000000" pitchFamily="2" charset="0"/>
              <a:cs typeface="Arial"/>
            </a:endParaRPr>
          </a:p>
          <a:p>
            <a:pPr marL="171450" indent="-171450" defTabSz="180000">
              <a:spcAft>
                <a:spcPts val="400"/>
              </a:spcAft>
              <a:buFont typeface="Arial" panose="020B0604020202020204" pitchFamily="34" charset="0"/>
              <a:buChar char="•"/>
              <a:defRPr/>
            </a:pPr>
            <a:r>
              <a:rPr lang="en-US" sz="1000" b="1">
                <a:solidFill>
                  <a:schemeClr val="bg1"/>
                </a:solidFill>
                <a:latin typeface="Roboto" panose="02000000000000000000" pitchFamily="2" charset="0"/>
                <a:ea typeface="Roboto" panose="02000000000000000000" pitchFamily="2" charset="0"/>
                <a:cs typeface="Arial"/>
              </a:rPr>
              <a:t>What do artists do? </a:t>
            </a:r>
            <a:r>
              <a:rPr lang="en-US" sz="1000">
                <a:solidFill>
                  <a:schemeClr val="bg1"/>
                </a:solidFill>
                <a:latin typeface="Roboto" panose="02000000000000000000" pitchFamily="2" charset="0"/>
                <a:ea typeface="Roboto" panose="02000000000000000000" pitchFamily="2" charset="0"/>
                <a:cs typeface="Arial"/>
              </a:rPr>
              <a:t>Pupils learn about how artists are influenced by their own contexts and worldviews, and present this worldview through their art; they can choose to accurately represent the world around them, choose to express themselves and/or challenge others’ worldviews through their art</a:t>
            </a:r>
            <a:endParaRPr lang="en-US" sz="1000" b="1">
              <a:solidFill>
                <a:schemeClr val="bg1"/>
              </a:solidFill>
              <a:latin typeface="Roboto" panose="02000000000000000000" pitchFamily="2" charset="0"/>
              <a:ea typeface="Roboto" panose="02000000000000000000" pitchFamily="2" charset="0"/>
              <a:cs typeface="Arial"/>
            </a:endParaRPr>
          </a:p>
          <a:p>
            <a:pPr marL="171450" indent="-171450" defTabSz="180000">
              <a:spcAft>
                <a:spcPts val="400"/>
              </a:spcAft>
              <a:buFont typeface="Arial" panose="020B0604020202020204" pitchFamily="34" charset="0"/>
              <a:buChar char="•"/>
              <a:defRPr/>
            </a:pPr>
            <a:r>
              <a:rPr lang="en-US" sz="1000" b="1">
                <a:solidFill>
                  <a:schemeClr val="bg1"/>
                </a:solidFill>
                <a:latin typeface="Roboto" panose="02000000000000000000" pitchFamily="2" charset="0"/>
                <a:ea typeface="Roboto" panose="02000000000000000000" pitchFamily="2" charset="0"/>
                <a:cs typeface="Arial"/>
              </a:rPr>
              <a:t>What inspires artists? </a:t>
            </a:r>
            <a:r>
              <a:rPr lang="en-US" sz="1000">
                <a:solidFill>
                  <a:schemeClr val="bg1"/>
                </a:solidFill>
                <a:latin typeface="Roboto" panose="02000000000000000000" pitchFamily="2" charset="0"/>
                <a:ea typeface="Roboto" panose="02000000000000000000" pitchFamily="2" charset="0"/>
                <a:cs typeface="Arial"/>
              </a:rPr>
              <a:t>Pupils learn about the range of ways that artists – and that pupils as artists – can be inspired.</a:t>
            </a:r>
          </a:p>
          <a:p>
            <a:pPr defTabSz="180000">
              <a:spcAft>
                <a:spcPts val="400"/>
              </a:spcAft>
              <a:defRPr/>
            </a:pPr>
            <a:r>
              <a:rPr lang="en-US" sz="1000">
                <a:solidFill>
                  <a:schemeClr val="bg1"/>
                </a:solidFill>
                <a:latin typeface="Roboto" panose="02000000000000000000" pitchFamily="2" charset="0"/>
                <a:ea typeface="Roboto" panose="02000000000000000000" pitchFamily="2" charset="0"/>
                <a:cs typeface="Arial"/>
              </a:rPr>
              <a:t>Progression in disciplinary knowledge is outlined on </a:t>
            </a:r>
            <a:r>
              <a:rPr lang="en-US" sz="1000">
                <a:solidFill>
                  <a:schemeClr val="bg1"/>
                </a:solidFill>
                <a:latin typeface="Roboto" panose="02000000000000000000" pitchFamily="2" charset="0"/>
                <a:ea typeface="Roboto" panose="02000000000000000000" pitchFamily="2" charset="0"/>
                <a:cs typeface="Arial"/>
                <a:hlinkClick r:id="rId4" action="ppaction://hlinksldjump"/>
              </a:rPr>
              <a:t>slide 48</a:t>
            </a:r>
            <a:r>
              <a:rPr lang="en-US" sz="1000">
                <a:solidFill>
                  <a:schemeClr val="bg1"/>
                </a:solidFill>
                <a:latin typeface="Roboto" panose="02000000000000000000" pitchFamily="2" charset="0"/>
                <a:ea typeface="Roboto" panose="02000000000000000000" pitchFamily="2" charset="0"/>
                <a:cs typeface="Arial"/>
              </a:rPr>
              <a:t>.</a:t>
            </a:r>
            <a:endParaRPr lang="en-US" sz="1100">
              <a:solidFill>
                <a:schemeClr val="bg1"/>
              </a:solidFill>
              <a:latin typeface="Roboto" panose="02000000000000000000" pitchFamily="2" charset="0"/>
              <a:ea typeface="Roboto" panose="02000000000000000000" pitchFamily="2" charset="0"/>
              <a:cs typeface="Arial"/>
            </a:endParaRPr>
          </a:p>
        </p:txBody>
      </p:sp>
      <p:grpSp>
        <p:nvGrpSpPr>
          <p:cNvPr id="12" name="Group 11">
            <a:extLst>
              <a:ext uri="{FF2B5EF4-FFF2-40B4-BE49-F238E27FC236}">
                <a16:creationId xmlns:a16="http://schemas.microsoft.com/office/drawing/2014/main" id="{5782FFCC-6C68-2438-A0BB-E1EAC686DFC9}"/>
              </a:ext>
            </a:extLst>
          </p:cNvPr>
          <p:cNvGrpSpPr/>
          <p:nvPr/>
        </p:nvGrpSpPr>
        <p:grpSpPr>
          <a:xfrm>
            <a:off x="6095630" y="1440695"/>
            <a:ext cx="3159648" cy="3392240"/>
            <a:chOff x="3958452" y="1710994"/>
            <a:chExt cx="2899622" cy="3392240"/>
          </a:xfrm>
        </p:grpSpPr>
        <p:sp>
          <p:nvSpPr>
            <p:cNvPr id="13" name="Rectangle 12">
              <a:extLst>
                <a:ext uri="{FF2B5EF4-FFF2-40B4-BE49-F238E27FC236}">
                  <a16:creationId xmlns:a16="http://schemas.microsoft.com/office/drawing/2014/main" id="{3D5C4BC2-99D8-16BE-98B5-4E03C13B99D4}"/>
                </a:ext>
              </a:extLst>
            </p:cNvPr>
            <p:cNvSpPr/>
            <p:nvPr/>
          </p:nvSpPr>
          <p:spPr>
            <a:xfrm>
              <a:off x="3959364" y="1863288"/>
              <a:ext cx="2898710" cy="3239946"/>
            </a:xfrm>
            <a:prstGeom prst="rect">
              <a:avLst/>
            </a:prstGeom>
            <a:solidFill>
              <a:srgbClr val="E6E6E6"/>
            </a:solidFill>
            <a:ln w="19050" cap="flat" cmpd="sng" algn="ctr">
              <a:noFill/>
              <a:prstDash val="solid"/>
              <a:miter lim="800000"/>
            </a:ln>
            <a:effectLst/>
          </p:spPr>
          <p:txBody>
            <a:bodyPr lIns="108000" tIns="252000" rIns="72000" bIns="72000" rtlCol="0" anchor="t"/>
            <a:lstStyle/>
            <a:p>
              <a:pPr marL="108000" marR="0" lvl="0" indent="0" defTabSz="914400" eaLnBrk="1" fontAlgn="auto" latinLnBrk="0" hangingPunct="1">
                <a:lnSpc>
                  <a:spcPct val="100000"/>
                </a:lnSpc>
                <a:spcBef>
                  <a:spcPts val="0"/>
                </a:spcBef>
                <a:spcAft>
                  <a:spcPts val="600"/>
                </a:spcAft>
                <a:buClrTx/>
                <a:buSzTx/>
                <a:buFontTx/>
                <a:buNone/>
                <a:tabLst/>
                <a:defRPr/>
              </a:pPr>
              <a:r>
                <a:rPr kumimoji="0" lang="en-US" sz="10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rPr>
                <a:t>The subject of Art &amp; Design categorises substantive knowledge to be taught as practical or theoretical knowledge; we have therefore used the same terminology here.</a:t>
              </a:r>
            </a:p>
            <a:p>
              <a:pPr marL="108000" marR="0" lvl="0" indent="0" defTabSz="914400" eaLnBrk="1" fontAlgn="auto" latinLnBrk="0" hangingPunct="1">
                <a:lnSpc>
                  <a:spcPct val="100000"/>
                </a:lnSpc>
                <a:spcBef>
                  <a:spcPts val="0"/>
                </a:spcBef>
                <a:spcAft>
                  <a:spcPts val="600"/>
                </a:spcAft>
                <a:buClrTx/>
                <a:buSzTx/>
                <a:buFontTx/>
                <a:buNone/>
                <a:tabLst/>
                <a:defRPr/>
              </a:pPr>
              <a:r>
                <a:rPr lang="en-US" sz="1000" kern="0">
                  <a:solidFill>
                    <a:srgbClr val="000000"/>
                  </a:solidFill>
                  <a:latin typeface="Roboto" panose="02000000000000000000" pitchFamily="2" charset="0"/>
                  <a:ea typeface="Roboto" panose="02000000000000000000" pitchFamily="2" charset="0"/>
                  <a:cs typeface="Open Sans" panose="020B0606030504020204" pitchFamily="34" charset="0"/>
                </a:rPr>
                <a:t>However, in the context of the United Learning Curriculum, the </a:t>
              </a:r>
              <a:r>
                <a:rPr lang="en-US" sz="1000" b="1" kern="0">
                  <a:solidFill>
                    <a:schemeClr val="accent1">
                      <a:lumMod val="50000"/>
                    </a:schemeClr>
                  </a:solidFill>
                  <a:latin typeface="Roboto" panose="02000000000000000000" pitchFamily="2" charset="0"/>
                  <a:ea typeface="Roboto" panose="02000000000000000000" pitchFamily="2" charset="0"/>
                  <a:cs typeface="Open Sans" panose="020B0606030504020204" pitchFamily="34" charset="0"/>
                </a:rPr>
                <a:t>practical knowledge </a:t>
              </a:r>
              <a:r>
                <a:rPr lang="en-US" sz="1000" kern="0">
                  <a:solidFill>
                    <a:srgbClr val="000000"/>
                  </a:solidFill>
                  <a:latin typeface="Roboto" panose="02000000000000000000" pitchFamily="2" charset="0"/>
                  <a:ea typeface="Roboto" panose="02000000000000000000" pitchFamily="2" charset="0"/>
                  <a:cs typeface="Open Sans" panose="020B0606030504020204" pitchFamily="34" charset="0"/>
                </a:rPr>
                <a:t>could be considered as the ‘</a:t>
              </a:r>
              <a:r>
                <a:rPr lang="en-US" sz="1000" b="1" kern="0">
                  <a:solidFill>
                    <a:schemeClr val="accent1">
                      <a:lumMod val="50000"/>
                    </a:schemeClr>
                  </a:solidFill>
                  <a:latin typeface="Roboto" panose="02000000000000000000" pitchFamily="2" charset="0"/>
                  <a:ea typeface="Roboto" panose="02000000000000000000" pitchFamily="2" charset="0"/>
                  <a:cs typeface="Open Sans" panose="020B0606030504020204" pitchFamily="34" charset="0"/>
                </a:rPr>
                <a:t>Vertical Concepts</a:t>
              </a:r>
              <a:r>
                <a:rPr lang="en-US" sz="1000" kern="0">
                  <a:solidFill>
                    <a:srgbClr val="000000"/>
                  </a:solidFill>
                  <a:latin typeface="Roboto" panose="02000000000000000000" pitchFamily="2" charset="0"/>
                  <a:ea typeface="Roboto" panose="02000000000000000000" pitchFamily="2" charset="0"/>
                  <a:cs typeface="Open Sans" panose="020B0606030504020204" pitchFamily="34" charset="0"/>
                </a:rPr>
                <a:t>’.</a:t>
              </a:r>
            </a:p>
            <a:p>
              <a:pPr marL="108000" marR="0" lvl="0" indent="0" defTabSz="914400" eaLnBrk="1" fontAlgn="auto" latinLnBrk="0" hangingPunct="1">
                <a:lnSpc>
                  <a:spcPct val="100000"/>
                </a:lnSpc>
                <a:spcBef>
                  <a:spcPts val="0"/>
                </a:spcBef>
                <a:spcAft>
                  <a:spcPts val="600"/>
                </a:spcAft>
                <a:buClrTx/>
                <a:buSzTx/>
                <a:buFontTx/>
                <a:buNone/>
                <a:tabLst/>
                <a:defRPr/>
              </a:pPr>
              <a:r>
                <a:rPr lang="en-US" sz="1000" kern="0">
                  <a:solidFill>
                    <a:srgbClr val="000000"/>
                  </a:solidFill>
                  <a:latin typeface="Roboto" panose="02000000000000000000" pitchFamily="2" charset="0"/>
                  <a:ea typeface="Roboto" panose="02000000000000000000" pitchFamily="2" charset="0"/>
                  <a:cs typeface="Open Sans" panose="020B0606030504020204" pitchFamily="34" charset="0"/>
                </a:rPr>
                <a:t>As they progress through the curriculum, pupils build their understanding of practical concepts like colour or the use of clay; they revisit and add layers to their understanding throughout the curriculum.</a:t>
              </a:r>
            </a:p>
            <a:p>
              <a:pPr marL="108000" marR="0" lvl="0" indent="0" defTabSz="914400" eaLnBrk="1" fontAlgn="auto" latinLnBrk="0" hangingPunct="1">
                <a:lnSpc>
                  <a:spcPct val="100000"/>
                </a:lnSpc>
                <a:spcBef>
                  <a:spcPts val="0"/>
                </a:spcBef>
                <a:spcAft>
                  <a:spcPts val="600"/>
                </a:spcAft>
                <a:buClrTx/>
                <a:buSzTx/>
                <a:buFontTx/>
                <a:buNone/>
                <a:tabLst/>
                <a:defRPr/>
              </a:pPr>
              <a:r>
                <a:rPr lang="en-US" sz="1000" kern="0">
                  <a:solidFill>
                    <a:srgbClr val="000000"/>
                  </a:solidFill>
                  <a:latin typeface="Roboto" panose="02000000000000000000" pitchFamily="2" charset="0"/>
                  <a:ea typeface="Roboto" panose="02000000000000000000" pitchFamily="2" charset="0"/>
                  <a:cs typeface="Open Sans" panose="020B0606030504020204" pitchFamily="34" charset="0"/>
                </a:rPr>
                <a:t>No matter what artists have been chosen to illustrate the theoretical, disciplinary or practical knowledge, the core understanding of practical knowledge – the vertical concepts – should remain the same.</a:t>
              </a:r>
            </a:p>
          </p:txBody>
        </p:sp>
        <p:sp>
          <p:nvSpPr>
            <p:cNvPr id="14" name="Rectangle 21">
              <a:extLst>
                <a:ext uri="{FF2B5EF4-FFF2-40B4-BE49-F238E27FC236}">
                  <a16:creationId xmlns:a16="http://schemas.microsoft.com/office/drawing/2014/main" id="{6F0BB970-B751-0626-FDF6-5BCCAA53DE41}"/>
                </a:ext>
              </a:extLst>
            </p:cNvPr>
            <p:cNvSpPr/>
            <p:nvPr/>
          </p:nvSpPr>
          <p:spPr>
            <a:xfrm>
              <a:off x="3958452" y="1710994"/>
              <a:ext cx="2183118" cy="30458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defTabSz="914400" eaLnBrk="1" fontAlgn="auto" latinLnBrk="0" hangingPunct="1">
                <a:lnSpc>
                  <a:spcPts val="1800"/>
                </a:lnSpc>
                <a:spcBef>
                  <a:spcPts val="0"/>
                </a:spcBef>
                <a:spcAft>
                  <a:spcPts val="0"/>
                </a:spcAft>
                <a:buClrTx/>
                <a:buSzTx/>
                <a:buFontTx/>
                <a:buNone/>
                <a:tabLst/>
                <a:defRPr/>
              </a:pPr>
              <a:r>
                <a:rPr lang="en-US" sz="1400" b="1" kern="0">
                  <a:solidFill>
                    <a:srgbClr val="FFFFFF"/>
                  </a:solidFill>
                  <a:latin typeface="ABeeZee" panose="02000000000000000000" pitchFamily="2" charset="0"/>
                  <a:ea typeface="Roboto" panose="02000000000000000000" pitchFamily="2" charset="0"/>
                </a:rPr>
                <a:t>*Vertical concepts</a:t>
              </a:r>
              <a:endParaRPr kumimoji="0" lang="en-GB" sz="1600" b="0" i="0" u="none" strike="noStrike" kern="0" cap="none" spc="0" normalizeH="0" baseline="0" noProof="0">
                <a:ln>
                  <a:noFill/>
                </a:ln>
                <a:solidFill>
                  <a:srgbClr val="FFFFFF"/>
                </a:solidFill>
                <a:effectLst/>
                <a:uLnTx/>
                <a:uFillTx/>
                <a:latin typeface="ABeeZee"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24286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3E50446-4542-7FC4-7D35-507000CE3609}"/>
              </a:ext>
            </a:extLst>
          </p:cNvPr>
          <p:cNvPicPr>
            <a:picLocks noChangeAspect="1"/>
          </p:cNvPicPr>
          <p:nvPr/>
        </p:nvPicPr>
        <p:blipFill>
          <a:blip r:embed="rId2"/>
          <a:stretch>
            <a:fillRect/>
          </a:stretch>
        </p:blipFill>
        <p:spPr>
          <a:xfrm>
            <a:off x="2729271" y="1755030"/>
            <a:ext cx="5369558"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109323"/>
            <a:ext cx="1006676" cy="154828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02812" y="1668700"/>
            <a:ext cx="290855" cy="14863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083728" y="5070277"/>
            <a:ext cx="24504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a:stCxn id="47" idx="1"/>
          </p:cNvCxnSpPr>
          <p:nvPr/>
        </p:nvCxnSpPr>
        <p:spPr>
          <a:xfrm flipH="1">
            <a:off x="6132352" y="2109323"/>
            <a:ext cx="1276070" cy="1045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2562326" y="950395"/>
            <a:ext cx="2258037"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is about light and dark in an artwork. A strong tone means there is a big difference (contrast) between the light and the dark areas.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205924"/>
            <a:ext cx="192473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different materials and using different pressure to create lighter and darker marks.</a:t>
            </a:r>
          </a:p>
        </p:txBody>
      </p:sp>
      <p:sp>
        <p:nvSpPr>
          <p:cNvPr id="36" name="TextBox 35">
            <a:extLst>
              <a:ext uri="{FF2B5EF4-FFF2-40B4-BE49-F238E27FC236}">
                <a16:creationId xmlns:a16="http://schemas.microsoft.com/office/drawing/2014/main" id="{BF313A39-44F1-B38F-400B-AD852D1D8979}"/>
              </a:ext>
            </a:extLst>
          </p:cNvPr>
          <p:cNvSpPr txBox="1"/>
          <p:nvPr/>
        </p:nvSpPr>
        <p:spPr>
          <a:xfrm>
            <a:off x="4820363" y="927394"/>
            <a:ext cx="1798551"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a:t>
            </a:r>
            <a:r>
              <a:rPr lang="en-US" sz="1000" err="1">
                <a:solidFill>
                  <a:schemeClr val="bg1"/>
                </a:solidFill>
                <a:latin typeface="Roboto" panose="02000000000000000000" pitchFamily="2" charset="0"/>
                <a:ea typeface="Roboto" panose="02000000000000000000" pitchFamily="2" charset="0"/>
                <a:cs typeface="Roboto" panose="02000000000000000000" pitchFamily="2" charset="0"/>
              </a:rPr>
              <a:t>fineliner</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biro, felt tip - can create a different tone.</a:t>
            </a:r>
          </a:p>
        </p:txBody>
      </p:sp>
      <p:sp>
        <p:nvSpPr>
          <p:cNvPr id="38" name="TextBox 37">
            <a:extLst>
              <a:ext uri="{FF2B5EF4-FFF2-40B4-BE49-F238E27FC236}">
                <a16:creationId xmlns:a16="http://schemas.microsoft.com/office/drawing/2014/main" id="{D29F469C-08E6-73BB-95E7-C23C872FFFAB}"/>
              </a:ext>
            </a:extLst>
          </p:cNvPr>
          <p:cNvSpPr txBox="1"/>
          <p:nvPr/>
        </p:nvSpPr>
        <p:spPr>
          <a:xfrm>
            <a:off x="6566169" y="930735"/>
            <a:ext cx="1529205" cy="71604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Shadows are an area of darkness that can be created by a sculpture or other 3D object.</a:t>
            </a:r>
          </a:p>
        </p:txBody>
      </p:sp>
      <p:sp>
        <p:nvSpPr>
          <p:cNvPr id="44" name="TextBox 43">
            <a:extLst>
              <a:ext uri="{FF2B5EF4-FFF2-40B4-BE49-F238E27FC236}">
                <a16:creationId xmlns:a16="http://schemas.microsoft.com/office/drawing/2014/main" id="{B0CAB18C-E3CA-55E8-D638-60FE86C67A36}"/>
              </a:ext>
            </a:extLst>
          </p:cNvPr>
          <p:cNvSpPr txBox="1"/>
          <p:nvPr/>
        </p:nvSpPr>
        <p:spPr>
          <a:xfrm>
            <a:off x="4188397" y="5532126"/>
            <a:ext cx="1529205"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Manipulate shadows using torches to create a different tone.</a:t>
            </a:r>
          </a:p>
        </p:txBody>
      </p:sp>
      <p:sp>
        <p:nvSpPr>
          <p:cNvPr id="47" name="TextBox 46">
            <a:extLst>
              <a:ext uri="{FF2B5EF4-FFF2-40B4-BE49-F238E27FC236}">
                <a16:creationId xmlns:a16="http://schemas.microsoft.com/office/drawing/2014/main" id="{4BC291C4-94E4-C58F-6BE9-1873FB844389}"/>
              </a:ext>
            </a:extLst>
          </p:cNvPr>
          <p:cNvSpPr txBox="1"/>
          <p:nvPr/>
        </p:nvSpPr>
        <p:spPr>
          <a:xfrm>
            <a:off x="7408422" y="1832324"/>
            <a:ext cx="167719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the same pencil by pressing harder or lighter.</a:t>
            </a:r>
          </a:p>
        </p:txBody>
      </p:sp>
      <p:sp>
        <p:nvSpPr>
          <p:cNvPr id="49" name="TextBox 48">
            <a:extLst>
              <a:ext uri="{FF2B5EF4-FFF2-40B4-BE49-F238E27FC236}">
                <a16:creationId xmlns:a16="http://schemas.microsoft.com/office/drawing/2014/main" id="{8F791C62-4A4E-458F-BFB6-DFA3B961AE99}"/>
              </a:ext>
            </a:extLst>
          </p:cNvPr>
          <p:cNvSpPr txBox="1"/>
          <p:nvPr/>
        </p:nvSpPr>
        <p:spPr>
          <a:xfrm>
            <a:off x="7408421" y="2439305"/>
            <a:ext cx="187346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different grades of pencil.</a:t>
            </a:r>
          </a:p>
        </p:txBody>
      </p:sp>
      <p:sp>
        <p:nvSpPr>
          <p:cNvPr id="50" name="TextBox 49">
            <a:extLst>
              <a:ext uri="{FF2B5EF4-FFF2-40B4-BE49-F238E27FC236}">
                <a16:creationId xmlns:a16="http://schemas.microsoft.com/office/drawing/2014/main" id="{789BBEE6-580E-1B8E-5CDD-6CE41B4B91D6}"/>
              </a:ext>
            </a:extLst>
          </p:cNvPr>
          <p:cNvSpPr txBox="1"/>
          <p:nvPr/>
        </p:nvSpPr>
        <p:spPr>
          <a:xfrm>
            <a:off x="6049986" y="5445557"/>
            <a:ext cx="1529205"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white pens and pencils, which highlight areas of the artwork.</a:t>
            </a:r>
          </a:p>
        </p:txBody>
      </p:sp>
      <p:sp>
        <p:nvSpPr>
          <p:cNvPr id="51" name="TextBox 50">
            <a:extLst>
              <a:ext uri="{FF2B5EF4-FFF2-40B4-BE49-F238E27FC236}">
                <a16:creationId xmlns:a16="http://schemas.microsoft.com/office/drawing/2014/main" id="{B3D5CD5F-AA7D-3F9C-0259-5B92B569A3A6}"/>
              </a:ext>
            </a:extLst>
          </p:cNvPr>
          <p:cNvSpPr txBox="1"/>
          <p:nvPr/>
        </p:nvSpPr>
        <p:spPr>
          <a:xfrm>
            <a:off x="7522744" y="5445557"/>
            <a:ext cx="2099428" cy="938719"/>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Linear shading is a method of creating tone, often with a pen.</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Examples of linear shading include hatching, cross hatching and contoured hatching.</a:t>
            </a:r>
          </a:p>
        </p:txBody>
      </p:sp>
      <p:cxnSp>
        <p:nvCxnSpPr>
          <p:cNvPr id="58" name="Straight Arrow Connector 57">
            <a:extLst>
              <a:ext uri="{FF2B5EF4-FFF2-40B4-BE49-F238E27FC236}">
                <a16:creationId xmlns:a16="http://schemas.microsoft.com/office/drawing/2014/main" id="{DBAEE1D7-7B65-F215-1502-3FD8A5FC94D7}"/>
              </a:ext>
            </a:extLst>
          </p:cNvPr>
          <p:cNvCxnSpPr>
            <a:cxnSpLocks/>
          </p:cNvCxnSpPr>
          <p:nvPr/>
        </p:nvCxnSpPr>
        <p:spPr>
          <a:xfrm flipH="1">
            <a:off x="7021585" y="2632171"/>
            <a:ext cx="386835" cy="2072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Right Bracket 62">
            <a:extLst>
              <a:ext uri="{FF2B5EF4-FFF2-40B4-BE49-F238E27FC236}">
                <a16:creationId xmlns:a16="http://schemas.microsoft.com/office/drawing/2014/main" id="{77C8D8D8-27FF-89F3-C030-204777EFB3E8}"/>
              </a:ext>
            </a:extLst>
          </p:cNvPr>
          <p:cNvSpPr/>
          <p:nvPr/>
        </p:nvSpPr>
        <p:spPr>
          <a:xfrm rot="16200000">
            <a:off x="7641580" y="3833562"/>
            <a:ext cx="235995" cy="341918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5" name="Straight Arrow Connector 64">
            <a:extLst>
              <a:ext uri="{FF2B5EF4-FFF2-40B4-BE49-F238E27FC236}">
                <a16:creationId xmlns:a16="http://schemas.microsoft.com/office/drawing/2014/main" id="{65DA292E-6BD5-FF47-D73F-ACA98866765B}"/>
              </a:ext>
            </a:extLst>
          </p:cNvPr>
          <p:cNvCxnSpPr>
            <a:cxnSpLocks/>
          </p:cNvCxnSpPr>
          <p:nvPr/>
        </p:nvCxnSpPr>
        <p:spPr>
          <a:xfrm flipH="1" flipV="1">
            <a:off x="6664568" y="3884103"/>
            <a:ext cx="357017" cy="15410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1683762-E6B2-C2B4-22B3-C50AEED57FF6}"/>
              </a:ext>
            </a:extLst>
          </p:cNvPr>
          <p:cNvSpPr/>
          <p:nvPr/>
        </p:nvSpPr>
        <p:spPr>
          <a:xfrm>
            <a:off x="8237989" y="4208967"/>
            <a:ext cx="1273728"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tone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flipV="1">
            <a:off x="7904438" y="4379053"/>
            <a:ext cx="333551" cy="1838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73AFD1A-74B9-354B-A726-91F4C55A7584}"/>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4" name="Rectangle 83">
            <a:extLst>
              <a:ext uri="{FF2B5EF4-FFF2-40B4-BE49-F238E27FC236}">
                <a16:creationId xmlns:a16="http://schemas.microsoft.com/office/drawing/2014/main" id="{5B8D9564-4207-E61F-6B82-9BF0DBC07142}"/>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5" name="Rectangle 84">
            <a:extLst>
              <a:ext uri="{FF2B5EF4-FFF2-40B4-BE49-F238E27FC236}">
                <a16:creationId xmlns:a16="http://schemas.microsoft.com/office/drawing/2014/main" id="{EBFB8A22-3455-AAE8-C84A-76771996DE9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6" name="Rectangle 85">
            <a:extLst>
              <a:ext uri="{FF2B5EF4-FFF2-40B4-BE49-F238E27FC236}">
                <a16:creationId xmlns:a16="http://schemas.microsoft.com/office/drawing/2014/main" id="{509E626A-C705-8CAA-BEEC-1DB5D07963E5}"/>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7" name="Rectangle 86">
            <a:extLst>
              <a:ext uri="{FF2B5EF4-FFF2-40B4-BE49-F238E27FC236}">
                <a16:creationId xmlns:a16="http://schemas.microsoft.com/office/drawing/2014/main" id="{4926B99F-D3DC-979B-FD87-3B6DF799D817}"/>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8" name="Rectangle 87">
            <a:extLst>
              <a:ext uri="{FF2B5EF4-FFF2-40B4-BE49-F238E27FC236}">
                <a16:creationId xmlns:a16="http://schemas.microsoft.com/office/drawing/2014/main" id="{D55A10DE-17A0-D2F4-6C97-FEE7FA976004}"/>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89" name="Rectangle 88">
            <a:extLst>
              <a:ext uri="{FF2B5EF4-FFF2-40B4-BE49-F238E27FC236}">
                <a16:creationId xmlns:a16="http://schemas.microsoft.com/office/drawing/2014/main" id="{350F3E5B-C0AD-392E-0E1F-91AFD5FC7F7B}"/>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0" name="Rectangle 89">
            <a:extLst>
              <a:ext uri="{FF2B5EF4-FFF2-40B4-BE49-F238E27FC236}">
                <a16:creationId xmlns:a16="http://schemas.microsoft.com/office/drawing/2014/main" id="{6F055EE6-AA35-3513-4425-452861E7F9E1}"/>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1" name="Rectangle 90">
            <a:extLst>
              <a:ext uri="{FF2B5EF4-FFF2-40B4-BE49-F238E27FC236}">
                <a16:creationId xmlns:a16="http://schemas.microsoft.com/office/drawing/2014/main" id="{318C7745-1F66-559C-716F-CB9B6BE3AB8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561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E938148-090C-46A6-4884-E940E9D9FC13}"/>
              </a:ext>
            </a:extLst>
          </p:cNvPr>
          <p:cNvPicPr>
            <a:picLocks noChangeAspect="1"/>
          </p:cNvPicPr>
          <p:nvPr/>
        </p:nvPicPr>
        <p:blipFill>
          <a:blip r:embed="rId2"/>
          <a:stretch>
            <a:fillRect/>
          </a:stretch>
        </p:blipFill>
        <p:spPr>
          <a:xfrm>
            <a:off x="2724615" y="1750688"/>
            <a:ext cx="5369559"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370747"/>
            <a:ext cx="1006676" cy="1286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a:stCxn id="48" idx="2"/>
          </p:cNvCxnSpPr>
          <p:nvPr/>
        </p:nvCxnSpPr>
        <p:spPr>
          <a:xfrm flipH="1">
            <a:off x="5066950" y="1668700"/>
            <a:ext cx="247422" cy="9970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537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598583" y="836389"/>
            <a:ext cx="2354417" cy="78483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line is a mark made on a surface that joins different points. </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Lines can vary in length, width, direction and shape.</a:t>
            </a:r>
          </a:p>
        </p:txBody>
      </p:sp>
      <p:sp>
        <p:nvSpPr>
          <p:cNvPr id="74" name="Rectangle 73">
            <a:extLst>
              <a:ext uri="{FF2B5EF4-FFF2-40B4-BE49-F238E27FC236}">
                <a16:creationId xmlns:a16="http://schemas.microsoft.com/office/drawing/2014/main" id="{41683762-E6B2-C2B4-22B3-C50AEED57FF6}"/>
              </a:ext>
            </a:extLst>
          </p:cNvPr>
          <p:cNvSpPr/>
          <p:nvPr/>
        </p:nvSpPr>
        <p:spPr>
          <a:xfrm>
            <a:off x="7546319" y="2000051"/>
            <a:ext cx="1798206"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line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a:off x="7088697" y="2277050"/>
            <a:ext cx="457622" cy="132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43402F-C934-0035-48B1-7E289EBD070B}"/>
              </a:ext>
            </a:extLst>
          </p:cNvPr>
          <p:cNvSpPr txBox="1"/>
          <p:nvPr/>
        </p:nvSpPr>
        <p:spPr>
          <a:xfrm>
            <a:off x="4739774" y="854743"/>
            <a:ext cx="1447799"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continuous line drawing is one where the pencil does not leave the page.</a:t>
            </a:r>
          </a:p>
        </p:txBody>
      </p:sp>
      <p:sp>
        <p:nvSpPr>
          <p:cNvPr id="20" name="TextBox 19">
            <a:extLst>
              <a:ext uri="{FF2B5EF4-FFF2-40B4-BE49-F238E27FC236}">
                <a16:creationId xmlns:a16="http://schemas.microsoft.com/office/drawing/2014/main" id="{8C81CDE5-AFF1-7968-5E2A-9518141983C3}"/>
              </a:ext>
            </a:extLst>
          </p:cNvPr>
          <p:cNvSpPr txBox="1"/>
          <p:nvPr/>
        </p:nvSpPr>
        <p:spPr>
          <a:xfrm>
            <a:off x="6223079" y="836389"/>
            <a:ext cx="1884131"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crayon, pens, charcoal - can create different lines.</a:t>
            </a:r>
          </a:p>
        </p:txBody>
      </p:sp>
      <p:sp>
        <p:nvSpPr>
          <p:cNvPr id="25" name="TextBox 24">
            <a:extLst>
              <a:ext uri="{FF2B5EF4-FFF2-40B4-BE49-F238E27FC236}">
                <a16:creationId xmlns:a16="http://schemas.microsoft.com/office/drawing/2014/main" id="{5374CCB5-58AC-7FD2-ABB7-AB076F2FA492}"/>
              </a:ext>
            </a:extLst>
          </p:cNvPr>
          <p:cNvSpPr txBox="1"/>
          <p:nvPr/>
        </p:nvSpPr>
        <p:spPr>
          <a:xfrm>
            <a:off x="1605080" y="2460181"/>
            <a:ext cx="1354826"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including lines and closed shapes.</a:t>
            </a:r>
            <a:endParaRPr lang="en-GB" sz="100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26" name="Straight Arrow Connector 25">
            <a:extLst>
              <a:ext uri="{FF2B5EF4-FFF2-40B4-BE49-F238E27FC236}">
                <a16:creationId xmlns:a16="http://schemas.microsoft.com/office/drawing/2014/main" id="{51158737-9AB1-2559-E039-8447DECA944C}"/>
              </a:ext>
            </a:extLst>
          </p:cNvPr>
          <p:cNvCxnSpPr>
            <a:cxnSpLocks/>
          </p:cNvCxnSpPr>
          <p:nvPr/>
        </p:nvCxnSpPr>
        <p:spPr>
          <a:xfrm>
            <a:off x="2373367" y="3001595"/>
            <a:ext cx="399786" cy="6950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657036E-A586-95A2-E111-5EC9AAD731B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9" name="Rectangle 38">
            <a:extLst>
              <a:ext uri="{FF2B5EF4-FFF2-40B4-BE49-F238E27FC236}">
                <a16:creationId xmlns:a16="http://schemas.microsoft.com/office/drawing/2014/main" id="{B28CD3B5-061A-2EBE-125D-602F221B6CA3}"/>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0" name="Rectangle 39">
            <a:extLst>
              <a:ext uri="{FF2B5EF4-FFF2-40B4-BE49-F238E27FC236}">
                <a16:creationId xmlns:a16="http://schemas.microsoft.com/office/drawing/2014/main" id="{8715A456-BEE7-E9E5-7E39-AE5607539DEB}"/>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1" name="Rectangle 40">
            <a:extLst>
              <a:ext uri="{FF2B5EF4-FFF2-40B4-BE49-F238E27FC236}">
                <a16:creationId xmlns:a16="http://schemas.microsoft.com/office/drawing/2014/main" id="{7E9119D1-10F5-BF4F-C5F2-E8C3E00DEFE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2" name="Rectangle 41">
            <a:extLst>
              <a:ext uri="{FF2B5EF4-FFF2-40B4-BE49-F238E27FC236}">
                <a16:creationId xmlns:a16="http://schemas.microsoft.com/office/drawing/2014/main" id="{591B4E8D-323C-17CF-2AC6-CDB490DCE91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3" name="Rectangle 42">
            <a:extLst>
              <a:ext uri="{FF2B5EF4-FFF2-40B4-BE49-F238E27FC236}">
                <a16:creationId xmlns:a16="http://schemas.microsoft.com/office/drawing/2014/main" id="{A5C198B7-1B0D-B486-425E-B25E4BBAB1B0}"/>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655A1A94-FE50-5651-6F46-ED9DAC61A119}"/>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52" name="Rectangle 51">
            <a:extLst>
              <a:ext uri="{FF2B5EF4-FFF2-40B4-BE49-F238E27FC236}">
                <a16:creationId xmlns:a16="http://schemas.microsoft.com/office/drawing/2014/main" id="{FEF6491C-1276-604F-9BF1-57A6EA5B318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53" name="Rectangle 52">
            <a:extLst>
              <a:ext uri="{FF2B5EF4-FFF2-40B4-BE49-F238E27FC236}">
                <a16:creationId xmlns:a16="http://schemas.microsoft.com/office/drawing/2014/main" id="{FBB21C18-CA73-CA2D-4BD8-8E2B49886FD7}"/>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19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9E89FC7-4310-1195-97E0-C8B104C27D61}"/>
              </a:ext>
            </a:extLst>
          </p:cNvPr>
          <p:cNvPicPr>
            <a:picLocks noChangeAspect="1"/>
          </p:cNvPicPr>
          <p:nvPr/>
        </p:nvPicPr>
        <p:blipFill>
          <a:blip r:embed="rId2"/>
          <a:stretch>
            <a:fillRect/>
          </a:stretch>
        </p:blipFill>
        <p:spPr>
          <a:xfrm>
            <a:off x="2729329" y="1756693"/>
            <a:ext cx="5372574"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586747"/>
            <a:ext cx="1006676" cy="1070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753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949858" y="883870"/>
            <a:ext cx="2393929" cy="630942"/>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is something that you can view from all sides [it is 3D].</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created as a sculpture.</a:t>
            </a:r>
          </a:p>
        </p:txBody>
      </p:sp>
      <p:sp>
        <p:nvSpPr>
          <p:cNvPr id="74" name="Rectangle 73">
            <a:extLst>
              <a:ext uri="{FF2B5EF4-FFF2-40B4-BE49-F238E27FC236}">
                <a16:creationId xmlns:a16="http://schemas.microsoft.com/office/drawing/2014/main" id="{41683762-E6B2-C2B4-22B3-C50AEED57FF6}"/>
              </a:ext>
            </a:extLst>
          </p:cNvPr>
          <p:cNvSpPr/>
          <p:nvPr/>
        </p:nvSpPr>
        <p:spPr>
          <a:xfrm>
            <a:off x="6861523"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form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a:off x="3951215" y="1514812"/>
            <a:ext cx="788565" cy="16402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6F195-EE81-A90C-7D00-04AEA04DFEBB}"/>
              </a:ext>
            </a:extLst>
          </p:cNvPr>
          <p:cNvSpPr txBox="1"/>
          <p:nvPr/>
        </p:nvSpPr>
        <p:spPr>
          <a:xfrm>
            <a:off x="7544390" y="2232061"/>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represented using tone in a 2D artwork.</a:t>
            </a:r>
          </a:p>
        </p:txBody>
      </p:sp>
      <p:sp>
        <p:nvSpPr>
          <p:cNvPr id="20" name="TextBox 19">
            <a:extLst>
              <a:ext uri="{FF2B5EF4-FFF2-40B4-BE49-F238E27FC236}">
                <a16:creationId xmlns:a16="http://schemas.microsoft.com/office/drawing/2014/main" id="{3F34E53D-8318-9F56-587D-45FCA49C575C}"/>
              </a:ext>
            </a:extLst>
          </p:cNvPr>
          <p:cNvSpPr txBox="1"/>
          <p:nvPr/>
        </p:nvSpPr>
        <p:spPr>
          <a:xfrm>
            <a:off x="1725590" y="2511908"/>
            <a:ext cx="137833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3D sculptures in junk modelling.</a:t>
            </a:r>
          </a:p>
        </p:txBody>
      </p:sp>
      <p:cxnSp>
        <p:nvCxnSpPr>
          <p:cNvPr id="25" name="Straight Arrow Connector 24">
            <a:extLst>
              <a:ext uri="{FF2B5EF4-FFF2-40B4-BE49-F238E27FC236}">
                <a16:creationId xmlns:a16="http://schemas.microsoft.com/office/drawing/2014/main" id="{EC8BF0F8-D1AF-EB13-30BD-B9B4B6E2A8B9}"/>
              </a:ext>
            </a:extLst>
          </p:cNvPr>
          <p:cNvCxnSpPr>
            <a:cxnSpLocks/>
            <a:stCxn id="4" idx="1"/>
          </p:cNvCxnSpPr>
          <p:nvPr/>
        </p:nvCxnSpPr>
        <p:spPr>
          <a:xfrm flipH="1">
            <a:off x="7055141" y="2432116"/>
            <a:ext cx="489249" cy="2943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8A2548-E98F-BD30-4776-864D6F797625}"/>
              </a:ext>
            </a:extLst>
          </p:cNvPr>
          <p:cNvCxnSpPr>
            <a:cxnSpLocks/>
          </p:cNvCxnSpPr>
          <p:nvPr/>
        </p:nvCxnSpPr>
        <p:spPr>
          <a:xfrm flipV="1">
            <a:off x="7429761" y="4928392"/>
            <a:ext cx="355222" cy="6806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8C0B9D1-3EC2-3C67-4182-6B690A7EAB90}"/>
              </a:ext>
            </a:extLst>
          </p:cNvPr>
          <p:cNvCxnSpPr>
            <a:cxnSpLocks/>
          </p:cNvCxnSpPr>
          <p:nvPr/>
        </p:nvCxnSpPr>
        <p:spPr>
          <a:xfrm flipH="1" flipV="1">
            <a:off x="6831705" y="4912448"/>
            <a:ext cx="598056" cy="6966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E7592B5-0505-2F5E-DB39-2E4FE09DC72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0" name="Rectangle 39">
            <a:extLst>
              <a:ext uri="{FF2B5EF4-FFF2-40B4-BE49-F238E27FC236}">
                <a16:creationId xmlns:a16="http://schemas.microsoft.com/office/drawing/2014/main" id="{39918ADC-0AF6-17BB-675C-46534AE027AB}"/>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1" name="Rectangle 40">
            <a:extLst>
              <a:ext uri="{FF2B5EF4-FFF2-40B4-BE49-F238E27FC236}">
                <a16:creationId xmlns:a16="http://schemas.microsoft.com/office/drawing/2014/main" id="{F2AAA941-9E91-F746-D780-4523A0DA766A}"/>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2" name="Rectangle 41">
            <a:extLst>
              <a:ext uri="{FF2B5EF4-FFF2-40B4-BE49-F238E27FC236}">
                <a16:creationId xmlns:a16="http://schemas.microsoft.com/office/drawing/2014/main" id="{10777A60-5E45-5B22-782E-9EF767D9257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3" name="Rectangle 42">
            <a:extLst>
              <a:ext uri="{FF2B5EF4-FFF2-40B4-BE49-F238E27FC236}">
                <a16:creationId xmlns:a16="http://schemas.microsoft.com/office/drawing/2014/main" id="{8A7AB808-D5FB-4309-73C3-8362DD89DA52}"/>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4" name="Rectangle 43">
            <a:extLst>
              <a:ext uri="{FF2B5EF4-FFF2-40B4-BE49-F238E27FC236}">
                <a16:creationId xmlns:a16="http://schemas.microsoft.com/office/drawing/2014/main" id="{21E5BB6A-F7B0-9752-6F6F-A797A1592A37}"/>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5" name="Rectangle 44">
            <a:extLst>
              <a:ext uri="{FF2B5EF4-FFF2-40B4-BE49-F238E27FC236}">
                <a16:creationId xmlns:a16="http://schemas.microsoft.com/office/drawing/2014/main" id="{0933C122-5B96-28E9-68D5-B6799AB5DCD7}"/>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6" name="Rectangle 45">
            <a:extLst>
              <a:ext uri="{FF2B5EF4-FFF2-40B4-BE49-F238E27FC236}">
                <a16:creationId xmlns:a16="http://schemas.microsoft.com/office/drawing/2014/main" id="{F8A7C37E-E243-5A2A-77B8-D7948BF58D4D}"/>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7" name="Rectangle 46">
            <a:extLst>
              <a:ext uri="{FF2B5EF4-FFF2-40B4-BE49-F238E27FC236}">
                <a16:creationId xmlns:a16="http://schemas.microsoft.com/office/drawing/2014/main" id="{70C74A45-D2CB-6434-AB33-9E8D861BA5C8}"/>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36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4F072BA-4B9B-9E2A-E5F2-55A095FC0F8C}"/>
              </a:ext>
            </a:extLst>
          </p:cNvPr>
          <p:cNvPicPr>
            <a:picLocks noChangeAspect="1"/>
          </p:cNvPicPr>
          <p:nvPr/>
        </p:nvPicPr>
        <p:blipFill>
          <a:blip r:embed="rId2"/>
          <a:stretch>
            <a:fillRect/>
          </a:stretch>
        </p:blipFill>
        <p:spPr>
          <a:xfrm>
            <a:off x="2722070" y="175446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857833"/>
            <a:ext cx="1006676" cy="79977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899765-DDE1-B28A-AAE2-C5DAC701929D}"/>
              </a:ext>
            </a:extLst>
          </p:cNvPr>
          <p:cNvSpPr/>
          <p:nvPr/>
        </p:nvSpPr>
        <p:spPr>
          <a:xfrm>
            <a:off x="394283" y="4013408"/>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02468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46963" y="2561196"/>
            <a:ext cx="1564626"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Implicitly create space when junk modelling.</a:t>
            </a:r>
          </a:p>
        </p:txBody>
      </p:sp>
      <p:sp>
        <p:nvSpPr>
          <p:cNvPr id="74" name="Rectangle 73">
            <a:extLst>
              <a:ext uri="{FF2B5EF4-FFF2-40B4-BE49-F238E27FC236}">
                <a16:creationId xmlns:a16="http://schemas.microsoft.com/office/drawing/2014/main" id="{41683762-E6B2-C2B4-22B3-C50AEED57FF6}"/>
              </a:ext>
            </a:extLst>
          </p:cNvPr>
          <p:cNvSpPr/>
          <p:nvPr/>
        </p:nvSpPr>
        <p:spPr>
          <a:xfrm>
            <a:off x="6488806"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space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810150" y="4916853"/>
            <a:ext cx="350696" cy="67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F0C6A-47BE-5E7E-89FD-D171AE5E1249}"/>
              </a:ext>
            </a:extLst>
          </p:cNvPr>
          <p:cNvSpPr txBox="1"/>
          <p:nvPr/>
        </p:nvSpPr>
        <p:spPr>
          <a:xfrm>
            <a:off x="2859014" y="974536"/>
            <a:ext cx="229182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is an area around an object. Space is created when you make a 3D sculpture (e.g. the gap between two parts of the sculpture).</a:t>
            </a:r>
          </a:p>
        </p:txBody>
      </p:sp>
      <p:sp>
        <p:nvSpPr>
          <p:cNvPr id="20" name="TextBox 19">
            <a:extLst>
              <a:ext uri="{FF2B5EF4-FFF2-40B4-BE49-F238E27FC236}">
                <a16:creationId xmlns:a16="http://schemas.microsoft.com/office/drawing/2014/main" id="{7A755EC0-A100-FC7C-FF95-2125BD730CCC}"/>
              </a:ext>
            </a:extLst>
          </p:cNvPr>
          <p:cNvSpPr txBox="1"/>
          <p:nvPr/>
        </p:nvSpPr>
        <p:spPr>
          <a:xfrm>
            <a:off x="4356363" y="5547701"/>
            <a:ext cx="1706404"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can be found around existing objects and used to create art.</a:t>
            </a:r>
          </a:p>
        </p:txBody>
      </p:sp>
      <p:cxnSp>
        <p:nvCxnSpPr>
          <p:cNvPr id="23" name="Straight Arrow Connector 22">
            <a:extLst>
              <a:ext uri="{FF2B5EF4-FFF2-40B4-BE49-F238E27FC236}">
                <a16:creationId xmlns:a16="http://schemas.microsoft.com/office/drawing/2014/main" id="{3B58AF34-87B8-CF4B-09B0-73BA45D91120}"/>
              </a:ext>
            </a:extLst>
          </p:cNvPr>
          <p:cNvCxnSpPr>
            <a:cxnSpLocks/>
          </p:cNvCxnSpPr>
          <p:nvPr/>
        </p:nvCxnSpPr>
        <p:spPr>
          <a:xfrm>
            <a:off x="3902903" y="1682422"/>
            <a:ext cx="878822" cy="14725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A24DF9-55DE-7137-4A4E-BBE2C4D4805A}"/>
              </a:ext>
            </a:extLst>
          </p:cNvPr>
          <p:cNvCxnSpPr>
            <a:cxnSpLocks/>
          </p:cNvCxnSpPr>
          <p:nvPr/>
        </p:nvCxnSpPr>
        <p:spPr>
          <a:xfrm flipV="1">
            <a:off x="4934125" y="4808853"/>
            <a:ext cx="0" cy="738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B15FDB3-0132-8C7D-368D-94353145BC7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A827506B-A068-F25A-DD20-A574E4F490FF}"/>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4" name="Rectangle 33">
            <a:extLst>
              <a:ext uri="{FF2B5EF4-FFF2-40B4-BE49-F238E27FC236}">
                <a16:creationId xmlns:a16="http://schemas.microsoft.com/office/drawing/2014/main" id="{B2D73F24-016F-1448-F43A-B47D0DE7E43C}"/>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5" name="Rectangle 34">
            <a:extLst>
              <a:ext uri="{FF2B5EF4-FFF2-40B4-BE49-F238E27FC236}">
                <a16:creationId xmlns:a16="http://schemas.microsoft.com/office/drawing/2014/main" id="{48054E08-E9C6-64F5-1FC8-4C193037FCA0}"/>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6" name="Rectangle 35">
            <a:extLst>
              <a:ext uri="{FF2B5EF4-FFF2-40B4-BE49-F238E27FC236}">
                <a16:creationId xmlns:a16="http://schemas.microsoft.com/office/drawing/2014/main" id="{64BB7A84-8006-B69A-28D1-41880E6B892A}"/>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7" name="Rectangle 36">
            <a:extLst>
              <a:ext uri="{FF2B5EF4-FFF2-40B4-BE49-F238E27FC236}">
                <a16:creationId xmlns:a16="http://schemas.microsoft.com/office/drawing/2014/main" id="{FB3474C9-67C2-719E-CD45-0C179282AE06}"/>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8" name="Rectangle 37">
            <a:extLst>
              <a:ext uri="{FF2B5EF4-FFF2-40B4-BE49-F238E27FC236}">
                <a16:creationId xmlns:a16="http://schemas.microsoft.com/office/drawing/2014/main" id="{3FB915F3-08D6-4DB7-8535-2B8E469D521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9" name="Rectangle 38">
            <a:extLst>
              <a:ext uri="{FF2B5EF4-FFF2-40B4-BE49-F238E27FC236}">
                <a16:creationId xmlns:a16="http://schemas.microsoft.com/office/drawing/2014/main" id="{7ABE96EE-09DA-3A0A-09C1-9C29347C084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0" name="Rectangle 39">
            <a:extLst>
              <a:ext uri="{FF2B5EF4-FFF2-40B4-BE49-F238E27FC236}">
                <a16:creationId xmlns:a16="http://schemas.microsoft.com/office/drawing/2014/main" id="{95E383F7-7698-951E-347F-93580A55CBB6}"/>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7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AE9663-3659-1239-7B70-BF0B01898D93}"/>
              </a:ext>
            </a:extLst>
          </p:cNvPr>
          <p:cNvPicPr>
            <a:picLocks noChangeAspect="1"/>
          </p:cNvPicPr>
          <p:nvPr/>
        </p:nvPicPr>
        <p:blipFill>
          <a:blip r:embed="rId2"/>
          <a:stretch>
            <a:fillRect/>
          </a:stretch>
        </p:blipFill>
        <p:spPr>
          <a:xfrm>
            <a:off x="2718616" y="175264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155019"/>
            <a:ext cx="1006676" cy="50259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321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1683762-E6B2-C2B4-22B3-C50AEED57FF6}"/>
              </a:ext>
            </a:extLst>
          </p:cNvPr>
          <p:cNvSpPr/>
          <p:nvPr/>
        </p:nvSpPr>
        <p:spPr>
          <a:xfrm>
            <a:off x="6861523" y="5593125"/>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shape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904438" y="3875714"/>
            <a:ext cx="647545" cy="17014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F45F7D-1CC9-6015-D22E-4C0D45F7DCAD}"/>
              </a:ext>
            </a:extLst>
          </p:cNvPr>
          <p:cNvSpPr txBox="1"/>
          <p:nvPr/>
        </p:nvSpPr>
        <p:spPr>
          <a:xfrm>
            <a:off x="7436584" y="1955899"/>
            <a:ext cx="1993225"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3D forms with 2D shapes on paper (a 2D surface).</a:t>
            </a:r>
          </a:p>
        </p:txBody>
      </p:sp>
      <p:sp>
        <p:nvSpPr>
          <p:cNvPr id="23" name="TextBox 22">
            <a:extLst>
              <a:ext uri="{FF2B5EF4-FFF2-40B4-BE49-F238E27FC236}">
                <a16:creationId xmlns:a16="http://schemas.microsoft.com/office/drawing/2014/main" id="{9450AE3E-7737-0697-B6BE-35374CF5E03B}"/>
              </a:ext>
            </a:extLst>
          </p:cNvPr>
          <p:cNvSpPr txBox="1"/>
          <p:nvPr/>
        </p:nvSpPr>
        <p:spPr>
          <a:xfrm>
            <a:off x="1472189" y="2503936"/>
            <a:ext cx="190857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Select items in junk modelling based on their shape.</a:t>
            </a:r>
          </a:p>
        </p:txBody>
      </p:sp>
      <p:sp>
        <p:nvSpPr>
          <p:cNvPr id="24" name="TextBox 23">
            <a:extLst>
              <a:ext uri="{FF2B5EF4-FFF2-40B4-BE49-F238E27FC236}">
                <a16:creationId xmlns:a16="http://schemas.microsoft.com/office/drawing/2014/main" id="{384FEB9D-4C0D-E8B6-FA37-73B1F96DF5E1}"/>
              </a:ext>
            </a:extLst>
          </p:cNvPr>
          <p:cNvSpPr txBox="1"/>
          <p:nvPr/>
        </p:nvSpPr>
        <p:spPr>
          <a:xfrm>
            <a:off x="2838497" y="1012715"/>
            <a:ext cx="192473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flat [2D] objects using [2D] shapes on paper.</a:t>
            </a:r>
          </a:p>
        </p:txBody>
      </p:sp>
      <p:cxnSp>
        <p:nvCxnSpPr>
          <p:cNvPr id="29" name="Straight Arrow Connector 28">
            <a:extLst>
              <a:ext uri="{FF2B5EF4-FFF2-40B4-BE49-F238E27FC236}">
                <a16:creationId xmlns:a16="http://schemas.microsoft.com/office/drawing/2014/main" id="{4F17E149-5619-C84D-527B-C606821BF7B8}"/>
              </a:ext>
            </a:extLst>
          </p:cNvPr>
          <p:cNvCxnSpPr>
            <a:cxnSpLocks/>
          </p:cNvCxnSpPr>
          <p:nvPr/>
        </p:nvCxnSpPr>
        <p:spPr>
          <a:xfrm>
            <a:off x="3800862" y="1585064"/>
            <a:ext cx="962365" cy="20473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3FE80A-927F-44D5-29AF-4E2E2D7AA0B4}"/>
              </a:ext>
            </a:extLst>
          </p:cNvPr>
          <p:cNvSpPr txBox="1"/>
          <p:nvPr/>
        </p:nvSpPr>
        <p:spPr>
          <a:xfrm>
            <a:off x="4053819" y="5593125"/>
            <a:ext cx="1506536"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Shapes can be found in existing objects and used to create art.</a:t>
            </a:r>
          </a:p>
        </p:txBody>
      </p:sp>
      <p:cxnSp>
        <p:nvCxnSpPr>
          <p:cNvPr id="34" name="Straight Arrow Connector 33">
            <a:extLst>
              <a:ext uri="{FF2B5EF4-FFF2-40B4-BE49-F238E27FC236}">
                <a16:creationId xmlns:a16="http://schemas.microsoft.com/office/drawing/2014/main" id="{C60FC9C2-EAD0-92D3-75D0-F3F697D6FCB8}"/>
              </a:ext>
            </a:extLst>
          </p:cNvPr>
          <p:cNvCxnSpPr>
            <a:cxnSpLocks/>
          </p:cNvCxnSpPr>
          <p:nvPr/>
        </p:nvCxnSpPr>
        <p:spPr>
          <a:xfrm flipV="1">
            <a:off x="4463009" y="4808853"/>
            <a:ext cx="489991" cy="784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3BBEA2-A70B-133D-0B85-D13D63D994D5}"/>
              </a:ext>
            </a:extLst>
          </p:cNvPr>
          <p:cNvCxnSpPr>
            <a:cxnSpLocks/>
            <a:stCxn id="20" idx="1"/>
          </p:cNvCxnSpPr>
          <p:nvPr/>
        </p:nvCxnSpPr>
        <p:spPr>
          <a:xfrm flipH="1">
            <a:off x="7043722" y="2232898"/>
            <a:ext cx="392862" cy="426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1BF0E9B-C2B1-38AE-3485-B2C6628DCF0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1" name="Rectangle 40">
            <a:extLst>
              <a:ext uri="{FF2B5EF4-FFF2-40B4-BE49-F238E27FC236}">
                <a16:creationId xmlns:a16="http://schemas.microsoft.com/office/drawing/2014/main" id="{EFC60A05-7521-F19B-50C6-ACC784271E5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2" name="Rectangle 41">
            <a:extLst>
              <a:ext uri="{FF2B5EF4-FFF2-40B4-BE49-F238E27FC236}">
                <a16:creationId xmlns:a16="http://schemas.microsoft.com/office/drawing/2014/main" id="{2C57D447-18A8-E0F5-2326-EBBBB975E889}"/>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3" name="Rectangle 42">
            <a:extLst>
              <a:ext uri="{FF2B5EF4-FFF2-40B4-BE49-F238E27FC236}">
                <a16:creationId xmlns:a16="http://schemas.microsoft.com/office/drawing/2014/main" id="{331F566B-817E-77DA-89BE-6AF4E2D43B9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4" name="Rectangle 43">
            <a:extLst>
              <a:ext uri="{FF2B5EF4-FFF2-40B4-BE49-F238E27FC236}">
                <a16:creationId xmlns:a16="http://schemas.microsoft.com/office/drawing/2014/main" id="{B7790782-3C97-96CE-979E-F489B2202F69}"/>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5" name="Rectangle 44">
            <a:extLst>
              <a:ext uri="{FF2B5EF4-FFF2-40B4-BE49-F238E27FC236}">
                <a16:creationId xmlns:a16="http://schemas.microsoft.com/office/drawing/2014/main" id="{006CC8EC-A9F0-8360-012D-041ADF64D2F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7815D933-645D-3C6F-A9AC-6A55A0DF03B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7" name="Rectangle 46">
            <a:extLst>
              <a:ext uri="{FF2B5EF4-FFF2-40B4-BE49-F238E27FC236}">
                <a16:creationId xmlns:a16="http://schemas.microsoft.com/office/drawing/2014/main" id="{EEF060D6-5101-F521-5832-6BB2A2DB32E9}"/>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9" name="Rectangle 48">
            <a:extLst>
              <a:ext uri="{FF2B5EF4-FFF2-40B4-BE49-F238E27FC236}">
                <a16:creationId xmlns:a16="http://schemas.microsoft.com/office/drawing/2014/main" id="{BE481D4C-4708-9CFD-1C78-EA3B9FF2DF2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83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FF0E962-DBA7-F2D3-1945-61D3D5BD89ED}"/>
              </a:ext>
            </a:extLst>
          </p:cNvPr>
          <p:cNvPicPr>
            <a:picLocks noChangeAspect="1"/>
          </p:cNvPicPr>
          <p:nvPr/>
        </p:nvPicPr>
        <p:blipFill>
          <a:blip r:embed="rId2"/>
          <a:stretch>
            <a:fillRect/>
          </a:stretch>
        </p:blipFill>
        <p:spPr>
          <a:xfrm>
            <a:off x="2720882" y="1754613"/>
            <a:ext cx="5376759" cy="3506400"/>
          </a:xfrm>
          <a:prstGeom prst="rect">
            <a:avLst/>
          </a:prstGeom>
        </p:spPr>
      </p:pic>
      <p:pic>
        <p:nvPicPr>
          <p:cNvPr id="29" name="Picture 28">
            <a:extLst>
              <a:ext uri="{FF2B5EF4-FFF2-40B4-BE49-F238E27FC236}">
                <a16:creationId xmlns:a16="http://schemas.microsoft.com/office/drawing/2014/main" id="{F3A7CA21-11C6-DB50-A35F-FE7F7553EE42}"/>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381435"/>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54828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524945"/>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patterns when making marks. Describe patterns.</a:t>
            </a:r>
          </a:p>
        </p:txBody>
      </p:sp>
      <p:sp>
        <p:nvSpPr>
          <p:cNvPr id="74" name="Rectangle 73">
            <a:extLst>
              <a:ext uri="{FF2B5EF4-FFF2-40B4-BE49-F238E27FC236}">
                <a16:creationId xmlns:a16="http://schemas.microsoft.com/office/drawing/2014/main" id="{41683762-E6B2-C2B4-22B3-C50AEED57FF6}"/>
              </a:ext>
            </a:extLst>
          </p:cNvPr>
          <p:cNvSpPr/>
          <p:nvPr/>
        </p:nvSpPr>
        <p:spPr>
          <a:xfrm>
            <a:off x="7265224" y="2032379"/>
            <a:ext cx="1841462"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pattern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564035"/>
            <a:ext cx="206016" cy="10684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B7CB8-7769-BEFC-3E8B-6263C598A15E}"/>
              </a:ext>
            </a:extLst>
          </p:cNvPr>
          <p:cNvSpPr txBox="1"/>
          <p:nvPr/>
        </p:nvSpPr>
        <p:spPr>
          <a:xfrm>
            <a:off x="4314791" y="1054636"/>
            <a:ext cx="175045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Patterns can be created with a series of repeated marks like dots and lines.</a:t>
            </a:r>
          </a:p>
        </p:txBody>
      </p:sp>
      <p:sp>
        <p:nvSpPr>
          <p:cNvPr id="20" name="TextBox 19">
            <a:extLst>
              <a:ext uri="{FF2B5EF4-FFF2-40B4-BE49-F238E27FC236}">
                <a16:creationId xmlns:a16="http://schemas.microsoft.com/office/drawing/2014/main" id="{3C7612FE-F334-971C-373F-41D3483DA15B}"/>
              </a:ext>
            </a:extLst>
          </p:cNvPr>
          <p:cNvSpPr txBox="1"/>
          <p:nvPr/>
        </p:nvSpPr>
        <p:spPr>
          <a:xfrm>
            <a:off x="4314791" y="5443267"/>
            <a:ext cx="1418924"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Identify patterns in the world around us.</a:t>
            </a:r>
          </a:p>
        </p:txBody>
      </p:sp>
      <p:cxnSp>
        <p:nvCxnSpPr>
          <p:cNvPr id="23" name="Straight Arrow Connector 22">
            <a:extLst>
              <a:ext uri="{FF2B5EF4-FFF2-40B4-BE49-F238E27FC236}">
                <a16:creationId xmlns:a16="http://schemas.microsoft.com/office/drawing/2014/main" id="{9383755D-352C-9E7A-43E6-DD9CFEB92CDB}"/>
              </a:ext>
            </a:extLst>
          </p:cNvPr>
          <p:cNvCxnSpPr>
            <a:cxnSpLocks/>
          </p:cNvCxnSpPr>
          <p:nvPr/>
        </p:nvCxnSpPr>
        <p:spPr>
          <a:xfrm flipH="1">
            <a:off x="5092117" y="1613793"/>
            <a:ext cx="321933" cy="15412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022033-0AE4-31D9-A48C-923994883C56}"/>
              </a:ext>
            </a:extLst>
          </p:cNvPr>
          <p:cNvCxnSpPr>
            <a:cxnSpLocks/>
          </p:cNvCxnSpPr>
          <p:nvPr/>
        </p:nvCxnSpPr>
        <p:spPr>
          <a:xfrm flipV="1">
            <a:off x="4709075" y="4808853"/>
            <a:ext cx="243925" cy="5918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C43EDC-ED73-8D34-4B1E-7DDB8B76B5C3}"/>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5" name="Rectangle 34">
            <a:extLst>
              <a:ext uri="{FF2B5EF4-FFF2-40B4-BE49-F238E27FC236}">
                <a16:creationId xmlns:a16="http://schemas.microsoft.com/office/drawing/2014/main" id="{15DEC260-61D8-A57F-42C9-6721CFCB4EB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6" name="Rectangle 35">
            <a:extLst>
              <a:ext uri="{FF2B5EF4-FFF2-40B4-BE49-F238E27FC236}">
                <a16:creationId xmlns:a16="http://schemas.microsoft.com/office/drawing/2014/main" id="{8C9D0592-BEE4-EE65-4191-171D6AFC7231}"/>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7" name="Rectangle 36">
            <a:extLst>
              <a:ext uri="{FF2B5EF4-FFF2-40B4-BE49-F238E27FC236}">
                <a16:creationId xmlns:a16="http://schemas.microsoft.com/office/drawing/2014/main" id="{E8F2217F-7B79-9B68-B0DB-72A676F226D2}"/>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8" name="Rectangle 37">
            <a:extLst>
              <a:ext uri="{FF2B5EF4-FFF2-40B4-BE49-F238E27FC236}">
                <a16:creationId xmlns:a16="http://schemas.microsoft.com/office/drawing/2014/main" id="{6E203832-E816-264E-337E-62F62BA6B36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9" name="Rectangle 38">
            <a:extLst>
              <a:ext uri="{FF2B5EF4-FFF2-40B4-BE49-F238E27FC236}">
                <a16:creationId xmlns:a16="http://schemas.microsoft.com/office/drawing/2014/main" id="{204AB716-6669-4A18-4A33-33E908E8C2E8}"/>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0" name="Rectangle 39">
            <a:extLst>
              <a:ext uri="{FF2B5EF4-FFF2-40B4-BE49-F238E27FC236}">
                <a16:creationId xmlns:a16="http://schemas.microsoft.com/office/drawing/2014/main" id="{BF6A83F1-FEDE-2895-9951-462A42CB1CA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1" name="Rectangle 40">
            <a:extLst>
              <a:ext uri="{FF2B5EF4-FFF2-40B4-BE49-F238E27FC236}">
                <a16:creationId xmlns:a16="http://schemas.microsoft.com/office/drawing/2014/main" id="{0C6A2495-63A7-7E0D-F309-D21504E59AEE}"/>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2" name="Rectangle 41">
            <a:extLst>
              <a:ext uri="{FF2B5EF4-FFF2-40B4-BE49-F238E27FC236}">
                <a16:creationId xmlns:a16="http://schemas.microsoft.com/office/drawing/2014/main" id="{44012C1F-0EE6-EC2D-D127-D06F9BB3C4E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409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48A2120-8D99-E6CD-804A-A3A37D35DB8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pic>
        <p:nvPicPr>
          <p:cNvPr id="26" name="Picture 25">
            <a:extLst>
              <a:ext uri="{FF2B5EF4-FFF2-40B4-BE49-F238E27FC236}">
                <a16:creationId xmlns:a16="http://schemas.microsoft.com/office/drawing/2014/main" id="{47B74213-C5CB-109C-6D02-1E10021453F8}"/>
              </a:ext>
            </a:extLst>
          </p:cNvPr>
          <p:cNvPicPr>
            <a:picLocks noChangeAspect="1"/>
          </p:cNvPicPr>
          <p:nvPr/>
        </p:nvPicPr>
        <p:blipFill>
          <a:blip r:embed="rId2"/>
          <a:stretch>
            <a:fillRect/>
          </a:stretch>
        </p:blipFill>
        <p:spPr>
          <a:xfrm>
            <a:off x="2720882"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2"/>
            <a:ext cx="1006676" cy="184472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4710340" y="5593125"/>
            <a:ext cx="253774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Texture is how something feels. Artists can make art that tells us how something might feel, without us having to touch it.</a:t>
            </a:r>
          </a:p>
        </p:txBody>
      </p:sp>
      <p:sp>
        <p:nvSpPr>
          <p:cNvPr id="74" name="Rectangle 73">
            <a:extLst>
              <a:ext uri="{FF2B5EF4-FFF2-40B4-BE49-F238E27FC236}">
                <a16:creationId xmlns:a16="http://schemas.microsoft.com/office/drawing/2014/main" id="{41683762-E6B2-C2B4-22B3-C50AEED57FF6}"/>
              </a:ext>
            </a:extLst>
          </p:cNvPr>
          <p:cNvSpPr/>
          <p:nvPr/>
        </p:nvSpPr>
        <p:spPr>
          <a:xfrm>
            <a:off x="7585373" y="2109323"/>
            <a:ext cx="178959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texture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088697" y="2401453"/>
            <a:ext cx="496676" cy="3072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2D7AA0-F28D-FF8E-11A4-231BAA062B65}"/>
              </a:ext>
            </a:extLst>
          </p:cNvPr>
          <p:cNvSpPr txBox="1"/>
          <p:nvPr/>
        </p:nvSpPr>
        <p:spPr>
          <a:xfrm>
            <a:off x="1710776" y="2384015"/>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Describe how materials feel using words like rough and smooth.</a:t>
            </a:r>
          </a:p>
        </p:txBody>
      </p:sp>
      <p:cxnSp>
        <p:nvCxnSpPr>
          <p:cNvPr id="20" name="Straight Arrow Connector 19">
            <a:extLst>
              <a:ext uri="{FF2B5EF4-FFF2-40B4-BE49-F238E27FC236}">
                <a16:creationId xmlns:a16="http://schemas.microsoft.com/office/drawing/2014/main" id="{7A9D7001-78BF-5FD2-763D-DB7E8E93115F}"/>
              </a:ext>
            </a:extLst>
          </p:cNvPr>
          <p:cNvCxnSpPr>
            <a:cxnSpLocks/>
          </p:cNvCxnSpPr>
          <p:nvPr/>
        </p:nvCxnSpPr>
        <p:spPr>
          <a:xfrm flipV="1">
            <a:off x="4953000" y="4916853"/>
            <a:ext cx="0"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E02E2E-D3D5-82D2-B046-8A2EC84AD9AD}"/>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0" name="Rectangle 29">
            <a:extLst>
              <a:ext uri="{FF2B5EF4-FFF2-40B4-BE49-F238E27FC236}">
                <a16:creationId xmlns:a16="http://schemas.microsoft.com/office/drawing/2014/main" id="{C6AB9D5F-8B01-15EB-7086-AE5163104766}"/>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2" name="Rectangle 31">
            <a:extLst>
              <a:ext uri="{FF2B5EF4-FFF2-40B4-BE49-F238E27FC236}">
                <a16:creationId xmlns:a16="http://schemas.microsoft.com/office/drawing/2014/main" id="{A361BFA0-D5B0-7DC8-B06E-FB282B7F573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4" name="Rectangle 33">
            <a:extLst>
              <a:ext uri="{FF2B5EF4-FFF2-40B4-BE49-F238E27FC236}">
                <a16:creationId xmlns:a16="http://schemas.microsoft.com/office/drawing/2014/main" id="{D834CE04-0FEC-7C4A-4E00-000760190F2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5" name="Rectangle 34">
            <a:extLst>
              <a:ext uri="{FF2B5EF4-FFF2-40B4-BE49-F238E27FC236}">
                <a16:creationId xmlns:a16="http://schemas.microsoft.com/office/drawing/2014/main" id="{A9BB8E3F-40C0-F4A5-6F61-CF0DF06B526B}"/>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6" name="Rectangle 35">
            <a:extLst>
              <a:ext uri="{FF2B5EF4-FFF2-40B4-BE49-F238E27FC236}">
                <a16:creationId xmlns:a16="http://schemas.microsoft.com/office/drawing/2014/main" id="{3160385E-68D1-8B79-8939-6C3C717AD0A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7" name="Rectangle 36">
            <a:extLst>
              <a:ext uri="{FF2B5EF4-FFF2-40B4-BE49-F238E27FC236}">
                <a16:creationId xmlns:a16="http://schemas.microsoft.com/office/drawing/2014/main" id="{6906D9C7-7279-9B9E-2D5D-853CE9F00A33}"/>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38" name="Rectangle 37">
            <a:extLst>
              <a:ext uri="{FF2B5EF4-FFF2-40B4-BE49-F238E27FC236}">
                <a16:creationId xmlns:a16="http://schemas.microsoft.com/office/drawing/2014/main" id="{D18CFC88-8D05-FE63-8CAD-B911CEBD894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785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CE6757C-FC10-B6BA-5956-CD5DD9BC1651}"/>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pic>
        <p:nvPicPr>
          <p:cNvPr id="61" name="Picture 60">
            <a:extLst>
              <a:ext uri="{FF2B5EF4-FFF2-40B4-BE49-F238E27FC236}">
                <a16:creationId xmlns:a16="http://schemas.microsoft.com/office/drawing/2014/main" id="{DA6B48BA-AAAF-7279-2176-96C4231F61C7}"/>
              </a:ext>
            </a:extLst>
          </p:cNvPr>
          <p:cNvPicPr>
            <a:picLocks noChangeAspect="1"/>
          </p:cNvPicPr>
          <p:nvPr/>
        </p:nvPicPr>
        <p:blipFill>
          <a:blip r:embed="rId2"/>
          <a:stretch>
            <a:fillRect/>
          </a:stretch>
        </p:blipFill>
        <p:spPr>
          <a:xfrm>
            <a:off x="2720882" y="175367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14" name="Rectangle 13">
            <a:extLst>
              <a:ext uri="{FF2B5EF4-FFF2-40B4-BE49-F238E27FC236}">
                <a16:creationId xmlns:a16="http://schemas.microsoft.com/office/drawing/2014/main" id="{3CDF4801-71F3-D07B-E768-982DA846C4EE}"/>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5" name="Rectangle 14">
            <a:extLst>
              <a:ext uri="{FF2B5EF4-FFF2-40B4-BE49-F238E27FC236}">
                <a16:creationId xmlns:a16="http://schemas.microsoft.com/office/drawing/2014/main" id="{122F3E3A-BFBB-E79A-CA9E-9802A5AD6051}"/>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6" name="Rectangle 15">
            <a:extLst>
              <a:ext uri="{FF2B5EF4-FFF2-40B4-BE49-F238E27FC236}">
                <a16:creationId xmlns:a16="http://schemas.microsoft.com/office/drawing/2014/main" id="{ED95A8E8-A747-67D3-9DB5-846F30C86146}"/>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7" name="Rectangle 16">
            <a:extLst>
              <a:ext uri="{FF2B5EF4-FFF2-40B4-BE49-F238E27FC236}">
                <a16:creationId xmlns:a16="http://schemas.microsoft.com/office/drawing/2014/main" id="{85C85131-4C14-8931-3A99-E7F89EEE4A4A}"/>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8" name="Rectangle 17">
            <a:extLst>
              <a:ext uri="{FF2B5EF4-FFF2-40B4-BE49-F238E27FC236}">
                <a16:creationId xmlns:a16="http://schemas.microsoft.com/office/drawing/2014/main" id="{A614B044-E6F0-7705-E064-3C487910199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19" name="Rectangle 18">
            <a:extLst>
              <a:ext uri="{FF2B5EF4-FFF2-40B4-BE49-F238E27FC236}">
                <a16:creationId xmlns:a16="http://schemas.microsoft.com/office/drawing/2014/main" id="{7C6D44E7-ABCA-B19F-77EE-1BA19076AF8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2" name="Rectangle 21">
            <a:extLst>
              <a:ext uri="{FF2B5EF4-FFF2-40B4-BE49-F238E27FC236}">
                <a16:creationId xmlns:a16="http://schemas.microsoft.com/office/drawing/2014/main" id="{ED899765-DDE1-B28A-AAE2-C5DAC701929D}"/>
              </a:ext>
            </a:extLst>
          </p:cNvPr>
          <p:cNvSpPr/>
          <p:nvPr/>
        </p:nvSpPr>
        <p:spPr>
          <a:xfrm>
            <a:off x="394283" y="4497712"/>
            <a:ext cx="1006676" cy="16457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653032" y="2786194"/>
            <a:ext cx="224392" cy="3688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19795" y="2005869"/>
            <a:ext cx="1924730"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palmer grasp or digital pronate grasp.</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static tripod grip.</a:t>
            </a:r>
          </a:p>
        </p:txBody>
      </p:sp>
      <p:sp>
        <p:nvSpPr>
          <p:cNvPr id="74" name="Rectangle 73">
            <a:extLst>
              <a:ext uri="{FF2B5EF4-FFF2-40B4-BE49-F238E27FC236}">
                <a16:creationId xmlns:a16="http://schemas.microsoft.com/office/drawing/2014/main" id="{41683762-E6B2-C2B4-22B3-C50AEED57FF6}"/>
              </a:ext>
            </a:extLst>
          </p:cNvPr>
          <p:cNvSpPr/>
          <p:nvPr/>
        </p:nvSpPr>
        <p:spPr>
          <a:xfrm>
            <a:off x="7055140" y="5573488"/>
            <a:ext cx="2247503"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Mark making tools are used in every unit. Examples have been included to show the range of mark-making tools that are used EYFS-KS2.</a:t>
            </a:r>
          </a:p>
        </p:txBody>
      </p:sp>
      <p:sp>
        <p:nvSpPr>
          <p:cNvPr id="4" name="Rectangle 3">
            <a:extLst>
              <a:ext uri="{FF2B5EF4-FFF2-40B4-BE49-F238E27FC236}">
                <a16:creationId xmlns:a16="http://schemas.microsoft.com/office/drawing/2014/main" id="{F9674B3D-85D9-A322-AC5B-F48B82EB604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0" name="TextBox 19">
            <a:extLst>
              <a:ext uri="{FF2B5EF4-FFF2-40B4-BE49-F238E27FC236}">
                <a16:creationId xmlns:a16="http://schemas.microsoft.com/office/drawing/2014/main" id="{21035583-80A3-D9B7-9B68-7D8DC525004A}"/>
              </a:ext>
            </a:extLst>
          </p:cNvPr>
          <p:cNvSpPr txBox="1"/>
          <p:nvPr/>
        </p:nvSpPr>
        <p:spPr>
          <a:xfrm>
            <a:off x="2363371" y="5596631"/>
            <a:ext cx="177635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dynamic tripod grip.</a:t>
            </a:r>
          </a:p>
        </p:txBody>
      </p:sp>
      <p:cxnSp>
        <p:nvCxnSpPr>
          <p:cNvPr id="24" name="Straight Arrow Connector 23">
            <a:extLst>
              <a:ext uri="{FF2B5EF4-FFF2-40B4-BE49-F238E27FC236}">
                <a16:creationId xmlns:a16="http://schemas.microsoft.com/office/drawing/2014/main" id="{60B456EB-402C-832D-CEFC-8CA0B1D3C430}"/>
              </a:ext>
            </a:extLst>
          </p:cNvPr>
          <p:cNvCxnSpPr>
            <a:cxnSpLocks/>
            <a:stCxn id="20" idx="0"/>
          </p:cNvCxnSpPr>
          <p:nvPr/>
        </p:nvCxnSpPr>
        <p:spPr>
          <a:xfrm flipV="1">
            <a:off x="3251548" y="4258134"/>
            <a:ext cx="662201" cy="13384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98B9BC9-DD9C-1FD3-01D3-640CA043A5C5}"/>
              </a:ext>
            </a:extLst>
          </p:cNvPr>
          <p:cNvSpPr txBox="1"/>
          <p:nvPr/>
        </p:nvSpPr>
        <p:spPr>
          <a:xfrm>
            <a:off x="3221371" y="1269507"/>
            <a:ext cx="1208015"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pencils and paintbrushes.</a:t>
            </a:r>
          </a:p>
        </p:txBody>
      </p:sp>
      <p:sp>
        <p:nvSpPr>
          <p:cNvPr id="28" name="TextBox 27">
            <a:extLst>
              <a:ext uri="{FF2B5EF4-FFF2-40B4-BE49-F238E27FC236}">
                <a16:creationId xmlns:a16="http://schemas.microsoft.com/office/drawing/2014/main" id="{6836E8A8-C012-E37F-615A-C76261FA16B7}"/>
              </a:ext>
            </a:extLst>
          </p:cNvPr>
          <p:cNvSpPr txBox="1"/>
          <p:nvPr/>
        </p:nvSpPr>
        <p:spPr>
          <a:xfrm>
            <a:off x="4283120" y="5589416"/>
            <a:ext cx="148121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using crayons on their side to create rubbings.</a:t>
            </a:r>
          </a:p>
        </p:txBody>
      </p:sp>
      <p:cxnSp>
        <p:nvCxnSpPr>
          <p:cNvPr id="30" name="Straight Arrow Connector 29">
            <a:extLst>
              <a:ext uri="{FF2B5EF4-FFF2-40B4-BE49-F238E27FC236}">
                <a16:creationId xmlns:a16="http://schemas.microsoft.com/office/drawing/2014/main" id="{EAE5C9C1-CFED-CCD2-19A7-1CEC77BA4D7D}"/>
              </a:ext>
            </a:extLst>
          </p:cNvPr>
          <p:cNvCxnSpPr>
            <a:cxnSpLocks/>
          </p:cNvCxnSpPr>
          <p:nvPr/>
        </p:nvCxnSpPr>
        <p:spPr>
          <a:xfrm flipV="1">
            <a:off x="4726940" y="4865885"/>
            <a:ext cx="226060" cy="7307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19FC6D-8B7F-68DC-1B8E-A1B53F1AEF17}"/>
              </a:ext>
            </a:extLst>
          </p:cNvPr>
          <p:cNvCxnSpPr>
            <a:cxnSpLocks/>
          </p:cNvCxnSpPr>
          <p:nvPr/>
        </p:nvCxnSpPr>
        <p:spPr>
          <a:xfrm>
            <a:off x="4053819" y="1669617"/>
            <a:ext cx="673121" cy="1056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3F57CC-7B36-A91C-84C5-9467E2F42487}"/>
              </a:ext>
            </a:extLst>
          </p:cNvPr>
          <p:cNvSpPr txBox="1"/>
          <p:nvPr/>
        </p:nvSpPr>
        <p:spPr>
          <a:xfrm>
            <a:off x="4726940" y="1417861"/>
            <a:ext cx="1111589"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 and pencils.</a:t>
            </a:r>
          </a:p>
        </p:txBody>
      </p:sp>
      <p:cxnSp>
        <p:nvCxnSpPr>
          <p:cNvPr id="40" name="Straight Arrow Connector 39">
            <a:extLst>
              <a:ext uri="{FF2B5EF4-FFF2-40B4-BE49-F238E27FC236}">
                <a16:creationId xmlns:a16="http://schemas.microsoft.com/office/drawing/2014/main" id="{90B9C7DE-7057-ECC2-EC0A-473F561F758B}"/>
              </a:ext>
            </a:extLst>
          </p:cNvPr>
          <p:cNvCxnSpPr>
            <a:cxnSpLocks/>
            <a:stCxn id="38" idx="2"/>
          </p:cNvCxnSpPr>
          <p:nvPr/>
        </p:nvCxnSpPr>
        <p:spPr>
          <a:xfrm flipH="1">
            <a:off x="4970995" y="1817971"/>
            <a:ext cx="311740" cy="13370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B9814A-D0EA-3BAF-5F06-BE6530E9360D}"/>
              </a:ext>
            </a:extLst>
          </p:cNvPr>
          <p:cNvSpPr txBox="1"/>
          <p:nvPr/>
        </p:nvSpPr>
        <p:spPr>
          <a:xfrm>
            <a:off x="5723351" y="1258594"/>
            <a:ext cx="1524737"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wax crayons.</a:t>
            </a:r>
          </a:p>
        </p:txBody>
      </p:sp>
      <p:cxnSp>
        <p:nvCxnSpPr>
          <p:cNvPr id="45" name="Straight Arrow Connector 44">
            <a:extLst>
              <a:ext uri="{FF2B5EF4-FFF2-40B4-BE49-F238E27FC236}">
                <a16:creationId xmlns:a16="http://schemas.microsoft.com/office/drawing/2014/main" id="{EC6A56E1-E780-9ABD-6DEC-38A50643D606}"/>
              </a:ext>
            </a:extLst>
          </p:cNvPr>
          <p:cNvCxnSpPr>
            <a:cxnSpLocks/>
          </p:cNvCxnSpPr>
          <p:nvPr/>
        </p:nvCxnSpPr>
        <p:spPr>
          <a:xfrm flipH="1">
            <a:off x="5038680" y="1504815"/>
            <a:ext cx="1012808" cy="21276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6CE05FA-CDD6-35E6-6669-A8E7C2B816EA}"/>
              </a:ext>
            </a:extLst>
          </p:cNvPr>
          <p:cNvSpPr txBox="1"/>
          <p:nvPr/>
        </p:nvSpPr>
        <p:spPr>
          <a:xfrm>
            <a:off x="5740038" y="5573488"/>
            <a:ext cx="100365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chalk pastels.</a:t>
            </a:r>
          </a:p>
        </p:txBody>
      </p:sp>
      <p:cxnSp>
        <p:nvCxnSpPr>
          <p:cNvPr id="50" name="Straight Arrow Connector 49">
            <a:extLst>
              <a:ext uri="{FF2B5EF4-FFF2-40B4-BE49-F238E27FC236}">
                <a16:creationId xmlns:a16="http://schemas.microsoft.com/office/drawing/2014/main" id="{00BB960A-435A-8DED-C8DA-E705B230CAF8}"/>
              </a:ext>
            </a:extLst>
          </p:cNvPr>
          <p:cNvCxnSpPr>
            <a:cxnSpLocks/>
          </p:cNvCxnSpPr>
          <p:nvPr/>
        </p:nvCxnSpPr>
        <p:spPr>
          <a:xfrm flipH="1" flipV="1">
            <a:off x="5931017" y="3875714"/>
            <a:ext cx="120471" cy="16977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8D86D46-1489-0AC0-095C-064EFF57AA9F}"/>
              </a:ext>
            </a:extLst>
          </p:cNvPr>
          <p:cNvSpPr txBox="1"/>
          <p:nvPr/>
        </p:nvSpPr>
        <p:spPr>
          <a:xfrm>
            <a:off x="7376306" y="2684943"/>
            <a:ext cx="1111589"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a:t>
            </a:r>
          </a:p>
        </p:txBody>
      </p:sp>
      <p:cxnSp>
        <p:nvCxnSpPr>
          <p:cNvPr id="63" name="Straight Arrow Connector 62">
            <a:extLst>
              <a:ext uri="{FF2B5EF4-FFF2-40B4-BE49-F238E27FC236}">
                <a16:creationId xmlns:a16="http://schemas.microsoft.com/office/drawing/2014/main" id="{4D8949CF-0B48-D4CF-122C-4A8E748A6B34}"/>
              </a:ext>
            </a:extLst>
          </p:cNvPr>
          <p:cNvCxnSpPr>
            <a:cxnSpLocks/>
            <a:stCxn id="62" idx="1"/>
          </p:cNvCxnSpPr>
          <p:nvPr/>
        </p:nvCxnSpPr>
        <p:spPr>
          <a:xfrm flipH="1">
            <a:off x="5191080" y="2808054"/>
            <a:ext cx="2185226" cy="9767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137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B525376E-0033-3BAB-152D-B8A04757F278}"/>
              </a:ext>
            </a:extLst>
          </p:cNvPr>
          <p:cNvPicPr>
            <a:picLocks noChangeAspect="1"/>
          </p:cNvPicPr>
          <p:nvPr/>
        </p:nvPicPr>
        <p:blipFill>
          <a:blip r:embed="rId2"/>
          <a:stretch>
            <a:fillRect/>
          </a:stretch>
        </p:blipFill>
        <p:spPr>
          <a:xfrm>
            <a:off x="2722069" y="1756403"/>
            <a:ext cx="5376759" cy="3506400"/>
          </a:xfrm>
          <a:prstGeom prst="rect">
            <a:avLst/>
          </a:prstGeom>
        </p:spPr>
      </p:pic>
      <p:pic>
        <p:nvPicPr>
          <p:cNvPr id="72" name="Picture 71">
            <a:extLst>
              <a:ext uri="{FF2B5EF4-FFF2-40B4-BE49-F238E27FC236}">
                <a16:creationId xmlns:a16="http://schemas.microsoft.com/office/drawing/2014/main" id="{793F5546-9730-CB74-A49C-1135985D675A}"/>
              </a:ext>
            </a:extLst>
          </p:cNvPr>
          <p:cNvPicPr>
            <a:picLocks noChangeAspect="1"/>
          </p:cNvPicPr>
          <p:nvPr/>
        </p:nvPicPr>
        <p:blipFill>
          <a:blip r:embed="rId2"/>
          <a:stretch>
            <a:fillRect/>
          </a:stretch>
        </p:blipFill>
        <p:spPr>
          <a:xfrm>
            <a:off x="2722070" y="175668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103927" y="2888559"/>
            <a:ext cx="125834" cy="2664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418437" y="-521952"/>
            <a:ext cx="235995" cy="409393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348309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126178" y="2205924"/>
            <a:ext cx="136329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paints with increasing confidence and skill.</a:t>
            </a:r>
          </a:p>
        </p:txBody>
      </p:sp>
      <p:sp>
        <p:nvSpPr>
          <p:cNvPr id="74" name="Rectangle 73">
            <a:extLst>
              <a:ext uri="{FF2B5EF4-FFF2-40B4-BE49-F238E27FC236}">
                <a16:creationId xmlns:a16="http://schemas.microsoft.com/office/drawing/2014/main" id="{41683762-E6B2-C2B4-22B3-C50AEED57FF6}"/>
              </a:ext>
            </a:extLst>
          </p:cNvPr>
          <p:cNvSpPr/>
          <p:nvPr/>
        </p:nvSpPr>
        <p:spPr>
          <a:xfrm>
            <a:off x="7412652" y="1786900"/>
            <a:ext cx="200663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painting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V="1">
            <a:off x="8555437" y="215572"/>
            <a:ext cx="15100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AB97A0-04DA-79B8-4B93-19D2A93DD4FA}"/>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20" name="Rectangle 19">
            <a:extLst>
              <a:ext uri="{FF2B5EF4-FFF2-40B4-BE49-F238E27FC236}">
                <a16:creationId xmlns:a16="http://schemas.microsoft.com/office/drawing/2014/main" id="{83D2DD06-4182-D5CF-28C4-60542D4735B7}"/>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21" name="Rectangle 20">
            <a:extLst>
              <a:ext uri="{FF2B5EF4-FFF2-40B4-BE49-F238E27FC236}">
                <a16:creationId xmlns:a16="http://schemas.microsoft.com/office/drawing/2014/main" id="{D6D18F5C-3E83-CD25-E2C2-52A6D8B13A04}"/>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23" name="Rectangle 22">
            <a:extLst>
              <a:ext uri="{FF2B5EF4-FFF2-40B4-BE49-F238E27FC236}">
                <a16:creationId xmlns:a16="http://schemas.microsoft.com/office/drawing/2014/main" id="{D19D43B4-BAC3-C161-31E6-3D9188F409E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24" name="Rectangle 23">
            <a:extLst>
              <a:ext uri="{FF2B5EF4-FFF2-40B4-BE49-F238E27FC236}">
                <a16:creationId xmlns:a16="http://schemas.microsoft.com/office/drawing/2014/main" id="{5068CF89-ABCA-AB3E-DE0E-3C69B0D90DA9}"/>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25" name="Rectangle 24">
            <a:extLst>
              <a:ext uri="{FF2B5EF4-FFF2-40B4-BE49-F238E27FC236}">
                <a16:creationId xmlns:a16="http://schemas.microsoft.com/office/drawing/2014/main" id="{6B892ADD-7A5A-523B-6A46-0A6F359ECEF1}"/>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6" name="Rectangle 25">
            <a:extLst>
              <a:ext uri="{FF2B5EF4-FFF2-40B4-BE49-F238E27FC236}">
                <a16:creationId xmlns:a16="http://schemas.microsoft.com/office/drawing/2014/main" id="{2747A1EC-C824-0873-7B74-6EFFE769C776}"/>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7" name="Rectangle 26">
            <a:extLst>
              <a:ext uri="{FF2B5EF4-FFF2-40B4-BE49-F238E27FC236}">
                <a16:creationId xmlns:a16="http://schemas.microsoft.com/office/drawing/2014/main" id="{A306661E-A4D2-0DBA-A2ED-43B5E6848AB4}"/>
              </a:ext>
            </a:extLst>
          </p:cNvPr>
          <p:cNvSpPr/>
          <p:nvPr/>
        </p:nvSpPr>
        <p:spPr>
          <a:xfrm>
            <a:off x="394283" y="4808852"/>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E47AD6-774B-5973-5BA8-A5C05C659422}"/>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9" name="Rectangle 28">
            <a:extLst>
              <a:ext uri="{FF2B5EF4-FFF2-40B4-BE49-F238E27FC236}">
                <a16:creationId xmlns:a16="http://schemas.microsoft.com/office/drawing/2014/main" id="{8260F060-7D5F-3413-A094-126E207B6951}"/>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3A83E1DE-E0DD-243E-5954-78E51FAAC2C4}"/>
              </a:ext>
            </a:extLst>
          </p:cNvPr>
          <p:cNvCxnSpPr>
            <a:cxnSpLocks/>
          </p:cNvCxnSpPr>
          <p:nvPr/>
        </p:nvCxnSpPr>
        <p:spPr>
          <a:xfrm>
            <a:off x="3229761" y="2893595"/>
            <a:ext cx="777244" cy="12002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E87D16F-CDA2-8C0F-FF2C-5A59B8F0C6AF}"/>
              </a:ext>
            </a:extLst>
          </p:cNvPr>
          <p:cNvSpPr txBox="1"/>
          <p:nvPr/>
        </p:nvSpPr>
        <p:spPr>
          <a:xfrm>
            <a:off x="3556581" y="1048051"/>
            <a:ext cx="136329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wax resist technique with watercolour paints.</a:t>
            </a:r>
          </a:p>
        </p:txBody>
      </p:sp>
      <p:sp>
        <p:nvSpPr>
          <p:cNvPr id="41" name="TextBox 40">
            <a:extLst>
              <a:ext uri="{FF2B5EF4-FFF2-40B4-BE49-F238E27FC236}">
                <a16:creationId xmlns:a16="http://schemas.microsoft.com/office/drawing/2014/main" id="{4D189951-870E-4BAD-6365-2FCBF26F4378}"/>
              </a:ext>
            </a:extLst>
          </p:cNvPr>
          <p:cNvSpPr txBox="1"/>
          <p:nvPr/>
        </p:nvSpPr>
        <p:spPr>
          <a:xfrm>
            <a:off x="4791159" y="1048051"/>
            <a:ext cx="166811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watercolour paints on the page (not in a palette).</a:t>
            </a:r>
          </a:p>
        </p:txBody>
      </p:sp>
      <p:sp>
        <p:nvSpPr>
          <p:cNvPr id="42" name="TextBox 41">
            <a:extLst>
              <a:ext uri="{FF2B5EF4-FFF2-40B4-BE49-F238E27FC236}">
                <a16:creationId xmlns:a16="http://schemas.microsoft.com/office/drawing/2014/main" id="{6B2981FE-C1A6-2E22-7457-AD8C5F11AAF4}"/>
              </a:ext>
            </a:extLst>
          </p:cNvPr>
          <p:cNvSpPr txBox="1"/>
          <p:nvPr/>
        </p:nvSpPr>
        <p:spPr>
          <a:xfrm>
            <a:off x="6393483" y="1048051"/>
            <a:ext cx="130037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a flat wash brushstroke with watercolour paint.</a:t>
            </a:r>
          </a:p>
        </p:txBody>
      </p:sp>
      <p:cxnSp>
        <p:nvCxnSpPr>
          <p:cNvPr id="43" name="Straight Arrow Connector 42">
            <a:extLst>
              <a:ext uri="{FF2B5EF4-FFF2-40B4-BE49-F238E27FC236}">
                <a16:creationId xmlns:a16="http://schemas.microsoft.com/office/drawing/2014/main" id="{48498AB1-FD3B-FD7B-C5F5-8034D8B0D3CD}"/>
              </a:ext>
            </a:extLst>
          </p:cNvPr>
          <p:cNvCxnSpPr>
            <a:cxnSpLocks/>
            <a:stCxn id="48" idx="2"/>
          </p:cNvCxnSpPr>
          <p:nvPr/>
        </p:nvCxnSpPr>
        <p:spPr>
          <a:xfrm flipH="1">
            <a:off x="5151345" y="1643012"/>
            <a:ext cx="385089" cy="19894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145A10-80DE-E5D7-9AD7-BA04850001E0}"/>
              </a:ext>
            </a:extLst>
          </p:cNvPr>
          <p:cNvSpPr txBox="1"/>
          <p:nvPr/>
        </p:nvSpPr>
        <p:spPr>
          <a:xfrm>
            <a:off x="2807823" y="5354413"/>
            <a:ext cx="161605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poster paints in a palette.</a:t>
            </a:r>
          </a:p>
        </p:txBody>
      </p:sp>
      <p:cxnSp>
        <p:nvCxnSpPr>
          <p:cNvPr id="51" name="Straight Arrow Connector 50">
            <a:extLst>
              <a:ext uri="{FF2B5EF4-FFF2-40B4-BE49-F238E27FC236}">
                <a16:creationId xmlns:a16="http://schemas.microsoft.com/office/drawing/2014/main" id="{6D653A0B-9A34-BF9D-57F8-B8FCAB3987DE}"/>
              </a:ext>
            </a:extLst>
          </p:cNvPr>
          <p:cNvCxnSpPr>
            <a:cxnSpLocks/>
          </p:cNvCxnSpPr>
          <p:nvPr/>
        </p:nvCxnSpPr>
        <p:spPr>
          <a:xfrm flipV="1">
            <a:off x="4353886" y="4999517"/>
            <a:ext cx="825032" cy="4167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8C5FB5C-473E-566C-716E-28E18FB7D207}"/>
              </a:ext>
            </a:extLst>
          </p:cNvPr>
          <p:cNvSpPr txBox="1"/>
          <p:nvPr/>
        </p:nvSpPr>
        <p:spPr>
          <a:xfrm>
            <a:off x="4612217" y="5416244"/>
            <a:ext cx="5006910" cy="1092607"/>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stippling, tapered and dry brushstrokes with watercolour paint.</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wet on wet and 'less to more see through' [opaque to translucent] techniques.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different amounts of water to create stronger [more opaque] and weaker [more translucent] colours.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Different paintbrushes are suited to different brush strokes and techniques.</a:t>
            </a:r>
          </a:p>
        </p:txBody>
      </p:sp>
      <p:cxnSp>
        <p:nvCxnSpPr>
          <p:cNvPr id="58" name="Straight Arrow Connector 57">
            <a:extLst>
              <a:ext uri="{FF2B5EF4-FFF2-40B4-BE49-F238E27FC236}">
                <a16:creationId xmlns:a16="http://schemas.microsoft.com/office/drawing/2014/main" id="{B3A496A4-A3F4-8BBA-6930-23B12A8141CD}"/>
              </a:ext>
            </a:extLst>
          </p:cNvPr>
          <p:cNvCxnSpPr>
            <a:cxnSpLocks/>
          </p:cNvCxnSpPr>
          <p:nvPr/>
        </p:nvCxnSpPr>
        <p:spPr>
          <a:xfrm flipH="1" flipV="1">
            <a:off x="5889544" y="4829519"/>
            <a:ext cx="101624" cy="6214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E12468F-34F4-1C77-580C-FBED062D9A08}"/>
              </a:ext>
            </a:extLst>
          </p:cNvPr>
          <p:cNvSpPr txBox="1"/>
          <p:nvPr/>
        </p:nvSpPr>
        <p:spPr>
          <a:xfrm>
            <a:off x="7196664" y="2469986"/>
            <a:ext cx="1737611"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acrylics paints in a palette.</a:t>
            </a:r>
          </a:p>
        </p:txBody>
      </p:sp>
      <p:cxnSp>
        <p:nvCxnSpPr>
          <p:cNvPr id="63" name="Straight Arrow Connector 62">
            <a:extLst>
              <a:ext uri="{FF2B5EF4-FFF2-40B4-BE49-F238E27FC236}">
                <a16:creationId xmlns:a16="http://schemas.microsoft.com/office/drawing/2014/main" id="{D5F89D9D-A9D0-51E1-78CD-A30F8423AAC9}"/>
              </a:ext>
            </a:extLst>
          </p:cNvPr>
          <p:cNvCxnSpPr>
            <a:cxnSpLocks/>
          </p:cNvCxnSpPr>
          <p:nvPr/>
        </p:nvCxnSpPr>
        <p:spPr>
          <a:xfrm flipH="1">
            <a:off x="6120273" y="2615677"/>
            <a:ext cx="1127203" cy="5393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7C5772-6549-5A04-95B6-1CC9E6A1A116}"/>
              </a:ext>
            </a:extLst>
          </p:cNvPr>
          <p:cNvSpPr txBox="1"/>
          <p:nvPr/>
        </p:nvSpPr>
        <p:spPr>
          <a:xfrm>
            <a:off x="2066803" y="1048051"/>
            <a:ext cx="1363290"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poster paints.</a:t>
            </a:r>
          </a:p>
        </p:txBody>
      </p:sp>
      <p:cxnSp>
        <p:nvCxnSpPr>
          <p:cNvPr id="67" name="Straight Arrow Connector 66">
            <a:extLst>
              <a:ext uri="{FF2B5EF4-FFF2-40B4-BE49-F238E27FC236}">
                <a16:creationId xmlns:a16="http://schemas.microsoft.com/office/drawing/2014/main" id="{829E73C5-9757-3190-1E47-966D9BBF596D}"/>
              </a:ext>
            </a:extLst>
          </p:cNvPr>
          <p:cNvCxnSpPr>
            <a:cxnSpLocks/>
            <a:stCxn id="66" idx="2"/>
          </p:cNvCxnSpPr>
          <p:nvPr/>
        </p:nvCxnSpPr>
        <p:spPr>
          <a:xfrm>
            <a:off x="2748448" y="1294272"/>
            <a:ext cx="2006209" cy="14425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9CB08C3-FDBF-BC2B-2989-58EE4CC6FFB4}"/>
              </a:ext>
            </a:extLst>
          </p:cNvPr>
          <p:cNvCxnSpPr>
            <a:cxnSpLocks/>
            <a:stCxn id="74" idx="1"/>
          </p:cNvCxnSpPr>
          <p:nvPr/>
        </p:nvCxnSpPr>
        <p:spPr>
          <a:xfrm flipH="1">
            <a:off x="6962862" y="2063899"/>
            <a:ext cx="449790" cy="153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325FEDC5-EA37-5E0C-30AC-DD789062DEC0}"/>
              </a:ext>
            </a:extLst>
          </p:cNvPr>
          <p:cNvPicPr>
            <a:picLocks noChangeAspect="1"/>
          </p:cNvPicPr>
          <p:nvPr/>
        </p:nvPicPr>
        <p:blipFill>
          <a:blip r:embed="rId2"/>
          <a:stretch>
            <a:fillRect/>
          </a:stretch>
        </p:blipFill>
        <p:spPr>
          <a:xfrm>
            <a:off x="2717281" y="1755549"/>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82212" y="2848171"/>
            <a:ext cx="0" cy="306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319474" y="2508273"/>
            <a:ext cx="133812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to draw familiar things.</a:t>
            </a:r>
          </a:p>
        </p:txBody>
      </p:sp>
      <p:sp>
        <p:nvSpPr>
          <p:cNvPr id="74" name="Rectangle 73">
            <a:extLst>
              <a:ext uri="{FF2B5EF4-FFF2-40B4-BE49-F238E27FC236}">
                <a16:creationId xmlns:a16="http://schemas.microsoft.com/office/drawing/2014/main" id="{41683762-E6B2-C2B4-22B3-C50AEED57FF6}"/>
              </a:ext>
            </a:extLst>
          </p:cNvPr>
          <p:cNvSpPr/>
          <p:nvPr/>
        </p:nvSpPr>
        <p:spPr>
          <a:xfrm>
            <a:off x="6860188" y="1200188"/>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Drawing is a key skill in Art &amp; Design and reviewed in some way in every unit.</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024852"/>
            <a:ext cx="1006676" cy="1118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0456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CAFF6609-23CB-B5F8-2A75-781477211706}"/>
              </a:ext>
            </a:extLst>
          </p:cNvPr>
          <p:cNvCxnSpPr>
            <a:cxnSpLocks/>
          </p:cNvCxnSpPr>
          <p:nvPr/>
        </p:nvCxnSpPr>
        <p:spPr>
          <a:xfrm>
            <a:off x="3140935" y="2848171"/>
            <a:ext cx="676056" cy="1287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930354-CFE7-6487-02CC-98607E11F400}"/>
              </a:ext>
            </a:extLst>
          </p:cNvPr>
          <p:cNvSpPr txBox="1"/>
          <p:nvPr/>
        </p:nvSpPr>
        <p:spPr>
          <a:xfrm>
            <a:off x="3603025" y="1077349"/>
            <a:ext cx="228877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Making simple line drawings, including continuous line drawings.</a:t>
            </a:r>
          </a:p>
        </p:txBody>
      </p:sp>
      <p:sp>
        <p:nvSpPr>
          <p:cNvPr id="43" name="TextBox 42">
            <a:extLst>
              <a:ext uri="{FF2B5EF4-FFF2-40B4-BE49-F238E27FC236}">
                <a16:creationId xmlns:a16="http://schemas.microsoft.com/office/drawing/2014/main" id="{0B8FC189-CEC6-6747-D676-FD33D0C9DED9}"/>
              </a:ext>
            </a:extLst>
          </p:cNvPr>
          <p:cNvSpPr txBox="1"/>
          <p:nvPr/>
        </p:nvSpPr>
        <p:spPr>
          <a:xfrm>
            <a:off x="3388811" y="5464132"/>
            <a:ext cx="199733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observation artists must look often and very carefully and at the object they're drawing from.</a:t>
            </a:r>
          </a:p>
        </p:txBody>
      </p:sp>
      <p:sp>
        <p:nvSpPr>
          <p:cNvPr id="44" name="TextBox 43">
            <a:extLst>
              <a:ext uri="{FF2B5EF4-FFF2-40B4-BE49-F238E27FC236}">
                <a16:creationId xmlns:a16="http://schemas.microsoft.com/office/drawing/2014/main" id="{B3CB8B01-9D2B-1D17-8497-01CE262AE3E8}"/>
              </a:ext>
            </a:extLst>
          </p:cNvPr>
          <p:cNvSpPr txBox="1"/>
          <p:nvPr/>
        </p:nvSpPr>
        <p:spPr>
          <a:xfrm>
            <a:off x="5569278" y="5461555"/>
            <a:ext cx="2437197"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primary observation, artists look at the object they're drawing from. When drawing from secondary observation, artists look at a drawing or a copy of object.</a:t>
            </a:r>
          </a:p>
        </p:txBody>
      </p:sp>
      <p:sp>
        <p:nvSpPr>
          <p:cNvPr id="45" name="TextBox 44">
            <a:extLst>
              <a:ext uri="{FF2B5EF4-FFF2-40B4-BE49-F238E27FC236}">
                <a16:creationId xmlns:a16="http://schemas.microsoft.com/office/drawing/2014/main" id="{61EE6362-4736-8C87-1490-56B93ED2D7A3}"/>
              </a:ext>
            </a:extLst>
          </p:cNvPr>
          <p:cNvSpPr txBox="1"/>
          <p:nvPr/>
        </p:nvSpPr>
        <p:spPr>
          <a:xfrm>
            <a:off x="8095375" y="4075451"/>
            <a:ext cx="1415328"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 the human face and its features in proportion using pencil.</a:t>
            </a:r>
          </a:p>
        </p:txBody>
      </p:sp>
      <p:cxnSp>
        <p:nvCxnSpPr>
          <p:cNvPr id="46" name="Straight Arrow Connector 45">
            <a:extLst>
              <a:ext uri="{FF2B5EF4-FFF2-40B4-BE49-F238E27FC236}">
                <a16:creationId xmlns:a16="http://schemas.microsoft.com/office/drawing/2014/main" id="{A2993817-D956-B1CF-8F28-310018F18C49}"/>
              </a:ext>
            </a:extLst>
          </p:cNvPr>
          <p:cNvCxnSpPr>
            <a:cxnSpLocks/>
          </p:cNvCxnSpPr>
          <p:nvPr/>
        </p:nvCxnSpPr>
        <p:spPr>
          <a:xfrm flipV="1">
            <a:off x="6660859" y="4808852"/>
            <a:ext cx="127017" cy="652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6F0D6A-A522-EF39-22BE-750B942C0D30}"/>
              </a:ext>
            </a:extLst>
          </p:cNvPr>
          <p:cNvCxnSpPr>
            <a:cxnSpLocks/>
            <a:stCxn id="43" idx="0"/>
          </p:cNvCxnSpPr>
          <p:nvPr/>
        </p:nvCxnSpPr>
        <p:spPr>
          <a:xfrm flipV="1">
            <a:off x="4387479" y="3807982"/>
            <a:ext cx="1241534" cy="16561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AE8DD-B3E5-071E-0BA4-4A2CC89168E7}"/>
              </a:ext>
            </a:extLst>
          </p:cNvPr>
          <p:cNvCxnSpPr>
            <a:cxnSpLocks/>
          </p:cNvCxnSpPr>
          <p:nvPr/>
        </p:nvCxnSpPr>
        <p:spPr>
          <a:xfrm flipH="1" flipV="1">
            <a:off x="7975730" y="3807982"/>
            <a:ext cx="239289" cy="309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4978FE-18EA-56E6-3401-31F183CF24B5}"/>
              </a:ext>
            </a:extLst>
          </p:cNvPr>
          <p:cNvCxnSpPr>
            <a:cxnSpLocks/>
          </p:cNvCxnSpPr>
          <p:nvPr/>
        </p:nvCxnSpPr>
        <p:spPr>
          <a:xfrm>
            <a:off x="4582798" y="1477459"/>
            <a:ext cx="246677" cy="1230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D86F34-460D-255B-FAE0-0EB8778AC525}"/>
              </a:ext>
            </a:extLst>
          </p:cNvPr>
          <p:cNvSpPr txBox="1"/>
          <p:nvPr/>
        </p:nvSpPr>
        <p:spPr>
          <a:xfrm>
            <a:off x="7550476" y="2350381"/>
            <a:ext cx="141532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tonal drawing using pencil.</a:t>
            </a:r>
          </a:p>
        </p:txBody>
      </p:sp>
      <p:cxnSp>
        <p:nvCxnSpPr>
          <p:cNvPr id="67" name="Straight Arrow Connector 66">
            <a:extLst>
              <a:ext uri="{FF2B5EF4-FFF2-40B4-BE49-F238E27FC236}">
                <a16:creationId xmlns:a16="http://schemas.microsoft.com/office/drawing/2014/main" id="{FB9A2227-129E-D7BF-75B6-024DEC73ECBB}"/>
              </a:ext>
            </a:extLst>
          </p:cNvPr>
          <p:cNvCxnSpPr>
            <a:cxnSpLocks/>
            <a:stCxn id="66" idx="1"/>
          </p:cNvCxnSpPr>
          <p:nvPr/>
        </p:nvCxnSpPr>
        <p:spPr>
          <a:xfrm flipH="1">
            <a:off x="7088697" y="2550436"/>
            <a:ext cx="461779" cy="200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2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Artists in the Art &amp; Design Curriculum</a:t>
            </a:r>
            <a:endParaRPr lang="en-GB" sz="2800"/>
          </a:p>
        </p:txBody>
      </p:sp>
      <p:sp>
        <p:nvSpPr>
          <p:cNvPr id="5" name="Freeform: Shape 4">
            <a:extLst>
              <a:ext uri="{FF2B5EF4-FFF2-40B4-BE49-F238E27FC236}">
                <a16:creationId xmlns:a16="http://schemas.microsoft.com/office/drawing/2014/main" id="{DA5388CB-48AA-59B8-D802-739060385A80}"/>
              </a:ext>
            </a:extLst>
          </p:cNvPr>
          <p:cNvSpPr/>
          <p:nvPr/>
        </p:nvSpPr>
        <p:spPr>
          <a:xfrm>
            <a:off x="0"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1</a:t>
            </a:r>
            <a:endParaRPr lang="en-GB" sz="2000" b="1">
              <a:solidFill>
                <a:srgbClr val="FFFFFF"/>
              </a:solidFill>
              <a:latin typeface="ABeeZee" panose="02000000000000000000" pitchFamily="2" charset="0"/>
              <a:ea typeface="Roboto Slab" pitchFamily="2" charset="0"/>
            </a:endParaRPr>
          </a:p>
        </p:txBody>
      </p:sp>
      <p:sp>
        <p:nvSpPr>
          <p:cNvPr id="7" name="TextBox 6">
            <a:extLst>
              <a:ext uri="{FF2B5EF4-FFF2-40B4-BE49-F238E27FC236}">
                <a16:creationId xmlns:a16="http://schemas.microsoft.com/office/drawing/2014/main" id="{0355C98A-EEAF-0F02-32E3-1800768033D9}"/>
              </a:ext>
            </a:extLst>
          </p:cNvPr>
          <p:cNvSpPr txBox="1"/>
          <p:nvPr/>
        </p:nvSpPr>
        <p:spPr>
          <a:xfrm>
            <a:off x="203201" y="833859"/>
            <a:ext cx="9018165" cy="646331"/>
          </a:xfrm>
          <a:prstGeom prst="rect">
            <a:avLst/>
          </a:prstGeom>
          <a:noFill/>
        </p:spPr>
        <p:txBody>
          <a:bodyPr wrap="square" rtlCol="0">
            <a:spAutoFit/>
          </a:bodyPr>
          <a:lstStyle/>
          <a:p>
            <a:r>
              <a:rPr lang="en-GB" sz="900" b="1">
                <a:solidFill>
                  <a:schemeClr val="bg2"/>
                </a:solidFill>
                <a:latin typeface="Roboto" panose="02000000000000000000" pitchFamily="2" charset="0"/>
                <a:ea typeface="Roboto" panose="02000000000000000000" pitchFamily="2" charset="0"/>
              </a:rPr>
              <a:t>NB. </a:t>
            </a:r>
            <a:r>
              <a:rPr lang="en-GB" sz="900">
                <a:solidFill>
                  <a:schemeClr val="bg2"/>
                </a:solidFill>
                <a:latin typeface="Roboto" panose="02000000000000000000" pitchFamily="2" charset="0"/>
                <a:ea typeface="Roboto" panose="02000000000000000000" pitchFamily="2" charset="0"/>
              </a:rPr>
              <a:t>The key artists in these slides will ensure that pupils can see high-quality </a:t>
            </a:r>
            <a:r>
              <a:rPr lang="en-GB" sz="900" b="1">
                <a:solidFill>
                  <a:schemeClr val="bg2"/>
                </a:solidFill>
                <a:latin typeface="Roboto" panose="02000000000000000000" pitchFamily="2" charset="0"/>
                <a:ea typeface="Roboto" panose="02000000000000000000" pitchFamily="2" charset="0"/>
              </a:rPr>
              <a:t>examples of practical knowledge</a:t>
            </a:r>
            <a:r>
              <a:rPr lang="en-GB" sz="900">
                <a:solidFill>
                  <a:schemeClr val="bg2"/>
                </a:solidFill>
                <a:latin typeface="Roboto" panose="02000000000000000000" pitchFamily="2" charset="0"/>
                <a:ea typeface="Roboto" panose="02000000000000000000" pitchFamily="2" charset="0"/>
              </a:rPr>
              <a:t>, as well as be exposed to artists who have made </a:t>
            </a:r>
            <a:r>
              <a:rPr lang="en-GB" sz="900" b="1">
                <a:solidFill>
                  <a:schemeClr val="bg2"/>
                </a:solidFill>
                <a:latin typeface="Roboto" panose="02000000000000000000" pitchFamily="2" charset="0"/>
                <a:ea typeface="Roboto" panose="02000000000000000000" pitchFamily="2" charset="0"/>
              </a:rPr>
              <a:t>great contributions to global art</a:t>
            </a:r>
            <a:r>
              <a:rPr lang="en-GB" sz="900">
                <a:solidFill>
                  <a:schemeClr val="bg2"/>
                </a:solidFill>
                <a:latin typeface="Roboto" panose="02000000000000000000" pitchFamily="2" charset="0"/>
                <a:ea typeface="Roboto" panose="02000000000000000000" pitchFamily="2" charset="0"/>
              </a:rPr>
              <a:t>, building their cultural capital. Many of the artists also allow </a:t>
            </a:r>
            <a:r>
              <a:rPr lang="en-GB" sz="900" b="1">
                <a:solidFill>
                  <a:schemeClr val="bg2"/>
                </a:solidFill>
                <a:latin typeface="Roboto" panose="02000000000000000000" pitchFamily="2" charset="0"/>
                <a:ea typeface="Roboto" panose="02000000000000000000" pitchFamily="2" charset="0"/>
              </a:rPr>
              <a:t>all pupils to see themselves reflected positively </a:t>
            </a:r>
            <a:r>
              <a:rPr lang="en-GB" sz="900">
                <a:solidFill>
                  <a:schemeClr val="bg2"/>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chemeClr val="bg2"/>
                </a:solidFill>
                <a:latin typeface="Roboto" panose="02000000000000000000" pitchFamily="2" charset="0"/>
                <a:ea typeface="Roboto" panose="02000000000000000000" pitchFamily="2" charset="0"/>
              </a:rPr>
              <a:t>grey</a:t>
            </a:r>
            <a:r>
              <a:rPr lang="en-GB" sz="900">
                <a:solidFill>
                  <a:schemeClr val="bg2"/>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sp>
        <p:nvSpPr>
          <p:cNvPr id="32" name="TextBox 31">
            <a:extLst>
              <a:ext uri="{FF2B5EF4-FFF2-40B4-BE49-F238E27FC236}">
                <a16:creationId xmlns:a16="http://schemas.microsoft.com/office/drawing/2014/main" id="{DC61FD08-C2C1-D4AD-566D-FBB91D27A763}"/>
              </a:ext>
            </a:extLst>
          </p:cNvPr>
          <p:cNvSpPr txBox="1"/>
          <p:nvPr/>
        </p:nvSpPr>
        <p:spPr>
          <a:xfrm>
            <a:off x="204421"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Leonardo Da Vinci</a:t>
            </a:r>
          </a:p>
          <a:p>
            <a:pPr algn="ctr" defTabSz="914400"/>
            <a:r>
              <a:rPr lang="en-US" sz="1000">
                <a:solidFill>
                  <a:schemeClr val="accent1"/>
                </a:solidFill>
                <a:latin typeface="ABeeZee" panose="02000000000000000000" pitchFamily="2" charset="0"/>
              </a:rPr>
              <a:t>1452-1519</a:t>
            </a:r>
            <a:endParaRPr lang="en-GB" sz="1000">
              <a:solidFill>
                <a:schemeClr val="accent1"/>
              </a:solidFill>
              <a:latin typeface="ABeeZee" panose="02000000000000000000" pitchFamily="2" charset="0"/>
            </a:endParaRPr>
          </a:p>
        </p:txBody>
      </p:sp>
      <p:sp>
        <p:nvSpPr>
          <p:cNvPr id="38" name="TextBox 37">
            <a:extLst>
              <a:ext uri="{FF2B5EF4-FFF2-40B4-BE49-F238E27FC236}">
                <a16:creationId xmlns:a16="http://schemas.microsoft.com/office/drawing/2014/main" id="{89C7D0BF-CEB1-6976-42FC-588129B448D0}"/>
              </a:ext>
            </a:extLst>
          </p:cNvPr>
          <p:cNvSpPr txBox="1"/>
          <p:nvPr/>
        </p:nvSpPr>
        <p:spPr>
          <a:xfrm>
            <a:off x="4127473"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Paul Klee</a:t>
            </a:r>
          </a:p>
          <a:p>
            <a:pPr algn="ctr" defTabSz="914400"/>
            <a:r>
              <a:rPr lang="en-US" sz="1000">
                <a:solidFill>
                  <a:schemeClr val="accent1"/>
                </a:solidFill>
                <a:latin typeface="ABeeZee" panose="02000000000000000000" pitchFamily="2" charset="0"/>
              </a:rPr>
              <a:t>1879-1940</a:t>
            </a:r>
            <a:endParaRPr lang="en-GB" sz="1000">
              <a:solidFill>
                <a:schemeClr val="accent1"/>
              </a:solidFill>
              <a:latin typeface="ABeeZee" panose="02000000000000000000" pitchFamily="2" charset="0"/>
            </a:endParaRPr>
          </a:p>
        </p:txBody>
      </p:sp>
      <p:sp>
        <p:nvSpPr>
          <p:cNvPr id="40" name="TextBox 39">
            <a:extLst>
              <a:ext uri="{FF2B5EF4-FFF2-40B4-BE49-F238E27FC236}">
                <a16:creationId xmlns:a16="http://schemas.microsoft.com/office/drawing/2014/main" id="{6B4F74A0-AA4D-9B29-7B57-5033FBB92A37}"/>
              </a:ext>
            </a:extLst>
          </p:cNvPr>
          <p:cNvSpPr txBox="1"/>
          <p:nvPr/>
        </p:nvSpPr>
        <p:spPr>
          <a:xfrm>
            <a:off x="5435157"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Piet Mondrian</a:t>
            </a:r>
          </a:p>
          <a:p>
            <a:pPr algn="ctr" defTabSz="914400"/>
            <a:r>
              <a:rPr lang="en-US" sz="1000">
                <a:solidFill>
                  <a:schemeClr val="accent1"/>
                </a:solidFill>
                <a:latin typeface="ABeeZee" panose="02000000000000000000" pitchFamily="2" charset="0"/>
              </a:rPr>
              <a:t>1872-1944</a:t>
            </a:r>
            <a:endParaRPr lang="en-GB" sz="1000">
              <a:solidFill>
                <a:schemeClr val="accent1"/>
              </a:solidFill>
              <a:latin typeface="ABeeZee" panose="02000000000000000000" pitchFamily="2" charset="0"/>
            </a:endParaRPr>
          </a:p>
        </p:txBody>
      </p:sp>
      <p:sp>
        <p:nvSpPr>
          <p:cNvPr id="42" name="TextBox 41">
            <a:extLst>
              <a:ext uri="{FF2B5EF4-FFF2-40B4-BE49-F238E27FC236}">
                <a16:creationId xmlns:a16="http://schemas.microsoft.com/office/drawing/2014/main" id="{815FDD2A-B657-2C42-0259-0B697E95949F}"/>
              </a:ext>
            </a:extLst>
          </p:cNvPr>
          <p:cNvSpPr txBox="1"/>
          <p:nvPr/>
        </p:nvSpPr>
        <p:spPr>
          <a:xfrm>
            <a:off x="6742841"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Charles McGee</a:t>
            </a:r>
          </a:p>
          <a:p>
            <a:pPr algn="ctr" defTabSz="914400"/>
            <a:r>
              <a:rPr lang="en-US" sz="1000">
                <a:solidFill>
                  <a:schemeClr val="accent1"/>
                </a:solidFill>
                <a:latin typeface="ABeeZee" panose="02000000000000000000" pitchFamily="2" charset="0"/>
              </a:rPr>
              <a:t>1924-2021</a:t>
            </a:r>
            <a:endParaRPr lang="en-GB" sz="1000">
              <a:solidFill>
                <a:schemeClr val="accent1"/>
              </a:solidFill>
              <a:latin typeface="ABeeZee" panose="02000000000000000000" pitchFamily="2" charset="0"/>
            </a:endParaRPr>
          </a:p>
        </p:txBody>
      </p:sp>
      <p:sp>
        <p:nvSpPr>
          <p:cNvPr id="46" name="TextBox 45">
            <a:extLst>
              <a:ext uri="{FF2B5EF4-FFF2-40B4-BE49-F238E27FC236}">
                <a16:creationId xmlns:a16="http://schemas.microsoft.com/office/drawing/2014/main" id="{E38AC0A6-B7B9-766E-775A-43083E3E3B7A}"/>
              </a:ext>
            </a:extLst>
          </p:cNvPr>
          <p:cNvSpPr txBox="1"/>
          <p:nvPr/>
        </p:nvSpPr>
        <p:spPr>
          <a:xfrm>
            <a:off x="2819789"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Wassily Kandinsky</a:t>
            </a:r>
          </a:p>
          <a:p>
            <a:pPr algn="ctr" defTabSz="914400"/>
            <a:r>
              <a:rPr lang="en-US" sz="1000">
                <a:solidFill>
                  <a:schemeClr val="accent1"/>
                </a:solidFill>
                <a:latin typeface="ABeeZee" panose="02000000000000000000" pitchFamily="2" charset="0"/>
              </a:rPr>
              <a:t>1866-1944</a:t>
            </a:r>
            <a:endParaRPr lang="en-GB" sz="1000">
              <a:solidFill>
                <a:schemeClr val="accent1"/>
              </a:solidFill>
              <a:latin typeface="ABeeZee" panose="02000000000000000000" pitchFamily="2" charset="0"/>
            </a:endParaRPr>
          </a:p>
        </p:txBody>
      </p:sp>
      <p:sp>
        <p:nvSpPr>
          <p:cNvPr id="3" name="TextBox 2">
            <a:extLst>
              <a:ext uri="{FF2B5EF4-FFF2-40B4-BE49-F238E27FC236}">
                <a16:creationId xmlns:a16="http://schemas.microsoft.com/office/drawing/2014/main" id="{1BD6A49D-CDD5-0540-09CA-5C8E933FB0C4}"/>
              </a:ext>
            </a:extLst>
          </p:cNvPr>
          <p:cNvSpPr txBox="1"/>
          <p:nvPr/>
        </p:nvSpPr>
        <p:spPr>
          <a:xfrm>
            <a:off x="1512105" y="1990047"/>
            <a:ext cx="1303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Claude Monet</a:t>
            </a:r>
          </a:p>
          <a:p>
            <a:pPr algn="ctr" defTabSz="914400"/>
            <a:r>
              <a:rPr lang="en-US" sz="1000">
                <a:solidFill>
                  <a:schemeClr val="accent1"/>
                </a:solidFill>
                <a:latin typeface="ABeeZee" panose="02000000000000000000" pitchFamily="2" charset="0"/>
              </a:rPr>
              <a:t>1840-1926</a:t>
            </a:r>
            <a:endParaRPr lang="en-GB" sz="1000">
              <a:solidFill>
                <a:schemeClr val="accent1"/>
              </a:solidFill>
              <a:latin typeface="ABeeZee" panose="02000000000000000000" pitchFamily="2" charset="0"/>
            </a:endParaRPr>
          </a:p>
        </p:txBody>
      </p:sp>
      <p:sp>
        <p:nvSpPr>
          <p:cNvPr id="9" name="TextBox 8">
            <a:extLst>
              <a:ext uri="{FF2B5EF4-FFF2-40B4-BE49-F238E27FC236}">
                <a16:creationId xmlns:a16="http://schemas.microsoft.com/office/drawing/2014/main" id="{B024A070-4612-F5A1-4E63-006DCF6CC8E6}"/>
              </a:ext>
            </a:extLst>
          </p:cNvPr>
          <p:cNvSpPr txBox="1"/>
          <p:nvPr/>
        </p:nvSpPr>
        <p:spPr>
          <a:xfrm>
            <a:off x="540436" y="6195798"/>
            <a:ext cx="3986523" cy="307777"/>
          </a:xfrm>
          <a:prstGeom prst="rect">
            <a:avLst/>
          </a:prstGeom>
          <a:noFill/>
        </p:spPr>
        <p:txBody>
          <a:bodyPr wrap="square">
            <a:spAutoFit/>
          </a:bodyPr>
          <a:lstStyle/>
          <a:p>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Da Vinci - </a:t>
            </a:r>
            <a:r>
              <a:rPr lang="en-GB" sz="700" err="1">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Luciaroblego</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hlinkClick r:id="rId3"/>
              </a:rPr>
              <a:t>CC BY-SA 4.0</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via Wikimedia Commons</a:t>
            </a:r>
          </a:p>
          <a:p>
            <a:r>
              <a:rPr lang="en-US"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McGee - </a:t>
            </a:r>
            <a:r>
              <a:rPr lang="en-US" sz="700" err="1">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Wmjuntunen</a:t>
            </a:r>
            <a:r>
              <a:rPr lang="en-US"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(talk) (Uploads), </a:t>
            </a:r>
            <a:r>
              <a:rPr lang="en-US"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hlinkClick r:id="rId4"/>
              </a:rPr>
              <a:t>CC BY-SA 3.0</a:t>
            </a:r>
            <a:r>
              <a:rPr lang="en-US"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026" name="Picture 2">
            <a:extLst>
              <a:ext uri="{FF2B5EF4-FFF2-40B4-BE49-F238E27FC236}">
                <a16:creationId xmlns:a16="http://schemas.microsoft.com/office/drawing/2014/main" id="{C44AD157-363E-FA03-D399-2A9444C9986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1365" y="2446845"/>
            <a:ext cx="1169312" cy="12686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Painter Artist Claude Monet - Free photo on Pixabay - Pixabay">
            <a:extLst>
              <a:ext uri="{FF2B5EF4-FFF2-40B4-BE49-F238E27FC236}">
                <a16:creationId xmlns:a16="http://schemas.microsoft.com/office/drawing/2014/main" id="{22EBEF74-0456-E15B-94D4-E5243EB29F9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89485" y="2450952"/>
            <a:ext cx="948440" cy="1264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Wassily Kandinsky 1922 by Hugo Erfurth - PICRYL - Public Domain Media  Search Engine Public Domain Search">
            <a:extLst>
              <a:ext uri="{FF2B5EF4-FFF2-40B4-BE49-F238E27FC236}">
                <a16:creationId xmlns:a16="http://schemas.microsoft.com/office/drawing/2014/main" id="{ADE2662D-E975-73DF-D400-31E96FD0979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957154" y="2446845"/>
            <a:ext cx="979273"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Paul Klee 1911 - Public domain portrait painting - PICRYL - Public Domain  Media Search Engine Public Domain Search">
            <a:extLst>
              <a:ext uri="{FF2B5EF4-FFF2-40B4-BE49-F238E27FC236}">
                <a16:creationId xmlns:a16="http://schemas.microsoft.com/office/drawing/2014/main" id="{4C122447-E792-811A-09B1-CCE25586517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332108" y="2450953"/>
            <a:ext cx="915068" cy="126458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B135EE1-6C3A-9A68-BB5D-6133DA386C2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613857" y="2450953"/>
            <a:ext cx="945800" cy="126458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4624BEB-ED2C-DCCF-78B0-6A6003DBA0AC}"/>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38528" t="1865" r="1827"/>
          <a:stretch/>
        </p:blipFill>
        <p:spPr bwMode="auto">
          <a:xfrm>
            <a:off x="6880379" y="2446845"/>
            <a:ext cx="1028123"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F63E0-B1C5-7138-7C94-7B6ABF148E03}"/>
              </a:ext>
            </a:extLst>
          </p:cNvPr>
          <p:cNvSpPr txBox="1"/>
          <p:nvPr/>
        </p:nvSpPr>
        <p:spPr>
          <a:xfrm>
            <a:off x="8050525" y="1990047"/>
            <a:ext cx="1303200"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(Frances Hatch)</a:t>
            </a:r>
          </a:p>
          <a:p>
            <a:pPr algn="ctr" defTabSz="914400"/>
            <a:endParaRPr lang="en-US" sz="1000">
              <a:solidFill>
                <a:schemeClr val="tx1">
                  <a:lumMod val="50000"/>
                </a:schemeClr>
              </a:solidFill>
              <a:latin typeface="ABeeZee" panose="02000000000000000000" pitchFamily="2" charset="0"/>
            </a:endParaRPr>
          </a:p>
        </p:txBody>
      </p:sp>
      <p:sp>
        <p:nvSpPr>
          <p:cNvPr id="11" name="Freeform: Shape 10">
            <a:extLst>
              <a:ext uri="{FF2B5EF4-FFF2-40B4-BE49-F238E27FC236}">
                <a16:creationId xmlns:a16="http://schemas.microsoft.com/office/drawing/2014/main" id="{BF25B5C2-CB48-5747-C1CA-74160407767D}"/>
              </a:ext>
            </a:extLst>
          </p:cNvPr>
          <p:cNvSpPr/>
          <p:nvPr/>
        </p:nvSpPr>
        <p:spPr>
          <a:xfrm>
            <a:off x="-1" y="3868392"/>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2</a:t>
            </a:r>
            <a:endParaRPr lang="en-GB" sz="2000" b="1">
              <a:solidFill>
                <a:srgbClr val="FFFFFF"/>
              </a:solidFill>
              <a:latin typeface="ABeeZee" panose="02000000000000000000" pitchFamily="2" charset="0"/>
              <a:ea typeface="Roboto Slab" pitchFamily="2" charset="0"/>
            </a:endParaRPr>
          </a:p>
        </p:txBody>
      </p:sp>
      <p:sp>
        <p:nvSpPr>
          <p:cNvPr id="12" name="TextBox 11">
            <a:extLst>
              <a:ext uri="{FF2B5EF4-FFF2-40B4-BE49-F238E27FC236}">
                <a16:creationId xmlns:a16="http://schemas.microsoft.com/office/drawing/2014/main" id="{2ED8659E-DED6-4B83-F65D-2F634D175DB3}"/>
              </a:ext>
            </a:extLst>
          </p:cNvPr>
          <p:cNvSpPr txBox="1"/>
          <p:nvPr/>
        </p:nvSpPr>
        <p:spPr>
          <a:xfrm>
            <a:off x="87928" y="4371229"/>
            <a:ext cx="1536186"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Katsushika Hokusai</a:t>
            </a:r>
          </a:p>
          <a:p>
            <a:pPr algn="ctr" defTabSz="914400"/>
            <a:r>
              <a:rPr lang="en-US" sz="1000">
                <a:solidFill>
                  <a:schemeClr val="accent1"/>
                </a:solidFill>
                <a:latin typeface="ABeeZee" panose="02000000000000000000" pitchFamily="2" charset="0"/>
              </a:rPr>
              <a:t>1750-1849</a:t>
            </a:r>
          </a:p>
        </p:txBody>
      </p:sp>
      <p:sp>
        <p:nvSpPr>
          <p:cNvPr id="13" name="TextBox 12">
            <a:extLst>
              <a:ext uri="{FF2B5EF4-FFF2-40B4-BE49-F238E27FC236}">
                <a16:creationId xmlns:a16="http://schemas.microsoft.com/office/drawing/2014/main" id="{79BAFCBE-8ECC-5902-23C2-0DF70C5A8A8B}"/>
              </a:ext>
            </a:extLst>
          </p:cNvPr>
          <p:cNvSpPr txBox="1"/>
          <p:nvPr/>
        </p:nvSpPr>
        <p:spPr>
          <a:xfrm>
            <a:off x="1404655" y="4371229"/>
            <a:ext cx="1536186"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Claude Monet</a:t>
            </a:r>
          </a:p>
          <a:p>
            <a:pPr algn="ctr" defTabSz="914400"/>
            <a:r>
              <a:rPr lang="en-US" sz="1000">
                <a:solidFill>
                  <a:schemeClr val="accent1"/>
                </a:solidFill>
                <a:latin typeface="ABeeZee" panose="02000000000000000000" pitchFamily="2" charset="0"/>
              </a:rPr>
              <a:t>1840-1926</a:t>
            </a:r>
            <a:endParaRPr lang="en-GB" sz="1000">
              <a:solidFill>
                <a:schemeClr val="accent1"/>
              </a:solidFill>
              <a:latin typeface="ABeeZee" panose="02000000000000000000" pitchFamily="2" charset="0"/>
            </a:endParaRPr>
          </a:p>
        </p:txBody>
      </p:sp>
      <p:sp>
        <p:nvSpPr>
          <p:cNvPr id="14" name="TextBox 13">
            <a:extLst>
              <a:ext uri="{FF2B5EF4-FFF2-40B4-BE49-F238E27FC236}">
                <a16:creationId xmlns:a16="http://schemas.microsoft.com/office/drawing/2014/main" id="{1D65B3EA-4602-EEC2-53D9-CA66A7D2CCDC}"/>
              </a:ext>
            </a:extLst>
          </p:cNvPr>
          <p:cNvSpPr txBox="1"/>
          <p:nvPr/>
        </p:nvSpPr>
        <p:spPr>
          <a:xfrm>
            <a:off x="2692833" y="4383421"/>
            <a:ext cx="1567048" cy="52322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Pablo Picasso</a:t>
            </a:r>
          </a:p>
          <a:p>
            <a:pPr algn="ctr" defTabSz="914400"/>
            <a:r>
              <a:rPr lang="en-US" sz="1000">
                <a:solidFill>
                  <a:schemeClr val="accent1"/>
                </a:solidFill>
                <a:latin typeface="ABeeZee" panose="02000000000000000000" pitchFamily="2" charset="0"/>
              </a:rPr>
              <a:t>1881-1973</a:t>
            </a:r>
          </a:p>
          <a:p>
            <a:pPr algn="ctr" defTabSz="914400"/>
            <a:endParaRPr lang="en-US" sz="800">
              <a:solidFill>
                <a:schemeClr val="bg2"/>
              </a:solidFill>
              <a:latin typeface="ABeeZee" panose="02000000000000000000" pitchFamily="2" charset="0"/>
            </a:endParaRPr>
          </a:p>
        </p:txBody>
      </p:sp>
      <p:sp>
        <p:nvSpPr>
          <p:cNvPr id="15" name="TextBox 14">
            <a:extLst>
              <a:ext uri="{FF2B5EF4-FFF2-40B4-BE49-F238E27FC236}">
                <a16:creationId xmlns:a16="http://schemas.microsoft.com/office/drawing/2014/main" id="{C3AB763C-D5F0-F83D-ABF3-4C0480E15391}"/>
              </a:ext>
            </a:extLst>
          </p:cNvPr>
          <p:cNvSpPr txBox="1"/>
          <p:nvPr/>
        </p:nvSpPr>
        <p:spPr>
          <a:xfrm>
            <a:off x="4011873" y="4371229"/>
            <a:ext cx="1567048"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(Boyle Family)</a:t>
            </a:r>
          </a:p>
          <a:p>
            <a:pPr algn="ctr" defTabSz="914400"/>
            <a:r>
              <a:rPr lang="en-US" sz="1000">
                <a:solidFill>
                  <a:schemeClr val="accent1"/>
                </a:solidFill>
                <a:latin typeface="ABeeZee" panose="02000000000000000000" pitchFamily="2" charset="0"/>
              </a:rPr>
              <a:t>Active c.1960-</a:t>
            </a:r>
            <a:endParaRPr lang="en-GB" sz="1000">
              <a:solidFill>
                <a:schemeClr val="accent1"/>
              </a:solidFill>
              <a:latin typeface="ABeeZee" panose="02000000000000000000" pitchFamily="2" charset="0"/>
            </a:endParaRPr>
          </a:p>
        </p:txBody>
      </p:sp>
      <p:sp>
        <p:nvSpPr>
          <p:cNvPr id="16" name="TextBox 15">
            <a:extLst>
              <a:ext uri="{FF2B5EF4-FFF2-40B4-BE49-F238E27FC236}">
                <a16:creationId xmlns:a16="http://schemas.microsoft.com/office/drawing/2014/main" id="{91D62528-E351-4891-AA1A-C5F41FC42A8B}"/>
              </a:ext>
            </a:extLst>
          </p:cNvPr>
          <p:cNvSpPr txBox="1"/>
          <p:nvPr/>
        </p:nvSpPr>
        <p:spPr>
          <a:xfrm>
            <a:off x="5327127" y="4371229"/>
            <a:ext cx="1567047"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Zaha Hadid</a:t>
            </a:r>
          </a:p>
          <a:p>
            <a:pPr algn="ctr" defTabSz="914400"/>
            <a:r>
              <a:rPr lang="en-US" sz="1000">
                <a:solidFill>
                  <a:schemeClr val="accent1"/>
                </a:solidFill>
                <a:latin typeface="ABeeZee" panose="02000000000000000000" pitchFamily="2" charset="0"/>
              </a:rPr>
              <a:t>1950-2016</a:t>
            </a:r>
            <a:endParaRPr lang="en-GB" sz="1000">
              <a:solidFill>
                <a:schemeClr val="accent1"/>
              </a:solidFill>
              <a:latin typeface="ABeeZee" panose="02000000000000000000" pitchFamily="2" charset="0"/>
            </a:endParaRPr>
          </a:p>
        </p:txBody>
      </p:sp>
      <p:pic>
        <p:nvPicPr>
          <p:cNvPr id="17" name="Picture 16">
            <a:extLst>
              <a:ext uri="{FF2B5EF4-FFF2-40B4-BE49-F238E27FC236}">
                <a16:creationId xmlns:a16="http://schemas.microsoft.com/office/drawing/2014/main" id="{2EE97D74-C6D4-86B6-E55E-A2655CE7C7D6}"/>
              </a:ext>
            </a:extLst>
          </p:cNvPr>
          <p:cNvPicPr>
            <a:picLocks noChangeAspect="1"/>
          </p:cNvPicPr>
          <p:nvPr/>
        </p:nvPicPr>
        <p:blipFill>
          <a:blip r:embed="rId11"/>
          <a:stretch>
            <a:fillRect/>
          </a:stretch>
        </p:blipFill>
        <p:spPr>
          <a:xfrm>
            <a:off x="5457367" y="4867787"/>
            <a:ext cx="1306566" cy="1279060"/>
          </a:xfrm>
          <a:prstGeom prst="rect">
            <a:avLst/>
          </a:prstGeom>
          <a:ln w="12700">
            <a:solidFill>
              <a:schemeClr val="bg1"/>
            </a:solidFill>
          </a:ln>
        </p:spPr>
      </p:pic>
      <p:pic>
        <p:nvPicPr>
          <p:cNvPr id="21" name="Picture 28">
            <a:extLst>
              <a:ext uri="{FF2B5EF4-FFF2-40B4-BE49-F238E27FC236}">
                <a16:creationId xmlns:a16="http://schemas.microsoft.com/office/drawing/2014/main" id="{105FAAF4-6836-E76F-7397-EB35D7679DB5}"/>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411499" y="4867787"/>
            <a:ext cx="889308" cy="1264585"/>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22" name="Picture 30" descr="10 Fascinating Facts That Will Surprise You About Picasso">
            <a:extLst>
              <a:ext uri="{FF2B5EF4-FFF2-40B4-BE49-F238E27FC236}">
                <a16:creationId xmlns:a16="http://schemas.microsoft.com/office/drawing/2014/main" id="{2DD71348-71A1-F8EB-371C-B9B5D9BDF77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907966" y="4867787"/>
            <a:ext cx="1080443" cy="1270764"/>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E3346AB-B139-B2D1-1D77-9B912D70D261}"/>
              </a:ext>
            </a:extLst>
          </p:cNvPr>
          <p:cNvSpPr txBox="1"/>
          <p:nvPr/>
        </p:nvSpPr>
        <p:spPr>
          <a:xfrm>
            <a:off x="6649952" y="4371229"/>
            <a:ext cx="1567047"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David Hockney</a:t>
            </a:r>
          </a:p>
          <a:p>
            <a:pPr algn="ctr" defTabSz="914400"/>
            <a:r>
              <a:rPr lang="en-US" sz="1000">
                <a:solidFill>
                  <a:schemeClr val="accent1"/>
                </a:solidFill>
                <a:latin typeface="ABeeZee" panose="02000000000000000000" pitchFamily="2" charset="0"/>
              </a:rPr>
              <a:t>1937-</a:t>
            </a:r>
            <a:endParaRPr lang="en-GB" sz="1000">
              <a:solidFill>
                <a:schemeClr val="accent1"/>
              </a:solidFill>
              <a:latin typeface="ABeeZee" panose="02000000000000000000" pitchFamily="2" charset="0"/>
            </a:endParaRPr>
          </a:p>
        </p:txBody>
      </p:sp>
      <p:sp>
        <p:nvSpPr>
          <p:cNvPr id="25" name="TextBox 24">
            <a:extLst>
              <a:ext uri="{FF2B5EF4-FFF2-40B4-BE49-F238E27FC236}">
                <a16:creationId xmlns:a16="http://schemas.microsoft.com/office/drawing/2014/main" id="{B5102A0D-455B-FFA1-A613-A7DFA8095613}"/>
              </a:ext>
            </a:extLst>
          </p:cNvPr>
          <p:cNvSpPr txBox="1"/>
          <p:nvPr/>
        </p:nvSpPr>
        <p:spPr>
          <a:xfrm>
            <a:off x="7918601" y="4371229"/>
            <a:ext cx="1567047"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(Emily Haworth-Booth)</a:t>
            </a:r>
          </a:p>
        </p:txBody>
      </p:sp>
      <p:pic>
        <p:nvPicPr>
          <p:cNvPr id="26" name="Picture 4" descr="Painter Artist Claude Monet - Free photo on Pixabay - Pixabay">
            <a:extLst>
              <a:ext uri="{FF2B5EF4-FFF2-40B4-BE49-F238E27FC236}">
                <a16:creationId xmlns:a16="http://schemas.microsoft.com/office/drawing/2014/main" id="{EECB2EF5-A89F-72FB-D615-EBFEDAFF2AF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98528" y="4869653"/>
            <a:ext cx="948440" cy="12645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E406B7-EBF0-20CB-D5EF-AFE5BDC8A747}"/>
              </a:ext>
            </a:extLst>
          </p:cNvPr>
          <p:cNvSpPr txBox="1"/>
          <p:nvPr/>
        </p:nvSpPr>
        <p:spPr>
          <a:xfrm>
            <a:off x="5475102" y="6217253"/>
            <a:ext cx="3986523" cy="200055"/>
          </a:xfrm>
          <a:prstGeom prst="rect">
            <a:avLst/>
          </a:prstGeom>
          <a:noFill/>
        </p:spPr>
        <p:txBody>
          <a:bodyPr wrap="square">
            <a:spAutoFit/>
          </a:bodyPr>
          <a:lstStyle/>
          <a:p>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Hockney - </a:t>
            </a:r>
            <a:r>
              <a:rPr lang="en-GB" sz="700" err="1">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Connaissance</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des Arts, </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hlinkClick r:id="rId14"/>
              </a:rPr>
              <a:t>CC BY 3.0</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via Wikimedia Commons</a:t>
            </a:r>
          </a:p>
        </p:txBody>
      </p:sp>
      <p:pic>
        <p:nvPicPr>
          <p:cNvPr id="1040" name="Picture 16">
            <a:extLst>
              <a:ext uri="{FF2B5EF4-FFF2-40B4-BE49-F238E27FC236}">
                <a16:creationId xmlns:a16="http://schemas.microsoft.com/office/drawing/2014/main" id="{D4450AF9-EB3A-7315-F9E6-ACC8B5A0E39A}"/>
              </a:ext>
            </a:extLst>
          </p:cNvPr>
          <p:cNvPicPr>
            <a:picLocks noChangeAspect="1" noChangeArrowheads="1"/>
          </p:cNvPicPr>
          <p:nvPr/>
        </p:nvPicPr>
        <p:blipFill rotWithShape="1">
          <a:blip r:embed="rId15" cstate="hqprint">
            <a:extLst>
              <a:ext uri="{28A0092B-C50C-407E-A947-70E740481C1C}">
                <a14:useLocalDpi xmlns:a14="http://schemas.microsoft.com/office/drawing/2010/main" val="0"/>
              </a:ext>
            </a:extLst>
          </a:blip>
          <a:srcRect l="14777" r="20085"/>
          <a:stretch/>
        </p:blipFill>
        <p:spPr bwMode="auto">
          <a:xfrm>
            <a:off x="6900697" y="4869653"/>
            <a:ext cx="1065556" cy="12627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7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19515C5-46AD-CF0A-FEBE-9CBE37F26FC5}"/>
              </a:ext>
            </a:extLst>
          </p:cNvPr>
          <p:cNvPicPr>
            <a:picLocks noChangeAspect="1"/>
          </p:cNvPicPr>
          <p:nvPr/>
        </p:nvPicPr>
        <p:blipFill>
          <a:blip r:embed="rId2"/>
          <a:stretch>
            <a:fillRect/>
          </a:stretch>
        </p:blipFill>
        <p:spPr>
          <a:xfrm>
            <a:off x="2720882" y="175400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011648" y="2850376"/>
            <a:ext cx="55496" cy="304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227199" y="2435278"/>
            <a:ext cx="143879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simple prints using poster paints.</a:t>
            </a:r>
          </a:p>
        </p:txBody>
      </p:sp>
      <p:sp>
        <p:nvSpPr>
          <p:cNvPr id="74" name="Rectangle 73">
            <a:extLst>
              <a:ext uri="{FF2B5EF4-FFF2-40B4-BE49-F238E27FC236}">
                <a16:creationId xmlns:a16="http://schemas.microsoft.com/office/drawing/2014/main" id="{41683762-E6B2-C2B4-22B3-C50AEED57FF6}"/>
              </a:ext>
            </a:extLst>
          </p:cNvPr>
          <p:cNvSpPr/>
          <p:nvPr/>
        </p:nvSpPr>
        <p:spPr>
          <a:xfrm>
            <a:off x="7443752" y="2540116"/>
            <a:ext cx="1806068"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printing is explicitly reviewed.</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316950"/>
            <a:ext cx="1006676" cy="82646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2911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74075CC9-F782-5699-0C86-EA22DFE989EA}"/>
              </a:ext>
            </a:extLst>
          </p:cNvPr>
          <p:cNvCxnSpPr>
            <a:cxnSpLocks/>
          </p:cNvCxnSpPr>
          <p:nvPr/>
        </p:nvCxnSpPr>
        <p:spPr>
          <a:xfrm>
            <a:off x="3196445" y="2831064"/>
            <a:ext cx="598846" cy="12313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90B3B5-40FC-3BA3-F018-9E312913C766}"/>
              </a:ext>
            </a:extLst>
          </p:cNvPr>
          <p:cNvSpPr txBox="1"/>
          <p:nvPr/>
        </p:nvSpPr>
        <p:spPr>
          <a:xfrm>
            <a:off x="2490434" y="1066264"/>
            <a:ext cx="178065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Press print onto paper or fabric using the natural colour of the leaves.</a:t>
            </a:r>
          </a:p>
        </p:txBody>
      </p:sp>
      <p:cxnSp>
        <p:nvCxnSpPr>
          <p:cNvPr id="27" name="Straight Arrow Connector 26">
            <a:extLst>
              <a:ext uri="{FF2B5EF4-FFF2-40B4-BE49-F238E27FC236}">
                <a16:creationId xmlns:a16="http://schemas.microsoft.com/office/drawing/2014/main" id="{A58A48F4-3AE8-DBCD-F7FD-FF16CC8C10FF}"/>
              </a:ext>
            </a:extLst>
          </p:cNvPr>
          <p:cNvCxnSpPr>
            <a:cxnSpLocks/>
          </p:cNvCxnSpPr>
          <p:nvPr/>
        </p:nvCxnSpPr>
        <p:spPr>
          <a:xfrm>
            <a:off x="3538213" y="1586475"/>
            <a:ext cx="1174655" cy="20200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1E3BC8-8485-A5BF-A661-DB1B984F986E}"/>
              </a:ext>
            </a:extLst>
          </p:cNvPr>
          <p:cNvSpPr txBox="1"/>
          <p:nvPr/>
        </p:nvSpPr>
        <p:spPr>
          <a:xfrm>
            <a:off x="4396926" y="5547700"/>
            <a:ext cx="4788928"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Using crayons to transfer texture and pattern from existing surfaces.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Monoprint onto paper.</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plate to make a press print. Apply ink (or paint) with a roller. Press print onto paper or fabric using a plate.</a:t>
            </a:r>
          </a:p>
        </p:txBody>
      </p:sp>
      <p:cxnSp>
        <p:nvCxnSpPr>
          <p:cNvPr id="35" name="Straight Arrow Connector 34">
            <a:extLst>
              <a:ext uri="{FF2B5EF4-FFF2-40B4-BE49-F238E27FC236}">
                <a16:creationId xmlns:a16="http://schemas.microsoft.com/office/drawing/2014/main" id="{FA80EA2A-94CE-799E-FFA3-06BAB87CA8A1}"/>
              </a:ext>
            </a:extLst>
          </p:cNvPr>
          <p:cNvCxnSpPr>
            <a:cxnSpLocks/>
          </p:cNvCxnSpPr>
          <p:nvPr/>
        </p:nvCxnSpPr>
        <p:spPr>
          <a:xfrm flipV="1">
            <a:off x="4725853" y="4916852"/>
            <a:ext cx="164929"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570ADD-CEA4-B149-183D-0ABE7FD501AD}"/>
              </a:ext>
            </a:extLst>
          </p:cNvPr>
          <p:cNvSpPr txBox="1"/>
          <p:nvPr/>
        </p:nvSpPr>
        <p:spPr>
          <a:xfrm>
            <a:off x="5193134" y="1047225"/>
            <a:ext cx="221958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Collagraphic printmaking is a process in which materials are built up on a plate to be printed from.</a:t>
            </a:r>
          </a:p>
        </p:txBody>
      </p:sp>
      <p:cxnSp>
        <p:nvCxnSpPr>
          <p:cNvPr id="41" name="Straight Arrow Connector 40">
            <a:extLst>
              <a:ext uri="{FF2B5EF4-FFF2-40B4-BE49-F238E27FC236}">
                <a16:creationId xmlns:a16="http://schemas.microsoft.com/office/drawing/2014/main" id="{59C84838-3A4A-F434-0455-3B8EB0ABF34D}"/>
              </a:ext>
            </a:extLst>
          </p:cNvPr>
          <p:cNvCxnSpPr>
            <a:cxnSpLocks/>
          </p:cNvCxnSpPr>
          <p:nvPr/>
        </p:nvCxnSpPr>
        <p:spPr>
          <a:xfrm>
            <a:off x="6182686" y="1541050"/>
            <a:ext cx="125835" cy="4000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EDBA64-6F8F-841A-C922-8C2D53266545}"/>
              </a:ext>
            </a:extLst>
          </p:cNvPr>
          <p:cNvCxnSpPr>
            <a:cxnSpLocks/>
          </p:cNvCxnSpPr>
          <p:nvPr/>
        </p:nvCxnSpPr>
        <p:spPr>
          <a:xfrm flipH="1">
            <a:off x="6912528" y="2848171"/>
            <a:ext cx="531224" cy="12142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44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A08D1F-F4CE-7937-1AD0-7DDC5F5CDD9A}"/>
              </a:ext>
            </a:extLst>
          </p:cNvPr>
          <p:cNvPicPr>
            <a:picLocks noChangeAspect="1"/>
          </p:cNvPicPr>
          <p:nvPr/>
        </p:nvPicPr>
        <p:blipFill>
          <a:blip r:embed="rId2"/>
          <a:stretch>
            <a:fillRect/>
          </a:stretch>
        </p:blipFill>
        <p:spPr>
          <a:xfrm>
            <a:off x="2714806" y="175404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53593" y="2873013"/>
            <a:ext cx="0" cy="2820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862527" y="2339597"/>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making sculptures using a range of materials and junk modelling.</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547700"/>
            <a:ext cx="1006676" cy="59571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53787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1499E033-22A3-E502-91C3-E32DD49FF0A6}"/>
              </a:ext>
            </a:extLst>
          </p:cNvPr>
          <p:cNvCxnSpPr>
            <a:cxnSpLocks/>
          </p:cNvCxnSpPr>
          <p:nvPr/>
        </p:nvCxnSpPr>
        <p:spPr>
          <a:xfrm>
            <a:off x="3139704" y="2787784"/>
            <a:ext cx="628548" cy="13101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6D3DEE9-F0D4-055C-1E4A-B413DDA1579C}"/>
              </a:ext>
            </a:extLst>
          </p:cNvPr>
          <p:cNvSpPr txBox="1"/>
          <p:nvPr/>
        </p:nvSpPr>
        <p:spPr>
          <a:xfrm>
            <a:off x="2611050" y="1014623"/>
            <a:ext cx="179317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paper sculpture by folding and twisting and gluing it together.</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a:off x="3768252" y="1421367"/>
            <a:ext cx="952229" cy="17336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D832D1-BBEC-8C20-0DD0-DC4747DF4B80}"/>
              </a:ext>
            </a:extLst>
          </p:cNvPr>
          <p:cNvSpPr txBox="1"/>
          <p:nvPr/>
        </p:nvSpPr>
        <p:spPr>
          <a:xfrm>
            <a:off x="4717550" y="5417573"/>
            <a:ext cx="4350949"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tile using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raised relief by adding layers of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slip (a mixture of clay and water) as a glue in ceramics.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Score surfaces before adding slip to help the pieces attach more reliably.</a:t>
            </a:r>
          </a:p>
        </p:txBody>
      </p:sp>
      <p:cxnSp>
        <p:nvCxnSpPr>
          <p:cNvPr id="35" name="Straight Arrow Connector 34">
            <a:extLst>
              <a:ext uri="{FF2B5EF4-FFF2-40B4-BE49-F238E27FC236}">
                <a16:creationId xmlns:a16="http://schemas.microsoft.com/office/drawing/2014/main" id="{1CFC73AD-AEE1-1FCE-B2CC-F2B1BEB8FC9E}"/>
              </a:ext>
            </a:extLst>
          </p:cNvPr>
          <p:cNvCxnSpPr>
            <a:cxnSpLocks/>
          </p:cNvCxnSpPr>
          <p:nvPr/>
        </p:nvCxnSpPr>
        <p:spPr>
          <a:xfrm flipV="1">
            <a:off x="5185521" y="3371019"/>
            <a:ext cx="527382" cy="20465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1" y="1008763"/>
            <a:ext cx="2038368"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Arrange a 3D composition by considering size, shape, texture and space between objects.</a:t>
            </a:r>
          </a:p>
        </p:txBody>
      </p:sp>
      <p:cxnSp>
        <p:nvCxnSpPr>
          <p:cNvPr id="39" name="Straight Arrow Connector 38">
            <a:extLst>
              <a:ext uri="{FF2B5EF4-FFF2-40B4-BE49-F238E27FC236}">
                <a16:creationId xmlns:a16="http://schemas.microsoft.com/office/drawing/2014/main" id="{514942C8-0883-2E87-33AD-08DA0244F40E}"/>
              </a:ext>
            </a:extLst>
          </p:cNvPr>
          <p:cNvCxnSpPr>
            <a:cxnSpLocks/>
            <a:stCxn id="38" idx="2"/>
          </p:cNvCxnSpPr>
          <p:nvPr/>
        </p:nvCxnSpPr>
        <p:spPr>
          <a:xfrm flipH="1">
            <a:off x="6769916" y="1562761"/>
            <a:ext cx="309729" cy="10694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Origami is a Japanese artform of creating 3D models by folding a piece of paper.</a:t>
            </a:r>
          </a:p>
        </p:txBody>
      </p:sp>
      <p:sp>
        <p:nvSpPr>
          <p:cNvPr id="45" name="TextBox 44">
            <a:extLst>
              <a:ext uri="{FF2B5EF4-FFF2-40B4-BE49-F238E27FC236}">
                <a16:creationId xmlns:a16="http://schemas.microsoft.com/office/drawing/2014/main" id="{F8012B6E-8E74-6D4F-2E75-AC14604E115A}"/>
              </a:ext>
            </a:extLst>
          </p:cNvPr>
          <p:cNvSpPr txBox="1"/>
          <p:nvPr/>
        </p:nvSpPr>
        <p:spPr>
          <a:xfrm>
            <a:off x="8098829" y="5035029"/>
            <a:ext cx="1384797"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Cut, shape and manipulate existing objects to create a sculpture.</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93024" y="2616596"/>
            <a:ext cx="533575" cy="19007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28C6CB5-CFB0-8E36-5848-4CA92696B70D}"/>
              </a:ext>
            </a:extLst>
          </p:cNvPr>
          <p:cNvCxnSpPr>
            <a:cxnSpLocks/>
          </p:cNvCxnSpPr>
          <p:nvPr/>
        </p:nvCxnSpPr>
        <p:spPr>
          <a:xfrm flipH="1" flipV="1">
            <a:off x="7826015" y="4794340"/>
            <a:ext cx="314160" cy="3839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17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7F39E9-7A89-56C9-692E-28342ECA075D}"/>
              </a:ext>
            </a:extLst>
          </p:cNvPr>
          <p:cNvPicPr>
            <a:picLocks noChangeAspect="1"/>
          </p:cNvPicPr>
          <p:nvPr/>
        </p:nvPicPr>
        <p:blipFill>
          <a:blip r:embed="rId2"/>
          <a:stretch>
            <a:fillRect/>
          </a:stretch>
        </p:blipFill>
        <p:spPr>
          <a:xfrm>
            <a:off x="2714806" y="1753551"/>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854548"/>
            <a:ext cx="1006676" cy="28886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79929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6D3DEE9-F0D4-055C-1E4A-B413DDA1579C}"/>
              </a:ext>
            </a:extLst>
          </p:cNvPr>
          <p:cNvSpPr txBox="1"/>
          <p:nvPr/>
        </p:nvSpPr>
        <p:spPr>
          <a:xfrm>
            <a:off x="3049058" y="5547700"/>
            <a:ext cx="223778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objects and surfaces using cameras or tablets.</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flipV="1">
            <a:off x="4419622" y="4808852"/>
            <a:ext cx="395659" cy="7600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0" y="1008763"/>
            <a:ext cx="2521477"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tableau vivant, which is made by standing still to represent the figures in a story.</a:t>
            </a:r>
          </a:p>
        </p:txBody>
      </p:sp>
      <p:cxnSp>
        <p:nvCxnSpPr>
          <p:cNvPr id="39" name="Straight Arrow Connector 38">
            <a:extLst>
              <a:ext uri="{FF2B5EF4-FFF2-40B4-BE49-F238E27FC236}">
                <a16:creationId xmlns:a16="http://schemas.microsoft.com/office/drawing/2014/main" id="{514942C8-0883-2E87-33AD-08DA0244F40E}"/>
              </a:ext>
            </a:extLst>
          </p:cNvPr>
          <p:cNvCxnSpPr>
            <a:cxnSpLocks/>
          </p:cNvCxnSpPr>
          <p:nvPr/>
        </p:nvCxnSpPr>
        <p:spPr>
          <a:xfrm flipH="1">
            <a:off x="5882894" y="1562761"/>
            <a:ext cx="417238" cy="1130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Design figures and characters in software programmes (e.g. PowerPoint).</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75316" y="2616596"/>
            <a:ext cx="551283" cy="1015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560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EFC5331-CEDD-A253-856E-8B09B7769774}"/>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flipV="1">
            <a:off x="5906786" y="4870594"/>
            <a:ext cx="150065" cy="6771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5699833" y="5485958"/>
            <a:ext cx="1173193"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collage.</a:t>
            </a:r>
          </a:p>
        </p:txBody>
      </p:sp>
      <p:sp>
        <p:nvSpPr>
          <p:cNvPr id="74" name="Rectangle 73">
            <a:extLst>
              <a:ext uri="{FF2B5EF4-FFF2-40B4-BE49-F238E27FC236}">
                <a16:creationId xmlns:a16="http://schemas.microsoft.com/office/drawing/2014/main" id="{41683762-E6B2-C2B4-22B3-C50AEED57FF6}"/>
              </a:ext>
            </a:extLst>
          </p:cNvPr>
          <p:cNvSpPr/>
          <p:nvPr/>
        </p:nvSpPr>
        <p:spPr>
          <a:xfrm>
            <a:off x="7594057" y="2228650"/>
            <a:ext cx="1825883"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mixed media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740171"/>
            <a:ext cx="383885" cy="8922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4474563"/>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41FBAD2-01D3-817E-F46A-6CF46BE10B1D}"/>
              </a:ext>
            </a:extLst>
          </p:cNvPr>
          <p:cNvSpPr txBox="1"/>
          <p:nvPr/>
        </p:nvSpPr>
        <p:spPr>
          <a:xfrm>
            <a:off x="5250347" y="1309594"/>
            <a:ext cx="1312878"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montage.</a:t>
            </a:r>
          </a:p>
        </p:txBody>
      </p:sp>
      <p:cxnSp>
        <p:nvCxnSpPr>
          <p:cNvPr id="24" name="Straight Arrow Connector 23">
            <a:extLst>
              <a:ext uri="{FF2B5EF4-FFF2-40B4-BE49-F238E27FC236}">
                <a16:creationId xmlns:a16="http://schemas.microsoft.com/office/drawing/2014/main" id="{5C6441B0-67B5-9753-0B74-0C145BDD6746}"/>
              </a:ext>
            </a:extLst>
          </p:cNvPr>
          <p:cNvCxnSpPr>
            <a:cxnSpLocks/>
          </p:cNvCxnSpPr>
          <p:nvPr/>
        </p:nvCxnSpPr>
        <p:spPr>
          <a:xfrm>
            <a:off x="5699833" y="1555815"/>
            <a:ext cx="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727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graphicFrame>
        <p:nvGraphicFramePr>
          <p:cNvPr id="6" name="Content Placeholder 4">
            <a:extLst>
              <a:ext uri="{FF2B5EF4-FFF2-40B4-BE49-F238E27FC236}">
                <a16:creationId xmlns:a16="http://schemas.microsoft.com/office/drawing/2014/main" id="{1BEF6444-7E5D-40FD-8644-F624CCD51272}"/>
              </a:ext>
            </a:extLst>
          </p:cNvPr>
          <p:cNvGraphicFramePr>
            <a:graphicFrameLocks/>
          </p:cNvGraphicFramePr>
          <p:nvPr>
            <p:extLst>
              <p:ext uri="{D42A27DB-BD31-4B8C-83A1-F6EECF244321}">
                <p14:modId xmlns:p14="http://schemas.microsoft.com/office/powerpoint/2010/main" val="2584949781"/>
              </p:ext>
            </p:extLst>
          </p:nvPr>
        </p:nvGraphicFramePr>
        <p:xfrm>
          <a:off x="278702" y="1326399"/>
          <a:ext cx="8990333" cy="4984560"/>
        </p:xfrm>
        <a:graphic>
          <a:graphicData uri="http://schemas.openxmlformats.org/drawingml/2006/table">
            <a:tbl>
              <a:tblPr firstRow="1" firstCol="1" bandRow="1"/>
              <a:tblGrid>
                <a:gridCol w="422333">
                  <a:extLst>
                    <a:ext uri="{9D8B030D-6E8A-4147-A177-3AD203B41FA5}">
                      <a16:colId xmlns:a16="http://schemas.microsoft.com/office/drawing/2014/main" val="20000"/>
                    </a:ext>
                  </a:extLst>
                </a:gridCol>
                <a:gridCol w="8568000">
                  <a:extLst>
                    <a:ext uri="{9D8B030D-6E8A-4147-A177-3AD203B41FA5}">
                      <a16:colId xmlns:a16="http://schemas.microsoft.com/office/drawing/2014/main" val="2580161655"/>
                    </a:ext>
                  </a:extLst>
                </a:gridCol>
              </a:tblGrid>
              <a:tr h="119235">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are the pictures in a book that tell a story.</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artists make art in different ways.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240377">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tries to look like things in the real world, such as people, animals, or objects. When you look at representational art, you can usually tell what it is supposed to be.</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flat [2D] or something that you look around [3D].</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sculpture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can be viewed from all sides [it is 3D].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19235">
                <a:tc>
                  <a:txBody>
                    <a:bodyPr/>
                    <a:lstStyle/>
                    <a:p>
                      <a:pPr algn="ctr">
                        <a:lnSpc>
                          <a:spcPct val="115000"/>
                        </a:lnSpc>
                        <a:spcAft>
                          <a:spcPts val="1000"/>
                        </a:spcAft>
                      </a:pPr>
                      <a:r>
                        <a:rPr lang="en-US" sz="1050" b="1">
                          <a:solidFill>
                            <a:schemeClr val="tx1"/>
                          </a:solidFill>
                          <a:effectLst/>
                          <a:latin typeface="ABeeZee" panose="02000000000000000000" pitchFamily="2" charset="0"/>
                          <a:cs typeface="Times New Roman" panose="02020603050405020304" pitchFamily="18" charset="0"/>
                        </a:rPr>
                        <a:t>Y</a:t>
                      </a:r>
                      <a:r>
                        <a:rPr lang="en-GB" sz="1050" b="1">
                          <a:solidFill>
                            <a:schemeClr val="tx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help to tell a story. Artists who make illustrations are called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illustrators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collage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0499">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Mixed-media</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Ceramics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process of making art from clay.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montage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mixed-media artwork including collaged photographs.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Contemporary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arrange objects or images in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composition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composition is often made up of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foreground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midground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background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Perspective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help to tell a story.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330921"/>
                  </a:ext>
                </a:extLst>
              </a:tr>
              <a:tr h="160348">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Y4</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viewfinder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can be used to identify an interesting section within a composition.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assemblage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3D artwork usually made of found objects.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still life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 a genre of artwork that shows a collection of objects.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359697"/>
                  </a:ext>
                </a:extLst>
              </a:tr>
              <a:tr h="192026">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Y5</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Artwork does not have to be abstract or representational.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92497"/>
                  </a:ext>
                </a:extLst>
              </a:tr>
              <a:tr h="119235">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Installation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exhibition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display of artwork. It is curated by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0558613"/>
                  </a:ext>
                </a:extLst>
              </a:tr>
            </a:tbl>
          </a:graphicData>
        </a:graphic>
      </p:graphicFrame>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Different Artworks</a:t>
            </a:r>
          </a:p>
        </p:txBody>
      </p:sp>
    </p:spTree>
    <p:extLst>
      <p:ext uri="{BB962C8B-B14F-4D97-AF65-F5344CB8AC3E}">
        <p14:creationId xmlns:p14="http://schemas.microsoft.com/office/powerpoint/2010/main" val="42844001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2" y="915176"/>
            <a:ext cx="3450986"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100" b="1">
                <a:solidFill>
                  <a:schemeClr val="accent5">
                    <a:lumMod val="60000"/>
                    <a:lumOff val="40000"/>
                  </a:schemeClr>
                </a:solidFill>
                <a:latin typeface="Roboto" panose="02000000000000000000" pitchFamily="2" charset="0"/>
                <a:ea typeface="Roboto" panose="02000000000000000000" pitchFamily="2" charset="0"/>
              </a:rPr>
              <a:t>Traditional</a:t>
            </a:r>
            <a:r>
              <a:rPr lang="en-US" sz="1050">
                <a:solidFill>
                  <a:schemeClr val="tx1"/>
                </a:solidFill>
                <a:latin typeface="Roboto" panose="02000000000000000000" pitchFamily="2" charset="0"/>
                <a:ea typeface="Roboto" panose="02000000000000000000" pitchFamily="2" charset="0"/>
              </a:rPr>
              <a:t>, </a:t>
            </a:r>
            <a:r>
              <a:rPr lang="en-US" sz="1100" b="1">
                <a:solidFill>
                  <a:schemeClr val="accent2">
                    <a:lumMod val="60000"/>
                    <a:lumOff val="40000"/>
                  </a:schemeClr>
                </a:solidFill>
                <a:latin typeface="Roboto" panose="02000000000000000000" pitchFamily="2" charset="0"/>
                <a:ea typeface="Roboto" panose="02000000000000000000" pitchFamily="2" charset="0"/>
              </a:rPr>
              <a:t>Modern</a:t>
            </a:r>
            <a:r>
              <a:rPr lang="en-US" sz="1050">
                <a:solidFill>
                  <a:schemeClr val="tx1"/>
                </a:solidFill>
                <a:latin typeface="Roboto" panose="02000000000000000000" pitchFamily="2" charset="0"/>
                <a:ea typeface="Roboto" panose="02000000000000000000" pitchFamily="2" charset="0"/>
              </a:rPr>
              <a:t> and </a:t>
            </a:r>
            <a:r>
              <a:rPr lang="en-US" sz="1100" b="1">
                <a:solidFill>
                  <a:schemeClr val="accent4">
                    <a:lumMod val="40000"/>
                    <a:lumOff val="60000"/>
                  </a:schemeClr>
                </a:solidFill>
                <a:latin typeface="Roboto" panose="02000000000000000000" pitchFamily="2" charset="0"/>
                <a:ea typeface="Roboto" panose="02000000000000000000" pitchFamily="2" charset="0"/>
              </a:rPr>
              <a:t>Contemporary</a:t>
            </a:r>
            <a:r>
              <a:rPr lang="en-US" sz="1050">
                <a:solidFill>
                  <a:schemeClr val="tx1"/>
                </a:solidFill>
                <a:latin typeface="Roboto" panose="02000000000000000000" pitchFamily="2" charset="0"/>
                <a:ea typeface="Roboto" panose="02000000000000000000" pitchFamily="2" charset="0"/>
              </a:rPr>
              <a:t> Artists</a:t>
            </a:r>
          </a:p>
        </p:txBody>
      </p:sp>
      <p:graphicFrame>
        <p:nvGraphicFramePr>
          <p:cNvPr id="4" name="Table 5">
            <a:extLst>
              <a:ext uri="{FF2B5EF4-FFF2-40B4-BE49-F238E27FC236}">
                <a16:creationId xmlns:a16="http://schemas.microsoft.com/office/drawing/2014/main" id="{C40CEE35-BE90-53D6-19A3-080F84AE8D52}"/>
              </a:ext>
            </a:extLst>
          </p:cNvPr>
          <p:cNvGraphicFramePr>
            <a:graphicFrameLocks noGrp="1"/>
          </p:cNvGraphicFramePr>
          <p:nvPr>
            <p:extLst>
              <p:ext uri="{D42A27DB-BD31-4B8C-83A1-F6EECF244321}">
                <p14:modId xmlns:p14="http://schemas.microsoft.com/office/powerpoint/2010/main" val="1984482019"/>
              </p:ext>
            </p:extLst>
          </p:nvPr>
        </p:nvGraphicFramePr>
        <p:xfrm>
          <a:off x="1485900" y="3204111"/>
          <a:ext cx="7826196"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1990350214"/>
                    </a:ext>
                  </a:extLst>
                </a:gridCol>
                <a:gridCol w="279507">
                  <a:extLst>
                    <a:ext uri="{9D8B030D-6E8A-4147-A177-3AD203B41FA5}">
                      <a16:colId xmlns:a16="http://schemas.microsoft.com/office/drawing/2014/main" val="1103691608"/>
                    </a:ext>
                  </a:extLst>
                </a:gridCol>
                <a:gridCol w="279507">
                  <a:extLst>
                    <a:ext uri="{9D8B030D-6E8A-4147-A177-3AD203B41FA5}">
                      <a16:colId xmlns:a16="http://schemas.microsoft.com/office/drawing/2014/main" val="1685981376"/>
                    </a:ext>
                  </a:extLst>
                </a:gridCol>
                <a:gridCol w="279507">
                  <a:extLst>
                    <a:ext uri="{9D8B030D-6E8A-4147-A177-3AD203B41FA5}">
                      <a16:colId xmlns:a16="http://schemas.microsoft.com/office/drawing/2014/main" val="3807310819"/>
                    </a:ext>
                  </a:extLst>
                </a:gridCol>
                <a:gridCol w="279507">
                  <a:extLst>
                    <a:ext uri="{9D8B030D-6E8A-4147-A177-3AD203B41FA5}">
                      <a16:colId xmlns:a16="http://schemas.microsoft.com/office/drawing/2014/main" val="2300866265"/>
                    </a:ext>
                  </a:extLst>
                </a:gridCol>
                <a:gridCol w="279507">
                  <a:extLst>
                    <a:ext uri="{9D8B030D-6E8A-4147-A177-3AD203B41FA5}">
                      <a16:colId xmlns:a16="http://schemas.microsoft.com/office/drawing/2014/main" val="1227558294"/>
                    </a:ext>
                  </a:extLst>
                </a:gridCol>
                <a:gridCol w="279507">
                  <a:extLst>
                    <a:ext uri="{9D8B030D-6E8A-4147-A177-3AD203B41FA5}">
                      <a16:colId xmlns:a16="http://schemas.microsoft.com/office/drawing/2014/main" val="2027818724"/>
                    </a:ext>
                  </a:extLst>
                </a:gridCol>
                <a:gridCol w="279507">
                  <a:extLst>
                    <a:ext uri="{9D8B030D-6E8A-4147-A177-3AD203B41FA5}">
                      <a16:colId xmlns:a16="http://schemas.microsoft.com/office/drawing/2014/main" val="3337744104"/>
                    </a:ext>
                  </a:extLst>
                </a:gridCol>
                <a:gridCol w="279507">
                  <a:extLst>
                    <a:ext uri="{9D8B030D-6E8A-4147-A177-3AD203B41FA5}">
                      <a16:colId xmlns:a16="http://schemas.microsoft.com/office/drawing/2014/main" val="3465869216"/>
                    </a:ext>
                  </a:extLst>
                </a:gridCol>
                <a:gridCol w="279507">
                  <a:extLst>
                    <a:ext uri="{9D8B030D-6E8A-4147-A177-3AD203B41FA5}">
                      <a16:colId xmlns:a16="http://schemas.microsoft.com/office/drawing/2014/main" val="3709791900"/>
                    </a:ext>
                  </a:extLst>
                </a:gridCol>
                <a:gridCol w="279507">
                  <a:extLst>
                    <a:ext uri="{9D8B030D-6E8A-4147-A177-3AD203B41FA5}">
                      <a16:colId xmlns:a16="http://schemas.microsoft.com/office/drawing/2014/main" val="2944384583"/>
                    </a:ext>
                  </a:extLst>
                </a:gridCol>
                <a:gridCol w="279507">
                  <a:extLst>
                    <a:ext uri="{9D8B030D-6E8A-4147-A177-3AD203B41FA5}">
                      <a16:colId xmlns:a16="http://schemas.microsoft.com/office/drawing/2014/main" val="2797346604"/>
                    </a:ext>
                  </a:extLst>
                </a:gridCol>
                <a:gridCol w="279507">
                  <a:extLst>
                    <a:ext uri="{9D8B030D-6E8A-4147-A177-3AD203B41FA5}">
                      <a16:colId xmlns:a16="http://schemas.microsoft.com/office/drawing/2014/main" val="3647246483"/>
                    </a:ext>
                  </a:extLst>
                </a:gridCol>
                <a:gridCol w="279507">
                  <a:extLst>
                    <a:ext uri="{9D8B030D-6E8A-4147-A177-3AD203B41FA5}">
                      <a16:colId xmlns:a16="http://schemas.microsoft.com/office/drawing/2014/main" val="4192790727"/>
                    </a:ext>
                  </a:extLst>
                </a:gridCol>
                <a:gridCol w="279507">
                  <a:extLst>
                    <a:ext uri="{9D8B030D-6E8A-4147-A177-3AD203B41FA5}">
                      <a16:colId xmlns:a16="http://schemas.microsoft.com/office/drawing/2014/main" val="1426622618"/>
                    </a:ext>
                  </a:extLst>
                </a:gridCol>
                <a:gridCol w="279507">
                  <a:extLst>
                    <a:ext uri="{9D8B030D-6E8A-4147-A177-3AD203B41FA5}">
                      <a16:colId xmlns:a16="http://schemas.microsoft.com/office/drawing/2014/main" val="3767723766"/>
                    </a:ext>
                  </a:extLst>
                </a:gridCol>
                <a:gridCol w="279507">
                  <a:extLst>
                    <a:ext uri="{9D8B030D-6E8A-4147-A177-3AD203B41FA5}">
                      <a16:colId xmlns:a16="http://schemas.microsoft.com/office/drawing/2014/main" val="1860496926"/>
                    </a:ext>
                  </a:extLst>
                </a:gridCol>
                <a:gridCol w="279507">
                  <a:extLst>
                    <a:ext uri="{9D8B030D-6E8A-4147-A177-3AD203B41FA5}">
                      <a16:colId xmlns:a16="http://schemas.microsoft.com/office/drawing/2014/main" val="3741248068"/>
                    </a:ext>
                  </a:extLst>
                </a:gridCol>
                <a:gridCol w="279507">
                  <a:extLst>
                    <a:ext uri="{9D8B030D-6E8A-4147-A177-3AD203B41FA5}">
                      <a16:colId xmlns:a16="http://schemas.microsoft.com/office/drawing/2014/main" val="2912403096"/>
                    </a:ext>
                  </a:extLst>
                </a:gridCol>
                <a:gridCol w="279507">
                  <a:extLst>
                    <a:ext uri="{9D8B030D-6E8A-4147-A177-3AD203B41FA5}">
                      <a16:colId xmlns:a16="http://schemas.microsoft.com/office/drawing/2014/main" val="2290671446"/>
                    </a:ext>
                  </a:extLst>
                </a:gridCol>
                <a:gridCol w="279507">
                  <a:extLst>
                    <a:ext uri="{9D8B030D-6E8A-4147-A177-3AD203B41FA5}">
                      <a16:colId xmlns:a16="http://schemas.microsoft.com/office/drawing/2014/main" val="3892617172"/>
                    </a:ext>
                  </a:extLst>
                </a:gridCol>
                <a:gridCol w="279507">
                  <a:extLst>
                    <a:ext uri="{9D8B030D-6E8A-4147-A177-3AD203B41FA5}">
                      <a16:colId xmlns:a16="http://schemas.microsoft.com/office/drawing/2014/main" val="3707573806"/>
                    </a:ext>
                  </a:extLst>
                </a:gridCol>
                <a:gridCol w="279507">
                  <a:extLst>
                    <a:ext uri="{9D8B030D-6E8A-4147-A177-3AD203B41FA5}">
                      <a16:colId xmlns:a16="http://schemas.microsoft.com/office/drawing/2014/main" val="2245265644"/>
                    </a:ext>
                  </a:extLst>
                </a:gridCol>
                <a:gridCol w="279507">
                  <a:extLst>
                    <a:ext uri="{9D8B030D-6E8A-4147-A177-3AD203B41FA5}">
                      <a16:colId xmlns:a16="http://schemas.microsoft.com/office/drawing/2014/main" val="3629477756"/>
                    </a:ext>
                  </a:extLst>
                </a:gridCol>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gridCol w="279507">
                  <a:extLst>
                    <a:ext uri="{9D8B030D-6E8A-4147-A177-3AD203B41FA5}">
                      <a16:colId xmlns:a16="http://schemas.microsoft.com/office/drawing/2014/main" val="2816018218"/>
                    </a:ext>
                  </a:extLst>
                </a:gridCol>
              </a:tblGrid>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grpSp>
        <p:nvGrpSpPr>
          <p:cNvPr id="64" name="Group 63">
            <a:extLst>
              <a:ext uri="{FF2B5EF4-FFF2-40B4-BE49-F238E27FC236}">
                <a16:creationId xmlns:a16="http://schemas.microsoft.com/office/drawing/2014/main" id="{F3F6324D-A7FF-33F0-8417-7D583FA03920}"/>
              </a:ext>
            </a:extLst>
          </p:cNvPr>
          <p:cNvGrpSpPr/>
          <p:nvPr/>
        </p:nvGrpSpPr>
        <p:grpSpPr>
          <a:xfrm>
            <a:off x="1304540" y="3543541"/>
            <a:ext cx="8188200" cy="123111"/>
            <a:chOff x="2000386" y="2978249"/>
            <a:chExt cx="7504342" cy="123111"/>
          </a:xfrm>
        </p:grpSpPr>
        <p:sp>
          <p:nvSpPr>
            <p:cNvPr id="6" name="TextBox 5">
              <a:extLst>
                <a:ext uri="{FF2B5EF4-FFF2-40B4-BE49-F238E27FC236}">
                  <a16:creationId xmlns:a16="http://schemas.microsoft.com/office/drawing/2014/main" id="{D087385D-7A27-DF35-6FB4-E5FD1C1DB000}"/>
                </a:ext>
              </a:extLst>
            </p:cNvPr>
            <p:cNvSpPr txBox="1"/>
            <p:nvPr/>
          </p:nvSpPr>
          <p:spPr>
            <a:xfrm>
              <a:off x="918591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2030</a:t>
              </a:r>
            </a:p>
          </p:txBody>
        </p:sp>
        <p:sp>
          <p:nvSpPr>
            <p:cNvPr id="7" name="TextBox 6">
              <a:extLst>
                <a:ext uri="{FF2B5EF4-FFF2-40B4-BE49-F238E27FC236}">
                  <a16:creationId xmlns:a16="http://schemas.microsoft.com/office/drawing/2014/main" id="{1C4345BF-D984-3C6E-B84C-82B42E26653F}"/>
                </a:ext>
              </a:extLst>
            </p:cNvPr>
            <p:cNvSpPr txBox="1"/>
            <p:nvPr/>
          </p:nvSpPr>
          <p:spPr>
            <a:xfrm>
              <a:off x="89258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2020</a:t>
              </a:r>
            </a:p>
          </p:txBody>
        </p:sp>
        <p:sp>
          <p:nvSpPr>
            <p:cNvPr id="11" name="TextBox 10">
              <a:extLst>
                <a:ext uri="{FF2B5EF4-FFF2-40B4-BE49-F238E27FC236}">
                  <a16:creationId xmlns:a16="http://schemas.microsoft.com/office/drawing/2014/main" id="{752CD069-DC74-71D9-BFE8-8D017C083901}"/>
                </a:ext>
              </a:extLst>
            </p:cNvPr>
            <p:cNvSpPr txBox="1"/>
            <p:nvPr/>
          </p:nvSpPr>
          <p:spPr>
            <a:xfrm>
              <a:off x="867413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2010</a:t>
              </a:r>
            </a:p>
          </p:txBody>
        </p:sp>
        <p:sp>
          <p:nvSpPr>
            <p:cNvPr id="12" name="TextBox 11">
              <a:extLst>
                <a:ext uri="{FF2B5EF4-FFF2-40B4-BE49-F238E27FC236}">
                  <a16:creationId xmlns:a16="http://schemas.microsoft.com/office/drawing/2014/main" id="{AA5BDBC6-F45E-7694-8702-F84263ADF047}"/>
                </a:ext>
              </a:extLst>
            </p:cNvPr>
            <p:cNvSpPr txBox="1"/>
            <p:nvPr/>
          </p:nvSpPr>
          <p:spPr>
            <a:xfrm>
              <a:off x="84140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2000</a:t>
              </a:r>
            </a:p>
          </p:txBody>
        </p:sp>
        <p:sp>
          <p:nvSpPr>
            <p:cNvPr id="14" name="TextBox 13">
              <a:extLst>
                <a:ext uri="{FF2B5EF4-FFF2-40B4-BE49-F238E27FC236}">
                  <a16:creationId xmlns:a16="http://schemas.microsoft.com/office/drawing/2014/main" id="{ADCF0E0B-8E39-DAAE-ABB3-2F6439A107A7}"/>
                </a:ext>
              </a:extLst>
            </p:cNvPr>
            <p:cNvSpPr txBox="1"/>
            <p:nvPr/>
          </p:nvSpPr>
          <p:spPr>
            <a:xfrm>
              <a:off x="816235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1990</a:t>
              </a:r>
            </a:p>
          </p:txBody>
        </p:sp>
        <p:sp>
          <p:nvSpPr>
            <p:cNvPr id="18" name="TextBox 17">
              <a:extLst>
                <a:ext uri="{FF2B5EF4-FFF2-40B4-BE49-F238E27FC236}">
                  <a16:creationId xmlns:a16="http://schemas.microsoft.com/office/drawing/2014/main" id="{63DC8145-41B1-439B-B32D-3659FF9E034B}"/>
                </a:ext>
              </a:extLst>
            </p:cNvPr>
            <p:cNvSpPr txBox="1"/>
            <p:nvPr/>
          </p:nvSpPr>
          <p:spPr>
            <a:xfrm>
              <a:off x="79022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1980</a:t>
              </a:r>
            </a:p>
          </p:txBody>
        </p:sp>
        <p:sp>
          <p:nvSpPr>
            <p:cNvPr id="19" name="TextBox 18">
              <a:extLst>
                <a:ext uri="{FF2B5EF4-FFF2-40B4-BE49-F238E27FC236}">
                  <a16:creationId xmlns:a16="http://schemas.microsoft.com/office/drawing/2014/main" id="{F5E462A9-09FB-6F91-822B-D8BB406634CF}"/>
                </a:ext>
              </a:extLst>
            </p:cNvPr>
            <p:cNvSpPr txBox="1"/>
            <p:nvPr/>
          </p:nvSpPr>
          <p:spPr>
            <a:xfrm>
              <a:off x="765056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1970</a:t>
              </a:r>
            </a:p>
          </p:txBody>
        </p:sp>
        <p:sp>
          <p:nvSpPr>
            <p:cNvPr id="23" name="TextBox 22">
              <a:extLst>
                <a:ext uri="{FF2B5EF4-FFF2-40B4-BE49-F238E27FC236}">
                  <a16:creationId xmlns:a16="http://schemas.microsoft.com/office/drawing/2014/main" id="{F277D4D8-5DD2-A9C8-9210-C18B4EC98FEE}"/>
                </a:ext>
              </a:extLst>
            </p:cNvPr>
            <p:cNvSpPr txBox="1"/>
            <p:nvPr/>
          </p:nvSpPr>
          <p:spPr>
            <a:xfrm>
              <a:off x="7390484"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1960</a:t>
              </a:r>
            </a:p>
          </p:txBody>
        </p:sp>
        <p:sp>
          <p:nvSpPr>
            <p:cNvPr id="24" name="TextBox 23">
              <a:extLst>
                <a:ext uri="{FF2B5EF4-FFF2-40B4-BE49-F238E27FC236}">
                  <a16:creationId xmlns:a16="http://schemas.microsoft.com/office/drawing/2014/main" id="{F5236532-4DDB-86ED-2B63-15889038DBF7}"/>
                </a:ext>
              </a:extLst>
            </p:cNvPr>
            <p:cNvSpPr txBox="1"/>
            <p:nvPr/>
          </p:nvSpPr>
          <p:spPr>
            <a:xfrm>
              <a:off x="713020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1950</a:t>
              </a:r>
            </a:p>
          </p:txBody>
        </p:sp>
        <p:sp>
          <p:nvSpPr>
            <p:cNvPr id="27" name="TextBox 26">
              <a:extLst>
                <a:ext uri="{FF2B5EF4-FFF2-40B4-BE49-F238E27FC236}">
                  <a16:creationId xmlns:a16="http://schemas.microsoft.com/office/drawing/2014/main" id="{8CB88A49-E839-AD3F-4E36-15847DA178E3}"/>
                </a:ext>
              </a:extLst>
            </p:cNvPr>
            <p:cNvSpPr txBox="1"/>
            <p:nvPr/>
          </p:nvSpPr>
          <p:spPr>
            <a:xfrm>
              <a:off x="68701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1940</a:t>
              </a:r>
            </a:p>
          </p:txBody>
        </p:sp>
        <p:sp>
          <p:nvSpPr>
            <p:cNvPr id="30" name="TextBox 29">
              <a:extLst>
                <a:ext uri="{FF2B5EF4-FFF2-40B4-BE49-F238E27FC236}">
                  <a16:creationId xmlns:a16="http://schemas.microsoft.com/office/drawing/2014/main" id="{31FDCADD-BE91-A954-36FA-D9B898070E54}"/>
                </a:ext>
              </a:extLst>
            </p:cNvPr>
            <p:cNvSpPr txBox="1"/>
            <p:nvPr/>
          </p:nvSpPr>
          <p:spPr>
            <a:xfrm>
              <a:off x="661842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1930</a:t>
              </a:r>
            </a:p>
          </p:txBody>
        </p:sp>
        <p:sp>
          <p:nvSpPr>
            <p:cNvPr id="31" name="TextBox 30">
              <a:extLst>
                <a:ext uri="{FF2B5EF4-FFF2-40B4-BE49-F238E27FC236}">
                  <a16:creationId xmlns:a16="http://schemas.microsoft.com/office/drawing/2014/main" id="{A392E8FD-102D-40AB-4EB3-17F3EFD18133}"/>
                </a:ext>
              </a:extLst>
            </p:cNvPr>
            <p:cNvSpPr txBox="1"/>
            <p:nvPr/>
          </p:nvSpPr>
          <p:spPr>
            <a:xfrm>
              <a:off x="63583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1920</a:t>
              </a:r>
            </a:p>
          </p:txBody>
        </p:sp>
        <p:sp>
          <p:nvSpPr>
            <p:cNvPr id="32" name="TextBox 31">
              <a:extLst>
                <a:ext uri="{FF2B5EF4-FFF2-40B4-BE49-F238E27FC236}">
                  <a16:creationId xmlns:a16="http://schemas.microsoft.com/office/drawing/2014/main" id="{3DE00B0D-98DB-4479-0695-C846159183F0}"/>
                </a:ext>
              </a:extLst>
            </p:cNvPr>
            <p:cNvSpPr txBox="1"/>
            <p:nvPr/>
          </p:nvSpPr>
          <p:spPr>
            <a:xfrm>
              <a:off x="610664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1910</a:t>
              </a:r>
            </a:p>
          </p:txBody>
        </p:sp>
        <p:sp>
          <p:nvSpPr>
            <p:cNvPr id="35" name="TextBox 34">
              <a:extLst>
                <a:ext uri="{FF2B5EF4-FFF2-40B4-BE49-F238E27FC236}">
                  <a16:creationId xmlns:a16="http://schemas.microsoft.com/office/drawing/2014/main" id="{98F5FDF1-C2DC-2100-DC9C-5ABA30BB5F7E}"/>
                </a:ext>
              </a:extLst>
            </p:cNvPr>
            <p:cNvSpPr txBox="1"/>
            <p:nvPr/>
          </p:nvSpPr>
          <p:spPr>
            <a:xfrm>
              <a:off x="584655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1900</a:t>
              </a:r>
            </a:p>
          </p:txBody>
        </p:sp>
        <p:sp>
          <p:nvSpPr>
            <p:cNvPr id="36" name="TextBox 35">
              <a:extLst>
                <a:ext uri="{FF2B5EF4-FFF2-40B4-BE49-F238E27FC236}">
                  <a16:creationId xmlns:a16="http://schemas.microsoft.com/office/drawing/2014/main" id="{F8164CE2-3C41-E68A-A225-959EC1568A5C}"/>
                </a:ext>
              </a:extLst>
            </p:cNvPr>
            <p:cNvSpPr txBox="1"/>
            <p:nvPr/>
          </p:nvSpPr>
          <p:spPr>
            <a:xfrm>
              <a:off x="559485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1890</a:t>
              </a:r>
            </a:p>
          </p:txBody>
        </p:sp>
        <p:sp>
          <p:nvSpPr>
            <p:cNvPr id="37" name="TextBox 36">
              <a:extLst>
                <a:ext uri="{FF2B5EF4-FFF2-40B4-BE49-F238E27FC236}">
                  <a16:creationId xmlns:a16="http://schemas.microsoft.com/office/drawing/2014/main" id="{EBC1E8EC-E839-65BA-9343-E20B782DA22B}"/>
                </a:ext>
              </a:extLst>
            </p:cNvPr>
            <p:cNvSpPr txBox="1"/>
            <p:nvPr/>
          </p:nvSpPr>
          <p:spPr>
            <a:xfrm>
              <a:off x="200038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1750</a:t>
              </a:r>
            </a:p>
          </p:txBody>
        </p:sp>
        <p:sp>
          <p:nvSpPr>
            <p:cNvPr id="40" name="TextBox 39">
              <a:extLst>
                <a:ext uri="{FF2B5EF4-FFF2-40B4-BE49-F238E27FC236}">
                  <a16:creationId xmlns:a16="http://schemas.microsoft.com/office/drawing/2014/main" id="{A6AD6A37-D2B3-3480-C6FA-23F3E7392587}"/>
                </a:ext>
              </a:extLst>
            </p:cNvPr>
            <p:cNvSpPr txBox="1"/>
            <p:nvPr/>
          </p:nvSpPr>
          <p:spPr>
            <a:xfrm>
              <a:off x="533511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1880</a:t>
              </a:r>
            </a:p>
          </p:txBody>
        </p:sp>
        <p:sp>
          <p:nvSpPr>
            <p:cNvPr id="41" name="TextBox 40">
              <a:extLst>
                <a:ext uri="{FF2B5EF4-FFF2-40B4-BE49-F238E27FC236}">
                  <a16:creationId xmlns:a16="http://schemas.microsoft.com/office/drawing/2014/main" id="{15A35166-898B-AFA0-BBFC-D8997C260983}"/>
                </a:ext>
              </a:extLst>
            </p:cNvPr>
            <p:cNvSpPr txBox="1"/>
            <p:nvPr/>
          </p:nvSpPr>
          <p:spPr>
            <a:xfrm>
              <a:off x="507503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1870</a:t>
              </a:r>
            </a:p>
          </p:txBody>
        </p:sp>
        <p:sp>
          <p:nvSpPr>
            <p:cNvPr id="43" name="TextBox 42">
              <a:extLst>
                <a:ext uri="{FF2B5EF4-FFF2-40B4-BE49-F238E27FC236}">
                  <a16:creationId xmlns:a16="http://schemas.microsoft.com/office/drawing/2014/main" id="{74D22D52-727C-4971-C535-3909CC230AE4}"/>
                </a:ext>
              </a:extLst>
            </p:cNvPr>
            <p:cNvSpPr txBox="1"/>
            <p:nvPr/>
          </p:nvSpPr>
          <p:spPr>
            <a:xfrm>
              <a:off x="48233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1860</a:t>
              </a:r>
            </a:p>
          </p:txBody>
        </p:sp>
        <p:sp>
          <p:nvSpPr>
            <p:cNvPr id="45" name="TextBox 44">
              <a:extLst>
                <a:ext uri="{FF2B5EF4-FFF2-40B4-BE49-F238E27FC236}">
                  <a16:creationId xmlns:a16="http://schemas.microsoft.com/office/drawing/2014/main" id="{C768E49D-4762-959F-7579-292808B7ACCF}"/>
                </a:ext>
              </a:extLst>
            </p:cNvPr>
            <p:cNvSpPr txBox="1"/>
            <p:nvPr/>
          </p:nvSpPr>
          <p:spPr>
            <a:xfrm>
              <a:off x="456324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1850</a:t>
              </a:r>
            </a:p>
          </p:txBody>
        </p:sp>
        <p:sp>
          <p:nvSpPr>
            <p:cNvPr id="47" name="TextBox 46">
              <a:extLst>
                <a:ext uri="{FF2B5EF4-FFF2-40B4-BE49-F238E27FC236}">
                  <a16:creationId xmlns:a16="http://schemas.microsoft.com/office/drawing/2014/main" id="{9D168D9A-3E0B-CAFE-C942-B996D5A72048}"/>
                </a:ext>
              </a:extLst>
            </p:cNvPr>
            <p:cNvSpPr txBox="1"/>
            <p:nvPr/>
          </p:nvSpPr>
          <p:spPr>
            <a:xfrm>
              <a:off x="43115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1840</a:t>
              </a:r>
            </a:p>
          </p:txBody>
        </p:sp>
        <p:sp>
          <p:nvSpPr>
            <p:cNvPr id="50" name="TextBox 49">
              <a:extLst>
                <a:ext uri="{FF2B5EF4-FFF2-40B4-BE49-F238E27FC236}">
                  <a16:creationId xmlns:a16="http://schemas.microsoft.com/office/drawing/2014/main" id="{2F80FC5C-16EA-2DEA-9DE6-654433A74639}"/>
                </a:ext>
              </a:extLst>
            </p:cNvPr>
            <p:cNvSpPr txBox="1"/>
            <p:nvPr/>
          </p:nvSpPr>
          <p:spPr>
            <a:xfrm>
              <a:off x="405146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1830</a:t>
              </a:r>
            </a:p>
          </p:txBody>
        </p:sp>
        <p:sp>
          <p:nvSpPr>
            <p:cNvPr id="54" name="TextBox 53">
              <a:extLst>
                <a:ext uri="{FF2B5EF4-FFF2-40B4-BE49-F238E27FC236}">
                  <a16:creationId xmlns:a16="http://schemas.microsoft.com/office/drawing/2014/main" id="{A32C5D29-A526-A2EF-B02C-13386567ED07}"/>
                </a:ext>
              </a:extLst>
            </p:cNvPr>
            <p:cNvSpPr txBox="1"/>
            <p:nvPr/>
          </p:nvSpPr>
          <p:spPr>
            <a:xfrm>
              <a:off x="37997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1820</a:t>
              </a:r>
            </a:p>
          </p:txBody>
        </p:sp>
        <p:sp>
          <p:nvSpPr>
            <p:cNvPr id="55" name="TextBox 54">
              <a:extLst>
                <a:ext uri="{FF2B5EF4-FFF2-40B4-BE49-F238E27FC236}">
                  <a16:creationId xmlns:a16="http://schemas.microsoft.com/office/drawing/2014/main" id="{D4AEC5FB-E110-597C-5A75-3FCABD0C0171}"/>
                </a:ext>
              </a:extLst>
            </p:cNvPr>
            <p:cNvSpPr txBox="1"/>
            <p:nvPr/>
          </p:nvSpPr>
          <p:spPr>
            <a:xfrm>
              <a:off x="353968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1810</a:t>
              </a:r>
            </a:p>
          </p:txBody>
        </p:sp>
        <p:sp>
          <p:nvSpPr>
            <p:cNvPr id="56" name="TextBox 55">
              <a:extLst>
                <a:ext uri="{FF2B5EF4-FFF2-40B4-BE49-F238E27FC236}">
                  <a16:creationId xmlns:a16="http://schemas.microsoft.com/office/drawing/2014/main" id="{16DE5DDB-7A24-1D6C-F9E8-51E7DD7B0B3A}"/>
                </a:ext>
              </a:extLst>
            </p:cNvPr>
            <p:cNvSpPr txBox="1"/>
            <p:nvPr/>
          </p:nvSpPr>
          <p:spPr>
            <a:xfrm>
              <a:off x="327940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1800</a:t>
              </a:r>
            </a:p>
          </p:txBody>
        </p:sp>
        <p:sp>
          <p:nvSpPr>
            <p:cNvPr id="57" name="TextBox 56">
              <a:extLst>
                <a:ext uri="{FF2B5EF4-FFF2-40B4-BE49-F238E27FC236}">
                  <a16:creationId xmlns:a16="http://schemas.microsoft.com/office/drawing/2014/main" id="{8505BB57-B14B-69FB-3198-5D899D6727FB}"/>
                </a:ext>
              </a:extLst>
            </p:cNvPr>
            <p:cNvSpPr txBox="1"/>
            <p:nvPr/>
          </p:nvSpPr>
          <p:spPr>
            <a:xfrm>
              <a:off x="301932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1790</a:t>
              </a:r>
            </a:p>
          </p:txBody>
        </p:sp>
        <p:sp>
          <p:nvSpPr>
            <p:cNvPr id="58" name="TextBox 57">
              <a:extLst>
                <a:ext uri="{FF2B5EF4-FFF2-40B4-BE49-F238E27FC236}">
                  <a16:creationId xmlns:a16="http://schemas.microsoft.com/office/drawing/2014/main" id="{58F39A47-83CF-5AB7-3FC2-0773E2E54919}"/>
                </a:ext>
              </a:extLst>
            </p:cNvPr>
            <p:cNvSpPr txBox="1"/>
            <p:nvPr/>
          </p:nvSpPr>
          <p:spPr>
            <a:xfrm>
              <a:off x="27676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1780</a:t>
              </a:r>
            </a:p>
          </p:txBody>
        </p:sp>
        <p:sp>
          <p:nvSpPr>
            <p:cNvPr id="59" name="TextBox 58">
              <a:extLst>
                <a:ext uri="{FF2B5EF4-FFF2-40B4-BE49-F238E27FC236}">
                  <a16:creationId xmlns:a16="http://schemas.microsoft.com/office/drawing/2014/main" id="{18C7482F-BB62-30B1-77DF-D977E9B834AE}"/>
                </a:ext>
              </a:extLst>
            </p:cNvPr>
            <p:cNvSpPr txBox="1"/>
            <p:nvPr/>
          </p:nvSpPr>
          <p:spPr>
            <a:xfrm>
              <a:off x="250753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1770</a:t>
              </a:r>
            </a:p>
          </p:txBody>
        </p:sp>
        <p:sp>
          <p:nvSpPr>
            <p:cNvPr id="60" name="TextBox 59">
              <a:extLst>
                <a:ext uri="{FF2B5EF4-FFF2-40B4-BE49-F238E27FC236}">
                  <a16:creationId xmlns:a16="http://schemas.microsoft.com/office/drawing/2014/main" id="{E5C4B45A-3FB6-616E-7147-BD4719A755F9}"/>
                </a:ext>
              </a:extLst>
            </p:cNvPr>
            <p:cNvSpPr txBox="1"/>
            <p:nvPr/>
          </p:nvSpPr>
          <p:spPr>
            <a:xfrm>
              <a:off x="22558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1760</a:t>
              </a:r>
            </a:p>
          </p:txBody>
        </p:sp>
      </p:grpSp>
      <p:graphicFrame>
        <p:nvGraphicFramePr>
          <p:cNvPr id="65" name="Table 5">
            <a:extLst>
              <a:ext uri="{FF2B5EF4-FFF2-40B4-BE49-F238E27FC236}">
                <a16:creationId xmlns:a16="http://schemas.microsoft.com/office/drawing/2014/main" id="{25507B19-A220-FDC3-E844-27E1A01443A4}"/>
              </a:ext>
            </a:extLst>
          </p:cNvPr>
          <p:cNvGraphicFramePr>
            <a:graphicFrameLocks noGrp="1"/>
          </p:cNvGraphicFramePr>
          <p:nvPr>
            <p:extLst>
              <p:ext uri="{D42A27DB-BD31-4B8C-83A1-F6EECF244321}">
                <p14:modId xmlns:p14="http://schemas.microsoft.com/office/powerpoint/2010/main" val="2811215903"/>
              </p:ext>
            </p:extLst>
          </p:nvPr>
        </p:nvGraphicFramePr>
        <p:xfrm>
          <a:off x="203201" y="3204111"/>
          <a:ext cx="838521"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tblGrid>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cxnSp>
        <p:nvCxnSpPr>
          <p:cNvPr id="67" name="Straight Connector 66">
            <a:extLst>
              <a:ext uri="{FF2B5EF4-FFF2-40B4-BE49-F238E27FC236}">
                <a16:creationId xmlns:a16="http://schemas.microsoft.com/office/drawing/2014/main" id="{52B25B7D-CA53-FB47-1530-BCD856543CC9}"/>
              </a:ext>
            </a:extLst>
          </p:cNvPr>
          <p:cNvCxnSpPr>
            <a:cxnSpLocks/>
            <a:stCxn id="65" idx="3"/>
            <a:endCxn id="4" idx="1"/>
          </p:cNvCxnSpPr>
          <p:nvPr/>
        </p:nvCxnSpPr>
        <p:spPr>
          <a:xfrm>
            <a:off x="1041722" y="3376408"/>
            <a:ext cx="44417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FCE6487-9C5D-EF3F-9012-1D4D93033FE7}"/>
              </a:ext>
            </a:extLst>
          </p:cNvPr>
          <p:cNvGrpSpPr/>
          <p:nvPr/>
        </p:nvGrpSpPr>
        <p:grpSpPr>
          <a:xfrm>
            <a:off x="31721" y="3543541"/>
            <a:ext cx="1182968" cy="123111"/>
            <a:chOff x="31721" y="2973090"/>
            <a:chExt cx="1182968" cy="123111"/>
          </a:xfrm>
        </p:grpSpPr>
        <p:sp>
          <p:nvSpPr>
            <p:cNvPr id="69" name="TextBox 68">
              <a:extLst>
                <a:ext uri="{FF2B5EF4-FFF2-40B4-BE49-F238E27FC236}">
                  <a16:creationId xmlns:a16="http://schemas.microsoft.com/office/drawing/2014/main" id="{AC9BD0C6-AF02-A62D-40A1-E6FE9197227B}"/>
                </a:ext>
              </a:extLst>
            </p:cNvPr>
            <p:cNvSpPr txBox="1"/>
            <p:nvPr/>
          </p:nvSpPr>
          <p:spPr>
            <a:xfrm>
              <a:off x="866826"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0" name="TextBox 69">
              <a:extLst>
                <a:ext uri="{FF2B5EF4-FFF2-40B4-BE49-F238E27FC236}">
                  <a16:creationId xmlns:a16="http://schemas.microsoft.com/office/drawing/2014/main" id="{F09EB5DA-6B86-B5FC-27E8-508683F329D5}"/>
                </a:ext>
              </a:extLst>
            </p:cNvPr>
            <p:cNvSpPr txBox="1"/>
            <p:nvPr/>
          </p:nvSpPr>
          <p:spPr>
            <a:xfrm>
              <a:off x="580443"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1" name="TextBox 70">
              <a:extLst>
                <a:ext uri="{FF2B5EF4-FFF2-40B4-BE49-F238E27FC236}">
                  <a16:creationId xmlns:a16="http://schemas.microsoft.com/office/drawing/2014/main" id="{06AC932B-F5BF-6C01-FCD2-5BC523041CCC}"/>
                </a:ext>
              </a:extLst>
            </p:cNvPr>
            <p:cNvSpPr txBox="1"/>
            <p:nvPr/>
          </p:nvSpPr>
          <p:spPr>
            <a:xfrm>
              <a:off x="308405"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1500</a:t>
              </a:r>
            </a:p>
          </p:txBody>
        </p:sp>
        <p:sp>
          <p:nvSpPr>
            <p:cNvPr id="72" name="TextBox 71">
              <a:extLst>
                <a:ext uri="{FF2B5EF4-FFF2-40B4-BE49-F238E27FC236}">
                  <a16:creationId xmlns:a16="http://schemas.microsoft.com/office/drawing/2014/main" id="{42C9AB1F-11F5-960E-50AB-B705F3BBBE41}"/>
                </a:ext>
              </a:extLst>
            </p:cNvPr>
            <p:cNvSpPr txBox="1"/>
            <p:nvPr/>
          </p:nvSpPr>
          <p:spPr>
            <a:xfrm>
              <a:off x="31721"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1490</a:t>
              </a:r>
            </a:p>
          </p:txBody>
        </p:sp>
      </p:grpSp>
      <p:cxnSp>
        <p:nvCxnSpPr>
          <p:cNvPr id="75" name="Straight Arrow Connector 74">
            <a:extLst>
              <a:ext uri="{FF2B5EF4-FFF2-40B4-BE49-F238E27FC236}">
                <a16:creationId xmlns:a16="http://schemas.microsoft.com/office/drawing/2014/main" id="{30685524-EF60-DBA5-2545-8751700D1D0E}"/>
              </a:ext>
            </a:extLst>
          </p:cNvPr>
          <p:cNvCxnSpPr>
            <a:cxnSpLocks/>
          </p:cNvCxnSpPr>
          <p:nvPr/>
        </p:nvCxnSpPr>
        <p:spPr>
          <a:xfrm>
            <a:off x="1477511"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BED74AB-A638-8221-C757-A568AE009817}"/>
              </a:ext>
            </a:extLst>
          </p:cNvPr>
          <p:cNvCxnSpPr>
            <a:cxnSpLocks/>
          </p:cNvCxnSpPr>
          <p:nvPr/>
        </p:nvCxnSpPr>
        <p:spPr>
          <a:xfrm>
            <a:off x="3441933" y="2592198"/>
            <a:ext cx="0" cy="5452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81D56B9-AD63-6336-0CA7-DAE331BDA6AA}"/>
              </a:ext>
            </a:extLst>
          </p:cNvPr>
          <p:cNvCxnSpPr>
            <a:cxnSpLocks/>
          </p:cNvCxnSpPr>
          <p:nvPr/>
        </p:nvCxnSpPr>
        <p:spPr>
          <a:xfrm>
            <a:off x="5121129"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C0FF2B3-6F69-2D78-DF73-3717A752D16D}"/>
              </a:ext>
            </a:extLst>
          </p:cNvPr>
          <p:cNvCxnSpPr>
            <a:cxnSpLocks/>
          </p:cNvCxnSpPr>
          <p:nvPr/>
        </p:nvCxnSpPr>
        <p:spPr>
          <a:xfrm>
            <a:off x="5954435" y="2084727"/>
            <a:ext cx="0" cy="10527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F6EED49-5428-1A12-F1BF-F760A7CE6C23}"/>
              </a:ext>
            </a:extLst>
          </p:cNvPr>
          <p:cNvCxnSpPr>
            <a:cxnSpLocks/>
          </p:cNvCxnSpPr>
          <p:nvPr/>
        </p:nvCxnSpPr>
        <p:spPr>
          <a:xfrm>
            <a:off x="6787742"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8F61CAD-EEFD-6481-1BAD-0EC22450A99D}"/>
              </a:ext>
            </a:extLst>
          </p:cNvPr>
          <p:cNvCxnSpPr>
            <a:cxnSpLocks/>
          </p:cNvCxnSpPr>
          <p:nvPr/>
        </p:nvCxnSpPr>
        <p:spPr>
          <a:xfrm>
            <a:off x="7349804" y="2084727"/>
            <a:ext cx="0" cy="10527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DAF5E3-E28D-2617-A655-5F0022594159}"/>
              </a:ext>
            </a:extLst>
          </p:cNvPr>
          <p:cNvCxnSpPr>
            <a:cxnSpLocks/>
          </p:cNvCxnSpPr>
          <p:nvPr/>
        </p:nvCxnSpPr>
        <p:spPr>
          <a:xfrm>
            <a:off x="7912827" y="2592198"/>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3D5EB02-529C-465C-9F98-F88C6AD5A148}"/>
              </a:ext>
            </a:extLst>
          </p:cNvPr>
          <p:cNvCxnSpPr>
            <a:cxnSpLocks/>
          </p:cNvCxnSpPr>
          <p:nvPr/>
        </p:nvCxnSpPr>
        <p:spPr>
          <a:xfrm flipH="1" flipV="1">
            <a:off x="482336" y="3750542"/>
            <a:ext cx="0" cy="54528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EE20A51-E541-7469-1E76-47DE42D5F2EB}"/>
              </a:ext>
            </a:extLst>
          </p:cNvPr>
          <p:cNvSpPr txBox="1"/>
          <p:nvPr/>
        </p:nvSpPr>
        <p:spPr>
          <a:xfrm>
            <a:off x="-19560" y="4267453"/>
            <a:ext cx="2120633" cy="707886"/>
          </a:xfrm>
          <a:prstGeom prst="rect">
            <a:avLst/>
          </a:prstGeom>
          <a:noFill/>
        </p:spPr>
        <p:txBody>
          <a:bodyPr wrap="square" rtlCol="0">
            <a:spAutoFit/>
          </a:bodyPr>
          <a:lstStyle/>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Leonardo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(1470s-1500s) – Y1</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Raphael</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(1500s-1520) – Y3</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Michelangelo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(1500s-40s) – Y5</a:t>
            </a:r>
          </a:p>
        </p:txBody>
      </p:sp>
      <p:sp>
        <p:nvSpPr>
          <p:cNvPr id="89" name="TextBox 88">
            <a:extLst>
              <a:ext uri="{FF2B5EF4-FFF2-40B4-BE49-F238E27FC236}">
                <a16:creationId xmlns:a16="http://schemas.microsoft.com/office/drawing/2014/main" id="{DBEA4748-049E-7804-54B1-36CFBCB8713F}"/>
              </a:ext>
            </a:extLst>
          </p:cNvPr>
          <p:cNvSpPr txBox="1"/>
          <p:nvPr/>
        </p:nvSpPr>
        <p:spPr>
          <a:xfrm>
            <a:off x="864266"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Rousseau</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(1750-1780s) – Y4</a:t>
            </a:r>
          </a:p>
        </p:txBody>
      </p:sp>
      <p:sp>
        <p:nvSpPr>
          <p:cNvPr id="90" name="TextBox 89">
            <a:extLst>
              <a:ext uri="{FF2B5EF4-FFF2-40B4-BE49-F238E27FC236}">
                <a16:creationId xmlns:a16="http://schemas.microsoft.com/office/drawing/2014/main" id="{F3B07A68-B976-8770-6820-A0B3407C34E3}"/>
              </a:ext>
            </a:extLst>
          </p:cNvPr>
          <p:cNvSpPr txBox="1"/>
          <p:nvPr/>
        </p:nvSpPr>
        <p:spPr>
          <a:xfrm>
            <a:off x="2771074" y="2182920"/>
            <a:ext cx="1341505" cy="400110"/>
          </a:xfrm>
          <a:prstGeom prst="rect">
            <a:avLst/>
          </a:prstGeom>
          <a:noFill/>
        </p:spPr>
        <p:txBody>
          <a:bodyPr wrap="square" rtlCol="0">
            <a:spAutoFit/>
          </a:bodyPr>
          <a:lstStyle/>
          <a:p>
            <a:pPr algn="ctr"/>
            <a:r>
              <a:rPr lang="en-GB" sz="1000" b="1">
                <a:solidFill>
                  <a:schemeClr val="bg2"/>
                </a:solidFill>
                <a:latin typeface="Roboto" panose="02000000000000000000" pitchFamily="2" charset="0"/>
                <a:ea typeface="Roboto" panose="02000000000000000000" pitchFamily="2" charset="0"/>
                <a:cs typeface="Roboto" panose="02000000000000000000" pitchFamily="2" charset="0"/>
              </a:rPr>
              <a:t>Hokusai*</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(1820-30s) – Y2</a:t>
            </a:r>
          </a:p>
        </p:txBody>
      </p:sp>
      <p:sp>
        <p:nvSpPr>
          <p:cNvPr id="91" name="TextBox 90">
            <a:extLst>
              <a:ext uri="{FF2B5EF4-FFF2-40B4-BE49-F238E27FC236}">
                <a16:creationId xmlns:a16="http://schemas.microsoft.com/office/drawing/2014/main" id="{D49E96F7-1064-BD5E-C162-6C53BE50DC3B}"/>
              </a:ext>
            </a:extLst>
          </p:cNvPr>
          <p:cNvSpPr txBox="1"/>
          <p:nvPr/>
        </p:nvSpPr>
        <p:spPr>
          <a:xfrm>
            <a:off x="514434" y="6012706"/>
            <a:ext cx="3254519" cy="400110"/>
          </a:xfrm>
          <a:prstGeom prst="rect">
            <a:avLst/>
          </a:prstGeom>
          <a:noFill/>
        </p:spPr>
        <p:txBody>
          <a:bodyPr wrap="square" rtlCol="0">
            <a:spAutoFit/>
          </a:bodyPr>
          <a:lstStyle/>
          <a:p>
            <a:pPr algn="l">
              <a:spcAft>
                <a:spcPts val="600"/>
              </a:spcAft>
            </a:pP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*The art history terms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traditional</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modern</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contemporary</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art are only applied to western art.</a:t>
            </a:r>
          </a:p>
        </p:txBody>
      </p:sp>
      <p:sp>
        <p:nvSpPr>
          <p:cNvPr id="92" name="TextBox 91">
            <a:extLst>
              <a:ext uri="{FF2B5EF4-FFF2-40B4-BE49-F238E27FC236}">
                <a16:creationId xmlns:a16="http://schemas.microsoft.com/office/drawing/2014/main" id="{3B8572F5-224F-230C-9AEE-71BD186AB731}"/>
              </a:ext>
            </a:extLst>
          </p:cNvPr>
          <p:cNvSpPr txBox="1"/>
          <p:nvPr/>
        </p:nvSpPr>
        <p:spPr>
          <a:xfrm>
            <a:off x="4443487"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Van Gogh</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(1880-90s) – Y3</a:t>
            </a:r>
          </a:p>
        </p:txBody>
      </p:sp>
      <p:sp>
        <p:nvSpPr>
          <p:cNvPr id="93" name="TextBox 92">
            <a:extLst>
              <a:ext uri="{FF2B5EF4-FFF2-40B4-BE49-F238E27FC236}">
                <a16:creationId xmlns:a16="http://schemas.microsoft.com/office/drawing/2014/main" id="{D1D96BEF-554F-74F9-AD0A-E9E476B150ED}"/>
              </a:ext>
            </a:extLst>
          </p:cNvPr>
          <p:cNvSpPr txBox="1"/>
          <p:nvPr/>
        </p:nvSpPr>
        <p:spPr>
          <a:xfrm>
            <a:off x="3882634" y="4263547"/>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Monet</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(1860-1900s) – Y1</a:t>
            </a:r>
          </a:p>
        </p:txBody>
      </p:sp>
      <p:cxnSp>
        <p:nvCxnSpPr>
          <p:cNvPr id="94" name="Straight Arrow Connector 93">
            <a:extLst>
              <a:ext uri="{FF2B5EF4-FFF2-40B4-BE49-F238E27FC236}">
                <a16:creationId xmlns:a16="http://schemas.microsoft.com/office/drawing/2014/main" id="{63DA971D-7810-0ABB-1020-8B50EFFDA615}"/>
              </a:ext>
            </a:extLst>
          </p:cNvPr>
          <p:cNvCxnSpPr>
            <a:cxnSpLocks/>
          </p:cNvCxnSpPr>
          <p:nvPr/>
        </p:nvCxnSpPr>
        <p:spPr>
          <a:xfrm flipH="1" flipV="1">
            <a:off x="4556445" y="3750542"/>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C96857-741A-053C-FB3A-80004CC82EFC}"/>
              </a:ext>
            </a:extLst>
          </p:cNvPr>
          <p:cNvSpPr txBox="1"/>
          <p:nvPr/>
        </p:nvSpPr>
        <p:spPr>
          <a:xfrm>
            <a:off x="4993939" y="4663518"/>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Picasso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(1900-50s) – Y2</a:t>
            </a:r>
          </a:p>
        </p:txBody>
      </p:sp>
      <p:cxnSp>
        <p:nvCxnSpPr>
          <p:cNvPr id="96" name="Straight Arrow Connector 95">
            <a:extLst>
              <a:ext uri="{FF2B5EF4-FFF2-40B4-BE49-F238E27FC236}">
                <a16:creationId xmlns:a16="http://schemas.microsoft.com/office/drawing/2014/main" id="{D3D22590-66C5-F4C7-F2F4-D6891C501F97}"/>
              </a:ext>
            </a:extLst>
          </p:cNvPr>
          <p:cNvCxnSpPr>
            <a:cxnSpLocks/>
          </p:cNvCxnSpPr>
          <p:nvPr/>
        </p:nvCxnSpPr>
        <p:spPr>
          <a:xfrm flipV="1">
            <a:off x="5667750" y="3749396"/>
            <a:ext cx="0" cy="91412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A262C78-8986-8050-3E6E-39BC0CBCB95B}"/>
              </a:ext>
            </a:extLst>
          </p:cNvPr>
          <p:cNvSpPr txBox="1"/>
          <p:nvPr/>
        </p:nvSpPr>
        <p:spPr>
          <a:xfrm>
            <a:off x="5290175" y="915176"/>
            <a:ext cx="1341505" cy="1169551"/>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Klee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Mondrian</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Kandinsky</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(1910s-20s) – Y1</a:t>
            </a:r>
          </a:p>
        </p:txBody>
      </p:sp>
      <p:sp>
        <p:nvSpPr>
          <p:cNvPr id="99" name="TextBox 98">
            <a:extLst>
              <a:ext uri="{FF2B5EF4-FFF2-40B4-BE49-F238E27FC236}">
                <a16:creationId xmlns:a16="http://schemas.microsoft.com/office/drawing/2014/main" id="{2D588098-5F62-D859-ECDE-2D0BB1495FB7}"/>
              </a:ext>
            </a:extLst>
          </p:cNvPr>
          <p:cNvSpPr txBox="1"/>
          <p:nvPr/>
        </p:nvSpPr>
        <p:spPr>
          <a:xfrm>
            <a:off x="5855478" y="5307804"/>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Kahlo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(1930-40s) – Y5</a:t>
            </a:r>
          </a:p>
        </p:txBody>
      </p:sp>
      <p:cxnSp>
        <p:nvCxnSpPr>
          <p:cNvPr id="101" name="Straight Arrow Connector 100">
            <a:extLst>
              <a:ext uri="{FF2B5EF4-FFF2-40B4-BE49-F238E27FC236}">
                <a16:creationId xmlns:a16="http://schemas.microsoft.com/office/drawing/2014/main" id="{A44EC702-19B6-DC09-13C6-2A9A5878693B}"/>
              </a:ext>
            </a:extLst>
          </p:cNvPr>
          <p:cNvCxnSpPr>
            <a:cxnSpLocks/>
          </p:cNvCxnSpPr>
          <p:nvPr/>
        </p:nvCxnSpPr>
        <p:spPr>
          <a:xfrm flipV="1">
            <a:off x="6509507" y="3749396"/>
            <a:ext cx="0" cy="15584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F4239FF-E5D2-3641-9E9D-422FCFA02F64}"/>
              </a:ext>
            </a:extLst>
          </p:cNvPr>
          <p:cNvSpPr txBox="1"/>
          <p:nvPr/>
        </p:nvSpPr>
        <p:spPr>
          <a:xfrm>
            <a:off x="6080495"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Matisse</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(1940-50s) – Y4</a:t>
            </a:r>
          </a:p>
        </p:txBody>
      </p:sp>
      <p:sp>
        <p:nvSpPr>
          <p:cNvPr id="108" name="TextBox 107">
            <a:extLst>
              <a:ext uri="{FF2B5EF4-FFF2-40B4-BE49-F238E27FC236}">
                <a16:creationId xmlns:a16="http://schemas.microsoft.com/office/drawing/2014/main" id="{7E2C4D32-BDDA-EAFF-D7F8-903512CC4BC2}"/>
              </a:ext>
            </a:extLst>
          </p:cNvPr>
          <p:cNvSpPr txBox="1"/>
          <p:nvPr/>
        </p:nvSpPr>
        <p:spPr>
          <a:xfrm>
            <a:off x="6415934" y="4263547"/>
            <a:ext cx="1341505" cy="784830"/>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McGee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Kusuma</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p:txBody>
      </p:sp>
      <p:cxnSp>
        <p:nvCxnSpPr>
          <p:cNvPr id="109" name="Straight Arrow Connector 108">
            <a:extLst>
              <a:ext uri="{FF2B5EF4-FFF2-40B4-BE49-F238E27FC236}">
                <a16:creationId xmlns:a16="http://schemas.microsoft.com/office/drawing/2014/main" id="{2B2F4ED6-C579-B590-466B-D03DA8B526F5}"/>
              </a:ext>
            </a:extLst>
          </p:cNvPr>
          <p:cNvCxnSpPr>
            <a:cxnSpLocks/>
          </p:cNvCxnSpPr>
          <p:nvPr/>
        </p:nvCxnSpPr>
        <p:spPr>
          <a:xfrm flipH="1" flipV="1">
            <a:off x="7072967" y="3750403"/>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62C8E04-22DF-C3F9-94EE-F840E05022D6}"/>
              </a:ext>
            </a:extLst>
          </p:cNvPr>
          <p:cNvSpPr txBox="1"/>
          <p:nvPr/>
        </p:nvSpPr>
        <p:spPr>
          <a:xfrm>
            <a:off x="6679051" y="928677"/>
            <a:ext cx="1341505" cy="1169551"/>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Hockney</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Y2</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Auerbach</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Long</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Y5</a:t>
            </a:r>
          </a:p>
        </p:txBody>
      </p:sp>
      <p:sp>
        <p:nvSpPr>
          <p:cNvPr id="113" name="TextBox 112">
            <a:extLst>
              <a:ext uri="{FF2B5EF4-FFF2-40B4-BE49-F238E27FC236}">
                <a16:creationId xmlns:a16="http://schemas.microsoft.com/office/drawing/2014/main" id="{1114A975-67F1-ABA4-2789-CCB5072BD9DF}"/>
              </a:ext>
            </a:extLst>
          </p:cNvPr>
          <p:cNvSpPr txBox="1"/>
          <p:nvPr/>
        </p:nvSpPr>
        <p:spPr>
          <a:xfrm>
            <a:off x="7263211" y="2177301"/>
            <a:ext cx="1341505" cy="400110"/>
          </a:xfrm>
          <a:prstGeom prst="rect">
            <a:avLst/>
          </a:prstGeom>
          <a:noFill/>
        </p:spPr>
        <p:txBody>
          <a:bodyPr wrap="square" rtlCol="0">
            <a:spAutoFit/>
          </a:bodyPr>
          <a:lstStyle/>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Himid</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(1980-2020s) – Y5</a:t>
            </a:r>
          </a:p>
        </p:txBody>
      </p:sp>
      <p:cxnSp>
        <p:nvCxnSpPr>
          <p:cNvPr id="114" name="Straight Arrow Connector 113">
            <a:extLst>
              <a:ext uri="{FF2B5EF4-FFF2-40B4-BE49-F238E27FC236}">
                <a16:creationId xmlns:a16="http://schemas.microsoft.com/office/drawing/2014/main" id="{9E67C313-7252-4C78-5C8B-8B17BFF19E8E}"/>
              </a:ext>
            </a:extLst>
          </p:cNvPr>
          <p:cNvCxnSpPr>
            <a:cxnSpLocks/>
          </p:cNvCxnSpPr>
          <p:nvPr/>
        </p:nvCxnSpPr>
        <p:spPr>
          <a:xfrm flipV="1">
            <a:off x="8201967" y="3750403"/>
            <a:ext cx="0" cy="51314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38B3B6-FCDB-3FEF-68E3-B9368652A103}"/>
              </a:ext>
            </a:extLst>
          </p:cNvPr>
          <p:cNvSpPr txBox="1"/>
          <p:nvPr/>
        </p:nvSpPr>
        <p:spPr>
          <a:xfrm>
            <a:off x="7535701" y="4263547"/>
            <a:ext cx="1341505" cy="1554272"/>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Hadid</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(1990-2010s) – Y2</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Ofili</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Boyce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Shonibare</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p:txBody>
      </p:sp>
    </p:spTree>
    <p:extLst>
      <p:ext uri="{BB962C8B-B14F-4D97-AF65-F5344CB8AC3E}">
        <p14:creationId xmlns:p14="http://schemas.microsoft.com/office/powerpoint/2010/main" val="1825391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355BE-B936-7F6F-8297-E6BC903D00A1}"/>
              </a:ext>
            </a:extLst>
          </p:cNvPr>
          <p:cNvPicPr>
            <a:picLocks noChangeAspect="1"/>
          </p:cNvPicPr>
          <p:nvPr/>
        </p:nvPicPr>
        <p:blipFill>
          <a:blip r:embed="rId2"/>
          <a:stretch>
            <a:fillRect/>
          </a:stretch>
        </p:blipFill>
        <p:spPr>
          <a:xfrm>
            <a:off x="1804632" y="2593569"/>
            <a:ext cx="5737071" cy="2938958"/>
          </a:xfrm>
          <a:prstGeom prst="rect">
            <a:avLst/>
          </a:prstGeom>
        </p:spPr>
      </p:pic>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b="1">
                <a:solidFill>
                  <a:schemeClr val="tx1"/>
                </a:solidFill>
                <a:latin typeface="Roboto" panose="02000000000000000000" pitchFamily="2" charset="0"/>
                <a:ea typeface="Roboto" panose="02000000000000000000" pitchFamily="2" charset="0"/>
              </a:rPr>
              <a:t>Artists from around the world</a:t>
            </a:r>
          </a:p>
        </p:txBody>
      </p:sp>
      <p:sp>
        <p:nvSpPr>
          <p:cNvPr id="5" name="TextBox 4">
            <a:extLst>
              <a:ext uri="{FF2B5EF4-FFF2-40B4-BE49-F238E27FC236}">
                <a16:creationId xmlns:a16="http://schemas.microsoft.com/office/drawing/2014/main" id="{2E42EF77-7E5B-A7D1-6CDC-6F02894F54C8}"/>
              </a:ext>
            </a:extLst>
          </p:cNvPr>
          <p:cNvSpPr txBox="1"/>
          <p:nvPr/>
        </p:nvSpPr>
        <p:spPr>
          <a:xfrm>
            <a:off x="1524156" y="2165918"/>
            <a:ext cx="1518340"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Italy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Raphael, Michelangelo, Leonardo (Y1, Y3)</a:t>
            </a:r>
          </a:p>
        </p:txBody>
      </p:sp>
      <p:cxnSp>
        <p:nvCxnSpPr>
          <p:cNvPr id="8" name="Straight Arrow Connector 7">
            <a:extLst>
              <a:ext uri="{FF2B5EF4-FFF2-40B4-BE49-F238E27FC236}">
                <a16:creationId xmlns:a16="http://schemas.microsoft.com/office/drawing/2014/main" id="{46C64C56-C0C8-3135-6EE3-932B35005F3C}"/>
              </a:ext>
            </a:extLst>
          </p:cNvPr>
          <p:cNvCxnSpPr>
            <a:cxnSpLocks/>
          </p:cNvCxnSpPr>
          <p:nvPr/>
        </p:nvCxnSpPr>
        <p:spPr>
          <a:xfrm>
            <a:off x="2665048" y="2601502"/>
            <a:ext cx="2182467" cy="7145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5D2A5-1C19-E0F4-05BD-FD1EC0CD06C6}"/>
              </a:ext>
            </a:extLst>
          </p:cNvPr>
          <p:cNvSpPr txBox="1"/>
          <p:nvPr/>
        </p:nvSpPr>
        <p:spPr>
          <a:xfrm>
            <a:off x="2949058" y="1783464"/>
            <a:ext cx="1239228" cy="707886"/>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France</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Monet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Rousseau (Y4)</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Matisse (Y4)</a:t>
            </a:r>
          </a:p>
        </p:txBody>
      </p:sp>
      <p:cxnSp>
        <p:nvCxnSpPr>
          <p:cNvPr id="10" name="Straight Arrow Connector 9">
            <a:extLst>
              <a:ext uri="{FF2B5EF4-FFF2-40B4-BE49-F238E27FC236}">
                <a16:creationId xmlns:a16="http://schemas.microsoft.com/office/drawing/2014/main" id="{413BE31F-EB4F-AFF8-0D55-9BE7559767BF}"/>
              </a:ext>
            </a:extLst>
          </p:cNvPr>
          <p:cNvCxnSpPr>
            <a:cxnSpLocks/>
          </p:cNvCxnSpPr>
          <p:nvPr/>
        </p:nvCxnSpPr>
        <p:spPr>
          <a:xfrm>
            <a:off x="3624044" y="2466364"/>
            <a:ext cx="1069528" cy="772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985B64-98F7-AE5E-CB56-D917EA4A07F0}"/>
              </a:ext>
            </a:extLst>
          </p:cNvPr>
          <p:cNvCxnSpPr>
            <a:cxnSpLocks/>
          </p:cNvCxnSpPr>
          <p:nvPr/>
        </p:nvCxnSpPr>
        <p:spPr>
          <a:xfrm flipH="1">
            <a:off x="4804726" y="2466364"/>
            <a:ext cx="329200" cy="63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866B54-469E-0FF7-DB38-6DD2F34CA230}"/>
              </a:ext>
            </a:extLst>
          </p:cNvPr>
          <p:cNvSpPr txBox="1"/>
          <p:nvPr/>
        </p:nvSpPr>
        <p:spPr>
          <a:xfrm>
            <a:off x="4932793" y="191008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Netherlands</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Mondrian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Van Gogh (Y3)</a:t>
            </a:r>
          </a:p>
        </p:txBody>
      </p:sp>
      <p:sp>
        <p:nvSpPr>
          <p:cNvPr id="16" name="TextBox 15">
            <a:extLst>
              <a:ext uri="{FF2B5EF4-FFF2-40B4-BE49-F238E27FC236}">
                <a16:creationId xmlns:a16="http://schemas.microsoft.com/office/drawing/2014/main" id="{17964CF7-C663-8CAA-40AE-47716D45C9F1}"/>
              </a:ext>
            </a:extLst>
          </p:cNvPr>
          <p:cNvSpPr txBox="1"/>
          <p:nvPr/>
        </p:nvSpPr>
        <p:spPr>
          <a:xfrm>
            <a:off x="6040943" y="2060652"/>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Russia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Kandinsky (Y1)</a:t>
            </a:r>
          </a:p>
        </p:txBody>
      </p:sp>
      <p:cxnSp>
        <p:nvCxnSpPr>
          <p:cNvPr id="17" name="Straight Arrow Connector 16">
            <a:extLst>
              <a:ext uri="{FF2B5EF4-FFF2-40B4-BE49-F238E27FC236}">
                <a16:creationId xmlns:a16="http://schemas.microsoft.com/office/drawing/2014/main" id="{7E32D308-C1CB-03A3-782A-91BD3FF6BACC}"/>
              </a:ext>
            </a:extLst>
          </p:cNvPr>
          <p:cNvCxnSpPr>
            <a:cxnSpLocks/>
          </p:cNvCxnSpPr>
          <p:nvPr/>
        </p:nvCxnSpPr>
        <p:spPr>
          <a:xfrm flipH="1">
            <a:off x="5707313" y="2442917"/>
            <a:ext cx="420923" cy="535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C23730-2599-8A84-028D-D85A673B1170}"/>
              </a:ext>
            </a:extLst>
          </p:cNvPr>
          <p:cNvSpPr txBox="1"/>
          <p:nvPr/>
        </p:nvSpPr>
        <p:spPr>
          <a:xfrm>
            <a:off x="7166110" y="2576145"/>
            <a:ext cx="214141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Germany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Klee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Auerbach (German-British) (Y3)</a:t>
            </a:r>
          </a:p>
        </p:txBody>
      </p:sp>
      <p:cxnSp>
        <p:nvCxnSpPr>
          <p:cNvPr id="22" name="Straight Arrow Connector 21">
            <a:extLst>
              <a:ext uri="{FF2B5EF4-FFF2-40B4-BE49-F238E27FC236}">
                <a16:creationId xmlns:a16="http://schemas.microsoft.com/office/drawing/2014/main" id="{5CC92310-56CC-8839-BADF-DBD262B6607F}"/>
              </a:ext>
            </a:extLst>
          </p:cNvPr>
          <p:cNvCxnSpPr>
            <a:cxnSpLocks/>
            <a:stCxn id="21" idx="1"/>
          </p:cNvCxnSpPr>
          <p:nvPr/>
        </p:nvCxnSpPr>
        <p:spPr>
          <a:xfrm flipH="1">
            <a:off x="4804726" y="2853144"/>
            <a:ext cx="2361384" cy="3291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C6C0F0-39A2-2612-CB39-329C5922A95A}"/>
              </a:ext>
            </a:extLst>
          </p:cNvPr>
          <p:cNvSpPr txBox="1"/>
          <p:nvPr/>
        </p:nvSpPr>
        <p:spPr>
          <a:xfrm>
            <a:off x="4007166" y="1505981"/>
            <a:ext cx="1256025" cy="1015663"/>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UK</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Hockney (Y2)</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Ofili</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(Y3)</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Long (Y5)</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Himid</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(Y5)</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Boyce (Y6)</a:t>
            </a:r>
          </a:p>
        </p:txBody>
      </p:sp>
      <p:cxnSp>
        <p:nvCxnSpPr>
          <p:cNvPr id="26" name="Straight Arrow Connector 25">
            <a:extLst>
              <a:ext uri="{FF2B5EF4-FFF2-40B4-BE49-F238E27FC236}">
                <a16:creationId xmlns:a16="http://schemas.microsoft.com/office/drawing/2014/main" id="{03B932D1-FE5B-A5D2-81FD-10D077045F73}"/>
              </a:ext>
            </a:extLst>
          </p:cNvPr>
          <p:cNvCxnSpPr>
            <a:cxnSpLocks/>
          </p:cNvCxnSpPr>
          <p:nvPr/>
        </p:nvCxnSpPr>
        <p:spPr>
          <a:xfrm>
            <a:off x="4429387" y="2491350"/>
            <a:ext cx="206162" cy="6393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7F44C7-9AED-BA50-25EF-4F029695AC34}"/>
              </a:ext>
            </a:extLst>
          </p:cNvPr>
          <p:cNvSpPr txBox="1"/>
          <p:nvPr/>
        </p:nvSpPr>
        <p:spPr>
          <a:xfrm>
            <a:off x="7765808" y="4002696"/>
            <a:ext cx="1621473"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Iraq</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Hadid (British-Iraqi) (Y2)</a:t>
            </a:r>
          </a:p>
        </p:txBody>
      </p:sp>
      <p:cxnSp>
        <p:nvCxnSpPr>
          <p:cNvPr id="29" name="Straight Arrow Connector 28">
            <a:extLst>
              <a:ext uri="{FF2B5EF4-FFF2-40B4-BE49-F238E27FC236}">
                <a16:creationId xmlns:a16="http://schemas.microsoft.com/office/drawing/2014/main" id="{E50B1900-CF66-FF85-3541-2013507690C8}"/>
              </a:ext>
            </a:extLst>
          </p:cNvPr>
          <p:cNvCxnSpPr>
            <a:cxnSpLocks/>
            <a:stCxn id="28" idx="1"/>
          </p:cNvCxnSpPr>
          <p:nvPr/>
        </p:nvCxnSpPr>
        <p:spPr>
          <a:xfrm flipH="1" flipV="1">
            <a:off x="5301842" y="3492161"/>
            <a:ext cx="2463966" cy="710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716071-A5D8-EB97-C98E-C401F06C687E}"/>
              </a:ext>
            </a:extLst>
          </p:cNvPr>
          <p:cNvSpPr txBox="1"/>
          <p:nvPr/>
        </p:nvSpPr>
        <p:spPr>
          <a:xfrm>
            <a:off x="7668271" y="330526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Japan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Hokusai (Y2)</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Kusama (Y4)</a:t>
            </a:r>
          </a:p>
        </p:txBody>
      </p:sp>
      <p:cxnSp>
        <p:nvCxnSpPr>
          <p:cNvPr id="34" name="Straight Arrow Connector 33">
            <a:extLst>
              <a:ext uri="{FF2B5EF4-FFF2-40B4-BE49-F238E27FC236}">
                <a16:creationId xmlns:a16="http://schemas.microsoft.com/office/drawing/2014/main" id="{456E3E16-CD2B-F486-F2BF-B66C59C8D041}"/>
              </a:ext>
            </a:extLst>
          </p:cNvPr>
          <p:cNvCxnSpPr>
            <a:cxnSpLocks/>
            <a:stCxn id="33" idx="1"/>
          </p:cNvCxnSpPr>
          <p:nvPr/>
        </p:nvCxnSpPr>
        <p:spPr>
          <a:xfrm flipH="1" flipV="1">
            <a:off x="6719751" y="3428373"/>
            <a:ext cx="948520" cy="1538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5C4A5-46FE-8C84-ACFE-124168631C5F}"/>
              </a:ext>
            </a:extLst>
          </p:cNvPr>
          <p:cNvSpPr txBox="1"/>
          <p:nvPr/>
        </p:nvSpPr>
        <p:spPr>
          <a:xfrm>
            <a:off x="482200" y="3329345"/>
            <a:ext cx="1259148"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Spain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Picasso (Y2)</a:t>
            </a:r>
          </a:p>
        </p:txBody>
      </p:sp>
      <p:cxnSp>
        <p:nvCxnSpPr>
          <p:cNvPr id="39" name="Straight Arrow Connector 38">
            <a:extLst>
              <a:ext uri="{FF2B5EF4-FFF2-40B4-BE49-F238E27FC236}">
                <a16:creationId xmlns:a16="http://schemas.microsoft.com/office/drawing/2014/main" id="{BB4EC438-9A0E-3ACA-18D4-74636C147F23}"/>
              </a:ext>
            </a:extLst>
          </p:cNvPr>
          <p:cNvCxnSpPr>
            <a:cxnSpLocks/>
          </p:cNvCxnSpPr>
          <p:nvPr/>
        </p:nvCxnSpPr>
        <p:spPr>
          <a:xfrm flipV="1">
            <a:off x="1358713" y="3346908"/>
            <a:ext cx="3276836" cy="235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5A04674-FD90-7B7C-D44E-2AD2EB5961A5}"/>
              </a:ext>
            </a:extLst>
          </p:cNvPr>
          <p:cNvCxnSpPr>
            <a:cxnSpLocks/>
          </p:cNvCxnSpPr>
          <p:nvPr/>
        </p:nvCxnSpPr>
        <p:spPr>
          <a:xfrm>
            <a:off x="1813491" y="3024769"/>
            <a:ext cx="1478655" cy="305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2594DC-1240-DCA7-64B7-689FA474E652}"/>
              </a:ext>
            </a:extLst>
          </p:cNvPr>
          <p:cNvSpPr txBox="1"/>
          <p:nvPr/>
        </p:nvSpPr>
        <p:spPr>
          <a:xfrm>
            <a:off x="993576" y="2754645"/>
            <a:ext cx="1075099"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USA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McGee (Y1)</a:t>
            </a:r>
          </a:p>
        </p:txBody>
      </p:sp>
      <p:cxnSp>
        <p:nvCxnSpPr>
          <p:cNvPr id="46" name="Straight Arrow Connector 45">
            <a:extLst>
              <a:ext uri="{FF2B5EF4-FFF2-40B4-BE49-F238E27FC236}">
                <a16:creationId xmlns:a16="http://schemas.microsoft.com/office/drawing/2014/main" id="{473D4E90-61DB-BF50-9E7B-DCDFFE4BE810}"/>
              </a:ext>
            </a:extLst>
          </p:cNvPr>
          <p:cNvCxnSpPr>
            <a:cxnSpLocks/>
          </p:cNvCxnSpPr>
          <p:nvPr/>
        </p:nvCxnSpPr>
        <p:spPr>
          <a:xfrm flipV="1">
            <a:off x="1459684" y="3678254"/>
            <a:ext cx="1658340" cy="5001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F14C1A-BBD5-1DB6-D223-47A18745B29C}"/>
              </a:ext>
            </a:extLst>
          </p:cNvPr>
          <p:cNvSpPr txBox="1"/>
          <p:nvPr/>
        </p:nvSpPr>
        <p:spPr>
          <a:xfrm>
            <a:off x="810322" y="4057029"/>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Mexico</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Kahlo (Y5)</a:t>
            </a:r>
          </a:p>
        </p:txBody>
      </p:sp>
      <p:cxnSp>
        <p:nvCxnSpPr>
          <p:cNvPr id="49" name="Straight Arrow Connector 48">
            <a:extLst>
              <a:ext uri="{FF2B5EF4-FFF2-40B4-BE49-F238E27FC236}">
                <a16:creationId xmlns:a16="http://schemas.microsoft.com/office/drawing/2014/main" id="{9BCB46CC-0E10-FB4F-3905-94DD34CE3A2A}"/>
              </a:ext>
            </a:extLst>
          </p:cNvPr>
          <p:cNvCxnSpPr>
            <a:cxnSpLocks/>
            <a:stCxn id="51" idx="1"/>
          </p:cNvCxnSpPr>
          <p:nvPr/>
        </p:nvCxnSpPr>
        <p:spPr>
          <a:xfrm flipH="1" flipV="1">
            <a:off x="4785220" y="3912472"/>
            <a:ext cx="2408791" cy="14487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9D587F-2423-E073-6026-1B49697D8622}"/>
              </a:ext>
            </a:extLst>
          </p:cNvPr>
          <p:cNvSpPr txBox="1"/>
          <p:nvPr/>
        </p:nvSpPr>
        <p:spPr>
          <a:xfrm>
            <a:off x="7194011" y="5084241"/>
            <a:ext cx="2055302" cy="553998"/>
          </a:xfrm>
          <a:prstGeom prst="rect">
            <a:avLst/>
          </a:prstGeom>
          <a:noFill/>
        </p:spPr>
        <p:txBody>
          <a:bodyPr wrap="square" rtlCol="0">
            <a:spAutoFit/>
          </a:bodyPr>
          <a:lstStyle/>
          <a:p>
            <a:pPr algn="l"/>
            <a:r>
              <a:rPr lang="en-GB" sz="1000" b="1" dirty="0">
                <a:solidFill>
                  <a:schemeClr val="bg1"/>
                </a:solidFill>
                <a:latin typeface="Roboto" panose="02000000000000000000" pitchFamily="2" charset="0"/>
                <a:ea typeface="Roboto" panose="02000000000000000000" pitchFamily="2" charset="0"/>
                <a:cs typeface="Roboto" panose="02000000000000000000" pitchFamily="2" charset="0"/>
              </a:rPr>
              <a:t>Nigeria</a:t>
            </a:r>
          </a:p>
          <a:p>
            <a:pPr algn="l"/>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Anyaeji (Nigerian) Y6</a:t>
            </a:r>
          </a:p>
          <a:p>
            <a:pPr algn="l"/>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Shonibare (British-Nigerian) (Y6)</a:t>
            </a:r>
          </a:p>
        </p:txBody>
      </p:sp>
      <p:sp>
        <p:nvSpPr>
          <p:cNvPr id="52" name="TextBox 51">
            <a:extLst>
              <a:ext uri="{FF2B5EF4-FFF2-40B4-BE49-F238E27FC236}">
                <a16:creationId xmlns:a16="http://schemas.microsoft.com/office/drawing/2014/main" id="{6A668E59-6682-505B-5133-07B48B5CDEEA}"/>
              </a:ext>
            </a:extLst>
          </p:cNvPr>
          <p:cNvSpPr txBox="1"/>
          <p:nvPr/>
        </p:nvSpPr>
        <p:spPr>
          <a:xfrm>
            <a:off x="1269868" y="5129833"/>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Colombia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Rodriguez (Y4)</a:t>
            </a:r>
          </a:p>
        </p:txBody>
      </p:sp>
      <p:cxnSp>
        <p:nvCxnSpPr>
          <p:cNvPr id="53" name="Straight Arrow Connector 52">
            <a:extLst>
              <a:ext uri="{FF2B5EF4-FFF2-40B4-BE49-F238E27FC236}">
                <a16:creationId xmlns:a16="http://schemas.microsoft.com/office/drawing/2014/main" id="{E2DE29AD-A51F-0664-E13A-A78D71D130A7}"/>
              </a:ext>
            </a:extLst>
          </p:cNvPr>
          <p:cNvCxnSpPr>
            <a:cxnSpLocks/>
            <a:stCxn id="52" idx="0"/>
          </p:cNvCxnSpPr>
          <p:nvPr/>
        </p:nvCxnSpPr>
        <p:spPr>
          <a:xfrm flipV="1">
            <a:off x="1804632" y="4002696"/>
            <a:ext cx="1731386" cy="1127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8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noAutofit/>
          </a:bodyPr>
          <a:lstStyle/>
          <a:p>
            <a:r>
              <a:rPr lang="en-US" sz="2400"/>
              <a:t>Progression in Disciplinary Knowledge</a:t>
            </a:r>
            <a:endParaRPr lang="en-GB" sz="2400"/>
          </a:p>
        </p:txBody>
      </p:sp>
      <p:graphicFrame>
        <p:nvGraphicFramePr>
          <p:cNvPr id="4" name="Content Placeholder 4">
            <a:extLst>
              <a:ext uri="{FF2B5EF4-FFF2-40B4-BE49-F238E27FC236}">
                <a16:creationId xmlns:a16="http://schemas.microsoft.com/office/drawing/2014/main" id="{8A7ED9C2-13AB-4C86-BEDE-F5B3CDAFFB8F}"/>
              </a:ext>
            </a:extLst>
          </p:cNvPr>
          <p:cNvGraphicFramePr>
            <a:graphicFrameLocks/>
          </p:cNvGraphicFramePr>
          <p:nvPr>
            <p:extLst>
              <p:ext uri="{D42A27DB-BD31-4B8C-83A1-F6EECF244321}">
                <p14:modId xmlns:p14="http://schemas.microsoft.com/office/powerpoint/2010/main" val="3005343745"/>
              </p:ext>
            </p:extLst>
          </p:nvPr>
        </p:nvGraphicFramePr>
        <p:xfrm>
          <a:off x="203201" y="825577"/>
          <a:ext cx="9175417" cy="5591863"/>
        </p:xfrm>
        <a:graphic>
          <a:graphicData uri="http://schemas.openxmlformats.org/drawingml/2006/table">
            <a:tbl>
              <a:tblPr firstRow="1" firstCol="1" bandRow="1"/>
              <a:tblGrid>
                <a:gridCol w="480678">
                  <a:extLst>
                    <a:ext uri="{9D8B030D-6E8A-4147-A177-3AD203B41FA5}">
                      <a16:colId xmlns:a16="http://schemas.microsoft.com/office/drawing/2014/main" val="20000"/>
                    </a:ext>
                  </a:extLst>
                </a:gridCol>
                <a:gridCol w="2955385">
                  <a:extLst>
                    <a:ext uri="{9D8B030D-6E8A-4147-A177-3AD203B41FA5}">
                      <a16:colId xmlns:a16="http://schemas.microsoft.com/office/drawing/2014/main" val="2580161655"/>
                    </a:ext>
                  </a:extLst>
                </a:gridCol>
                <a:gridCol w="2869677">
                  <a:extLst>
                    <a:ext uri="{9D8B030D-6E8A-4147-A177-3AD203B41FA5}">
                      <a16:colId xmlns:a16="http://schemas.microsoft.com/office/drawing/2014/main" val="1134524090"/>
                    </a:ext>
                  </a:extLst>
                </a:gridCol>
                <a:gridCol w="2869677">
                  <a:extLst>
                    <a:ext uri="{9D8B030D-6E8A-4147-A177-3AD203B41FA5}">
                      <a16:colId xmlns:a16="http://schemas.microsoft.com/office/drawing/2014/main" val="3371073341"/>
                    </a:ext>
                  </a:extLst>
                </a:gridCol>
              </a:tblGrid>
              <a:tr h="210108">
                <a:tc>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do artists do?</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inspires artists?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Understanding Artworks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659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explore and play.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stories they read.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statements about my artwork.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33933">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461059">
                <a:tc>
                  <a:txBody>
                    <a:bodyPr/>
                    <a:lstStyle/>
                    <a:p>
                      <a:pPr algn="ctr">
                        <a:lnSpc>
                          <a:spcPct val="115000"/>
                        </a:lnSpc>
                        <a:spcAft>
                          <a:spcPts val="1000"/>
                        </a:spcAft>
                      </a:pPr>
                      <a:r>
                        <a:rPr lang="en-US" sz="1000" b="1">
                          <a:solidFill>
                            <a:schemeClr val="bg1"/>
                          </a:solidFill>
                          <a:effectLst/>
                          <a:latin typeface="ABeeZee" panose="02000000000000000000" pitchFamily="2" charset="0"/>
                          <a:cs typeface="Times New Roman" panose="02020603050405020304" pitchFamily="18" charset="0"/>
                        </a:rPr>
                        <a:t>Y</a:t>
                      </a:r>
                      <a:r>
                        <a:rPr lang="en-GB" sz="1000" b="1">
                          <a:solidFill>
                            <a:schemeClr val="bg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often create art for its own sake. Designers create things that are useful and have a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artists are designers who create art for a specific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Architects are artists and designers who design buildings.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the artificial (man-made)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93134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art is something humans have done from the very beginnings of their existence.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Y4</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0" indent="0" algn="l">
                        <a:lnSpc>
                          <a:spcPct val="100000"/>
                        </a:lnSpc>
                        <a:spcAft>
                          <a:spcPts val="200"/>
                        </a:spcAft>
                        <a:buFont typeface="Arial" panose="020B0604020202020204" pitchFamily="34" charset="0"/>
                        <a:buNone/>
                      </a:pPr>
                      <a:endPar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my artwork with connections to another artist's 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776309">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Y5</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the artwork of two artists.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Y6</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endPar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bl>
          </a:graphicData>
        </a:graphic>
      </p:graphicFrame>
    </p:spTree>
    <p:extLst>
      <p:ext uri="{BB962C8B-B14F-4D97-AF65-F5344CB8AC3E}">
        <p14:creationId xmlns:p14="http://schemas.microsoft.com/office/powerpoint/2010/main" val="4142264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chemeClr val="accent1"/>
                </a:solidFill>
                <a:latin typeface="Roboto" panose="02000000000000000000" pitchFamily="2" charset="0"/>
                <a:ea typeface="Roboto" panose="02000000000000000000" pitchFamily="2" charset="0"/>
              </a:rPr>
              <a:t>first taught </a:t>
            </a:r>
            <a:r>
              <a:rPr lang="en-US" sz="1200" b="1">
                <a:solidFill>
                  <a:schemeClr val="bg1"/>
                </a:solidFill>
                <a:latin typeface="Roboto" panose="02000000000000000000" pitchFamily="2" charset="0"/>
                <a:ea typeface="Roboto" panose="02000000000000000000" pitchFamily="2" charset="0"/>
              </a:rPr>
              <a:t>across KS1 or KS2. The curriculum has been sequenced so that much of the content is reviewed in subsequent units.</a:t>
            </a:r>
            <a:endParaRPr lang="en-GB" sz="1400" b="1">
              <a:solidFill>
                <a:schemeClr val="bg1"/>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extLst>
              <p:ext uri="{D42A27DB-BD31-4B8C-83A1-F6EECF244321}">
                <p14:modId xmlns:p14="http://schemas.microsoft.com/office/powerpoint/2010/main" val="3764512070"/>
              </p:ext>
            </p:extLst>
          </p:nvPr>
        </p:nvGraphicFramePr>
        <p:xfrm>
          <a:off x="371192" y="1467476"/>
          <a:ext cx="8917664" cy="4665600"/>
        </p:xfrm>
        <a:graphic>
          <a:graphicData uri="http://schemas.openxmlformats.org/drawingml/2006/table">
            <a:tbl>
              <a:tblPr firstRow="1" bandRow="1"/>
              <a:tblGrid>
                <a:gridCol w="6955581">
                  <a:extLst>
                    <a:ext uri="{9D8B030D-6E8A-4147-A177-3AD203B41FA5}">
                      <a16:colId xmlns:a16="http://schemas.microsoft.com/office/drawing/2014/main" val="1335714826"/>
                    </a:ext>
                  </a:extLst>
                </a:gridCol>
                <a:gridCol w="1962083">
                  <a:extLst>
                    <a:ext uri="{9D8B030D-6E8A-4147-A177-3AD203B41FA5}">
                      <a16:colId xmlns:a16="http://schemas.microsoft.com/office/drawing/2014/main" val="4037097178"/>
                    </a:ext>
                  </a:extLst>
                </a:gridCol>
              </a:tblGrid>
              <a:tr h="36000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200">
                          <a:solidFill>
                            <a:schemeClr val="tx1"/>
                          </a:solidFill>
                          <a:latin typeface="ABeeZee" panose="02000000000000000000" pitchFamily="2" charset="0"/>
                          <a:ea typeface="Roboto" panose="02000000000000000000" pitchFamily="2" charset="0"/>
                        </a:rPr>
                        <a:t>In KS1,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a range of materials creatively to design and make products</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Aut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use drawing, painting and sculpture to develop and share their ideas, experiences</a:t>
                      </a:r>
                    </a:p>
                    <a:p>
                      <a:r>
                        <a:rPr lang="en-US" sz="1000">
                          <a:solidFill>
                            <a:schemeClr val="bg1"/>
                          </a:solidFill>
                          <a:latin typeface="Roboto" panose="02000000000000000000" pitchFamily="2" charset="0"/>
                          <a:ea typeface="Roboto" panose="02000000000000000000" pitchFamily="2" charset="0"/>
                        </a:rPr>
                        <a:t>and imagination</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Y1 Sum,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develop a wide range of art and design techniques in using colour, pattern, texture,</a:t>
                      </a:r>
                    </a:p>
                    <a:p>
                      <a:r>
                        <a:rPr lang="en-US" sz="1000">
                          <a:solidFill>
                            <a:schemeClr val="bg1"/>
                          </a:solidFill>
                          <a:latin typeface="Roboto" panose="02000000000000000000" pitchFamily="2" charset="0"/>
                          <a:ea typeface="Roboto" panose="02000000000000000000" pitchFamily="2" charset="0"/>
                        </a:rPr>
                        <a:t>line, shape, form and space</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Aut, Y1 Spr,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493200">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the work of a range of artists, craft makers and designers, describing the</a:t>
                      </a:r>
                    </a:p>
                    <a:p>
                      <a:r>
                        <a:rPr lang="en-US" sz="1000">
                          <a:solidFill>
                            <a:schemeClr val="bg1"/>
                          </a:solidFill>
                          <a:latin typeface="Roboto" panose="02000000000000000000" pitchFamily="2" charset="0"/>
                          <a:ea typeface="Roboto" panose="02000000000000000000" pitchFamily="2" charset="0"/>
                        </a:rPr>
                        <a:t>differences and similarities between different practices and disciplines, and making</a:t>
                      </a:r>
                    </a:p>
                    <a:p>
                      <a:r>
                        <a:rPr lang="en-US" sz="1000">
                          <a:solidFill>
                            <a:schemeClr val="bg1"/>
                          </a:solidFill>
                          <a:latin typeface="Roboto" panose="02000000000000000000" pitchFamily="2" charset="0"/>
                          <a:ea typeface="Roboto" panose="02000000000000000000" pitchFamily="2" charset="0"/>
                        </a:rPr>
                        <a:t>links to their own work.</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a:solidFill>
                            <a:schemeClr val="bg1"/>
                          </a:solidFill>
                          <a:latin typeface="Roboto" panose="02000000000000000000" pitchFamily="2" charset="0"/>
                          <a:ea typeface="Roboto" panose="02000000000000000000" pitchFamily="2" charset="0"/>
                        </a:rPr>
                        <a:t>Y1 Aut, Y1 Spr, Y1 Sum, Y2 Aut, Y2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36000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GB" sz="1200" b="1">
                          <a:solidFill>
                            <a:schemeClr val="tx1"/>
                          </a:solidFill>
                          <a:latin typeface="ABeeZee" panose="02000000000000000000" pitchFamily="2" charset="0"/>
                          <a:ea typeface="Roboto" panose="02000000000000000000" pitchFamily="2" charset="0"/>
                        </a:rPr>
                        <a:t>In KS2, pupils should be taught:</a:t>
                      </a: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mpd="sng">
                      <a:noFill/>
                    </a:lnL>
                    <a:lnR w="12700" cmpd="sng">
                      <a:no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79BC"/>
                    </a:solidFill>
                  </a:tcPr>
                </a:tc>
                <a:extLst>
                  <a:ext uri="{0D108BD9-81ED-4DB2-BD59-A6C34878D82A}">
                    <a16:rowId xmlns:a16="http://schemas.microsoft.com/office/drawing/2014/main" val="268873899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develop their techniques, including their control and their use of materials, with creativity, experimentation and an increasing awareness of different kinds of art, craft and design. </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Y4 Aut,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a:solidFill>
                            <a:schemeClr val="bg1"/>
                          </a:solidFill>
                          <a:latin typeface="Roboto" panose="02000000000000000000" pitchFamily="2" charset="0"/>
                          <a:ea typeface="Roboto" panose="02000000000000000000" pitchFamily="2" charset="0"/>
                        </a:rPr>
                        <a:t>To create sketch books to record their observations and use them to review and revisit ideas</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(Y1) Y3 Aut, Y4 Aut, Y4 Spr, Y4 Sum, Y5 Aut, Y6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To improve their mastery of art and design techniques, including drawing, painting and sculpture with a range of materials [for example, pencil, charcoal, paint, clay]</a:t>
                      </a: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Spr, Y4 Aut, Y4 Spr, Y4 Sum</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49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About great artists, architects and designers in history.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a:solidFill>
                            <a:schemeClr val="bg1"/>
                          </a:solidFill>
                          <a:latin typeface="Roboto" panose="02000000000000000000" pitchFamily="2" charset="0"/>
                          <a:ea typeface="Roboto" panose="02000000000000000000" pitchFamily="2" charset="0"/>
                        </a:rPr>
                        <a:t>Y3 Aut, Y3 Sum, Y4 Aut, Y4 Spr, Y5 Aut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bl>
          </a:graphicData>
        </a:graphic>
      </p:graphicFrame>
    </p:spTree>
    <p:extLst>
      <p:ext uri="{BB962C8B-B14F-4D97-AF65-F5344CB8AC3E}">
        <p14:creationId xmlns:p14="http://schemas.microsoft.com/office/powerpoint/2010/main" val="3882795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Using the United Art &amp; Design Curriculum</a:t>
            </a:r>
            <a:endParaRPr lang="en-GB"/>
          </a:p>
        </p:txBody>
      </p:sp>
      <p:sp>
        <p:nvSpPr>
          <p:cNvPr id="3" name="Content Placeholder 40">
            <a:extLst>
              <a:ext uri="{FF2B5EF4-FFF2-40B4-BE49-F238E27FC236}">
                <a16:creationId xmlns:a16="http://schemas.microsoft.com/office/drawing/2014/main" id="{48D6EAFB-5F26-4BF6-9F51-8D7646917670}"/>
              </a:ext>
            </a:extLst>
          </p:cNvPr>
          <p:cNvSpPr txBox="1">
            <a:spLocks/>
          </p:cNvSpPr>
          <p:nvPr/>
        </p:nvSpPr>
        <p:spPr>
          <a:xfrm>
            <a:off x="223520" y="895384"/>
            <a:ext cx="8838999" cy="50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a:solidFill>
                  <a:schemeClr val="bg1"/>
                </a:solidFill>
                <a:latin typeface="Roboto" panose="02000000000000000000" pitchFamily="2" charset="0"/>
                <a:ea typeface="Roboto" panose="02000000000000000000" pitchFamily="2" charset="0"/>
              </a:rPr>
              <a:t>To get the most value from the United Art &amp; Design Curriculum, we recommend adhering to the sequencing and teaching the ‘what’, but adapting the ‘how’ and the lesson delivery to meet the needs of your pupils. </a:t>
            </a:r>
          </a:p>
        </p:txBody>
      </p:sp>
      <p:grpSp>
        <p:nvGrpSpPr>
          <p:cNvPr id="4" name="Group 3">
            <a:extLst>
              <a:ext uri="{FF2B5EF4-FFF2-40B4-BE49-F238E27FC236}">
                <a16:creationId xmlns:a16="http://schemas.microsoft.com/office/drawing/2014/main" id="{0948632F-A0E2-4406-A9AB-A9608DB1ABE7}"/>
              </a:ext>
            </a:extLst>
          </p:cNvPr>
          <p:cNvGrpSpPr/>
          <p:nvPr/>
        </p:nvGrpSpPr>
        <p:grpSpPr>
          <a:xfrm>
            <a:off x="507296" y="1646218"/>
            <a:ext cx="8640959" cy="1370711"/>
            <a:chOff x="251520" y="1714887"/>
            <a:chExt cx="8640959" cy="1370711"/>
          </a:xfrm>
        </p:grpSpPr>
        <p:sp>
          <p:nvSpPr>
            <p:cNvPr id="5" name="Rectangle: Rounded Corners 4">
              <a:extLst>
                <a:ext uri="{FF2B5EF4-FFF2-40B4-BE49-F238E27FC236}">
                  <a16:creationId xmlns:a16="http://schemas.microsoft.com/office/drawing/2014/main" id="{43E7B2E3-60C4-48D6-B7BF-780A67E7CD08}"/>
                </a:ext>
              </a:extLst>
            </p:cNvPr>
            <p:cNvSpPr/>
            <p:nvPr/>
          </p:nvSpPr>
          <p:spPr>
            <a:xfrm>
              <a:off x="632860" y="1714887"/>
              <a:ext cx="8259619" cy="1370711"/>
            </a:xfrm>
            <a:prstGeom prst="roundRect">
              <a:avLst/>
            </a:prstGeom>
            <a:solidFill>
              <a:srgbClr val="BFE3EF"/>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330B844-C90A-4004-A19D-F498146C81F5}"/>
                </a:ext>
              </a:extLst>
            </p:cNvPr>
            <p:cNvSpPr txBox="1"/>
            <p:nvPr/>
          </p:nvSpPr>
          <p:spPr>
            <a:xfrm>
              <a:off x="1380819" y="1902252"/>
              <a:ext cx="7509115" cy="943848"/>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Subject</a:t>
              </a:r>
            </a:p>
            <a:p>
              <a:pPr>
                <a:spcAft>
                  <a:spcPts val="200"/>
                </a:spcAft>
              </a:pPr>
              <a:r>
                <a:rPr lang="en-US" sz="1000">
                  <a:solidFill>
                    <a:schemeClr val="bg1"/>
                  </a:solidFill>
                  <a:latin typeface="Roboto" panose="02000000000000000000" pitchFamily="2" charset="0"/>
                  <a:ea typeface="Roboto" panose="02000000000000000000" pitchFamily="2" charset="0"/>
                </a:rPr>
                <a:t>The United Art &amp; Design Curriculum has been very carefully sequenced to ensure coverage and appropriate progression through substantive (practical and theoretical) and disciplinary knowledge, and ensuring that pupils create a balanced range of outcomes and are exposed to a broad range of artists.</a:t>
              </a:r>
            </a:p>
            <a:p>
              <a:pPr>
                <a:spcAft>
                  <a:spcPts val="200"/>
                </a:spcAft>
              </a:pPr>
              <a:r>
                <a:rPr lang="en-US" sz="1000" b="1">
                  <a:solidFill>
                    <a:schemeClr val="bg1"/>
                  </a:solidFill>
                  <a:latin typeface="Roboto" panose="02000000000000000000" pitchFamily="2" charset="0"/>
                  <a:ea typeface="Roboto" panose="02000000000000000000" pitchFamily="2" charset="0"/>
                </a:rPr>
                <a:t>Implement the longer-term subject plan; avoid swapping units or ‘pick and mixing’ with other schemes.</a:t>
              </a:r>
              <a:endParaRPr kumimoji="0" lang="en-US" sz="1000" b="1"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nvGrpSpPr>
            <p:cNvPr id="7" name="Group 6">
              <a:extLst>
                <a:ext uri="{FF2B5EF4-FFF2-40B4-BE49-F238E27FC236}">
                  <a16:creationId xmlns:a16="http://schemas.microsoft.com/office/drawing/2014/main" id="{BD9B9D49-6D2A-42B5-AA35-5FFC015C4218}"/>
                </a:ext>
              </a:extLst>
            </p:cNvPr>
            <p:cNvGrpSpPr/>
            <p:nvPr/>
          </p:nvGrpSpPr>
          <p:grpSpPr>
            <a:xfrm>
              <a:off x="251520" y="1848683"/>
              <a:ext cx="1114253" cy="1114253"/>
              <a:chOff x="517196" y="2156518"/>
              <a:chExt cx="992345" cy="992345"/>
            </a:xfrm>
          </p:grpSpPr>
          <p:sp>
            <p:nvSpPr>
              <p:cNvPr id="8" name="Oval 7">
                <a:extLst>
                  <a:ext uri="{FF2B5EF4-FFF2-40B4-BE49-F238E27FC236}">
                    <a16:creationId xmlns:a16="http://schemas.microsoft.com/office/drawing/2014/main" id="{323C742A-CA73-4E46-81ED-6B24287E3665}"/>
                  </a:ext>
                </a:extLst>
              </p:cNvPr>
              <p:cNvSpPr/>
              <p:nvPr/>
            </p:nvSpPr>
            <p:spPr>
              <a:xfrm>
                <a:off x="517196" y="2156518"/>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4608496E-24F0-4CB7-9143-32363E2A0332}"/>
                  </a:ext>
                </a:extLst>
              </p:cNvPr>
              <p:cNvSpPr/>
              <p:nvPr/>
            </p:nvSpPr>
            <p:spPr>
              <a:xfrm rot="2589753">
                <a:off x="1197139" y="2331648"/>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DFD22A-9006-4AC9-9B4C-64B4A7A2F469}"/>
                  </a:ext>
                </a:extLst>
              </p:cNvPr>
              <p:cNvCxnSpPr/>
              <p:nvPr/>
            </p:nvCxnSpPr>
            <p:spPr>
              <a:xfrm rot="1062417" flipV="1">
                <a:off x="827996" y="2586584"/>
                <a:ext cx="72008" cy="144016"/>
              </a:xfrm>
              <a:prstGeom prst="line">
                <a:avLst/>
              </a:prstGeom>
              <a:noFill/>
              <a:ln w="57150" cap="flat" cmpd="sng" algn="ctr">
                <a:solidFill>
                  <a:schemeClr val="bg2"/>
                </a:solidFill>
                <a:prstDash val="solid"/>
              </a:ln>
              <a:effectLst/>
            </p:spPr>
          </p:cxnSp>
          <p:cxnSp>
            <p:nvCxnSpPr>
              <p:cNvPr id="11" name="Straight Connector 10">
                <a:extLst>
                  <a:ext uri="{FF2B5EF4-FFF2-40B4-BE49-F238E27FC236}">
                    <a16:creationId xmlns:a16="http://schemas.microsoft.com/office/drawing/2014/main" id="{301AC2BF-A54E-4BF5-A9B9-2AD71D45A788}"/>
                  </a:ext>
                </a:extLst>
              </p:cNvPr>
              <p:cNvCxnSpPr/>
              <p:nvPr/>
            </p:nvCxnSpPr>
            <p:spPr>
              <a:xfrm rot="1062417" flipV="1">
                <a:off x="975409" y="2484767"/>
                <a:ext cx="72008" cy="144016"/>
              </a:xfrm>
              <a:prstGeom prst="line">
                <a:avLst/>
              </a:prstGeom>
              <a:noFill/>
              <a:ln w="57150" cap="flat" cmpd="sng" algn="ctr">
                <a:solidFill>
                  <a:schemeClr val="bg2"/>
                </a:solidFill>
                <a:prstDash val="solid"/>
              </a:ln>
              <a:effectLst/>
            </p:spPr>
          </p:cxnSp>
          <p:cxnSp>
            <p:nvCxnSpPr>
              <p:cNvPr id="12" name="Straight Connector 11">
                <a:extLst>
                  <a:ext uri="{FF2B5EF4-FFF2-40B4-BE49-F238E27FC236}">
                    <a16:creationId xmlns:a16="http://schemas.microsoft.com/office/drawing/2014/main" id="{3ECF584A-655B-4C99-ACE8-7C76506BD0F5}"/>
                  </a:ext>
                </a:extLst>
              </p:cNvPr>
              <p:cNvCxnSpPr>
                <a:cxnSpLocks/>
              </p:cNvCxnSpPr>
              <p:nvPr/>
            </p:nvCxnSpPr>
            <p:spPr>
              <a:xfrm>
                <a:off x="906199" y="2608713"/>
                <a:ext cx="63015" cy="0"/>
              </a:xfrm>
              <a:prstGeom prst="line">
                <a:avLst/>
              </a:prstGeom>
              <a:noFill/>
              <a:ln w="57150" cap="flat" cmpd="sng" algn="ctr">
                <a:solidFill>
                  <a:schemeClr val="bg2"/>
                </a:solidFill>
                <a:prstDash val="solid"/>
              </a:ln>
              <a:effectLst/>
            </p:spPr>
          </p:cxnSp>
          <p:cxnSp>
            <p:nvCxnSpPr>
              <p:cNvPr id="13" name="Straight Connector 12">
                <a:extLst>
                  <a:ext uri="{FF2B5EF4-FFF2-40B4-BE49-F238E27FC236}">
                    <a16:creationId xmlns:a16="http://schemas.microsoft.com/office/drawing/2014/main" id="{A07D52C0-56F1-4507-8C8D-CA9CDA1E8D29}"/>
                  </a:ext>
                </a:extLst>
              </p:cNvPr>
              <p:cNvCxnSpPr/>
              <p:nvPr/>
            </p:nvCxnSpPr>
            <p:spPr>
              <a:xfrm rot="1062417" flipV="1">
                <a:off x="1122821" y="2378004"/>
                <a:ext cx="72008" cy="144016"/>
              </a:xfrm>
              <a:prstGeom prst="line">
                <a:avLst/>
              </a:prstGeom>
              <a:noFill/>
              <a:ln w="57150" cap="flat" cmpd="sng" algn="ctr">
                <a:solidFill>
                  <a:schemeClr val="bg2"/>
                </a:solidFill>
                <a:prstDash val="solid"/>
              </a:ln>
              <a:effectLst/>
            </p:spPr>
          </p:cxnSp>
          <p:cxnSp>
            <p:nvCxnSpPr>
              <p:cNvPr id="14" name="Straight Connector 13">
                <a:extLst>
                  <a:ext uri="{FF2B5EF4-FFF2-40B4-BE49-F238E27FC236}">
                    <a16:creationId xmlns:a16="http://schemas.microsoft.com/office/drawing/2014/main" id="{82607E9B-F8BA-4581-AA2B-07EDD5D8AC25}"/>
                  </a:ext>
                </a:extLst>
              </p:cNvPr>
              <p:cNvCxnSpPr>
                <a:cxnSpLocks/>
              </p:cNvCxnSpPr>
              <p:nvPr/>
            </p:nvCxnSpPr>
            <p:spPr>
              <a:xfrm>
                <a:off x="1053611" y="2501950"/>
                <a:ext cx="63015" cy="0"/>
              </a:xfrm>
              <a:prstGeom prst="line">
                <a:avLst/>
              </a:prstGeom>
              <a:noFill/>
              <a:ln w="57150" cap="flat" cmpd="sng" algn="ctr">
                <a:solidFill>
                  <a:schemeClr val="bg2"/>
                </a:solidFill>
                <a:prstDash val="solid"/>
              </a:ln>
              <a:effectLst/>
            </p:spPr>
          </p:cxnSp>
          <p:cxnSp>
            <p:nvCxnSpPr>
              <p:cNvPr id="15" name="Straight Connector 14">
                <a:extLst>
                  <a:ext uri="{FF2B5EF4-FFF2-40B4-BE49-F238E27FC236}">
                    <a16:creationId xmlns:a16="http://schemas.microsoft.com/office/drawing/2014/main" id="{367882B3-B829-4F97-9F9B-32AF08881ED3}"/>
                  </a:ext>
                </a:extLst>
              </p:cNvPr>
              <p:cNvCxnSpPr/>
              <p:nvPr/>
            </p:nvCxnSpPr>
            <p:spPr>
              <a:xfrm rot="1062417" flipV="1">
                <a:off x="680002" y="2692070"/>
                <a:ext cx="72008" cy="144016"/>
              </a:xfrm>
              <a:prstGeom prst="line">
                <a:avLst/>
              </a:prstGeom>
              <a:noFill/>
              <a:ln w="57150" cap="flat" cmpd="sng" algn="ctr">
                <a:solidFill>
                  <a:schemeClr val="bg2"/>
                </a:solidFill>
                <a:prstDash val="solid"/>
              </a:ln>
              <a:effectLst/>
            </p:spPr>
          </p:cxnSp>
          <p:cxnSp>
            <p:nvCxnSpPr>
              <p:cNvPr id="16" name="Straight Connector 15">
                <a:extLst>
                  <a:ext uri="{FF2B5EF4-FFF2-40B4-BE49-F238E27FC236}">
                    <a16:creationId xmlns:a16="http://schemas.microsoft.com/office/drawing/2014/main" id="{3499F6F1-6A7C-4DCC-83DE-39810BD24953}"/>
                  </a:ext>
                </a:extLst>
              </p:cNvPr>
              <p:cNvCxnSpPr>
                <a:cxnSpLocks/>
              </p:cNvCxnSpPr>
              <p:nvPr/>
            </p:nvCxnSpPr>
            <p:spPr>
              <a:xfrm>
                <a:off x="758205" y="2714199"/>
                <a:ext cx="63015" cy="0"/>
              </a:xfrm>
              <a:prstGeom prst="line">
                <a:avLst/>
              </a:prstGeom>
              <a:noFill/>
              <a:ln w="57150" cap="flat" cmpd="sng" algn="ctr">
                <a:solidFill>
                  <a:schemeClr val="bg2"/>
                </a:solidFill>
                <a:prstDash val="solid"/>
              </a:ln>
              <a:effectLst/>
            </p:spPr>
          </p:cxnSp>
          <p:sp>
            <p:nvSpPr>
              <p:cNvPr id="17" name="Right Bracket 16">
                <a:extLst>
                  <a:ext uri="{FF2B5EF4-FFF2-40B4-BE49-F238E27FC236}">
                    <a16:creationId xmlns:a16="http://schemas.microsoft.com/office/drawing/2014/main" id="{E7A171C2-1520-4F1A-94C9-599E2556C593}"/>
                  </a:ext>
                </a:extLst>
              </p:cNvPr>
              <p:cNvSpPr/>
              <p:nvPr/>
            </p:nvSpPr>
            <p:spPr>
              <a:xfrm rot="3156410">
                <a:off x="998244" y="2294133"/>
                <a:ext cx="61670" cy="766684"/>
              </a:xfrm>
              <a:prstGeom prst="rightBracket">
                <a:avLst>
                  <a:gd name="adj" fmla="val 0"/>
                </a:avLst>
              </a:prstGeom>
              <a:noFill/>
              <a:ln w="9525"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18" name="Group 17">
            <a:extLst>
              <a:ext uri="{FF2B5EF4-FFF2-40B4-BE49-F238E27FC236}">
                <a16:creationId xmlns:a16="http://schemas.microsoft.com/office/drawing/2014/main" id="{324EB780-1DBA-42FB-A234-EF3B115FC077}"/>
              </a:ext>
            </a:extLst>
          </p:cNvPr>
          <p:cNvGrpSpPr/>
          <p:nvPr/>
        </p:nvGrpSpPr>
        <p:grpSpPr>
          <a:xfrm>
            <a:off x="507296" y="3134497"/>
            <a:ext cx="8638092" cy="1529488"/>
            <a:chOff x="251520" y="3034765"/>
            <a:chExt cx="8638092" cy="1529488"/>
          </a:xfrm>
        </p:grpSpPr>
        <p:sp>
          <p:nvSpPr>
            <p:cNvPr id="19" name="Rectangle: Rounded Corners 18">
              <a:extLst>
                <a:ext uri="{FF2B5EF4-FFF2-40B4-BE49-F238E27FC236}">
                  <a16:creationId xmlns:a16="http://schemas.microsoft.com/office/drawing/2014/main" id="{4829B076-B802-411E-8103-F9F4210BFD6F}"/>
                </a:ext>
              </a:extLst>
            </p:cNvPr>
            <p:cNvSpPr/>
            <p:nvPr/>
          </p:nvSpPr>
          <p:spPr>
            <a:xfrm>
              <a:off x="632860" y="3034765"/>
              <a:ext cx="8256752" cy="1529488"/>
            </a:xfrm>
            <a:prstGeom prst="roundRect">
              <a:avLst/>
            </a:prstGeom>
            <a:solidFill>
              <a:srgbClr val="FCE1C3"/>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F19B5BF-55C7-4066-8653-4C49D39B7861}"/>
                </a:ext>
              </a:extLst>
            </p:cNvPr>
            <p:cNvSpPr txBox="1"/>
            <p:nvPr/>
          </p:nvSpPr>
          <p:spPr>
            <a:xfrm>
              <a:off x="1380819" y="3067850"/>
              <a:ext cx="7504080" cy="1456809"/>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Unit</a:t>
              </a:r>
            </a:p>
            <a:p>
              <a:pPr>
                <a:spcAft>
                  <a:spcPts val="200"/>
                </a:spcAft>
              </a:pPr>
              <a:r>
                <a:rPr lang="en-US" sz="1000">
                  <a:solidFill>
                    <a:schemeClr val="bg1"/>
                  </a:solidFill>
                  <a:latin typeface="Roboto" panose="02000000000000000000" pitchFamily="2" charset="0"/>
                  <a:ea typeface="Roboto" panose="02000000000000000000" pitchFamily="2" charset="0"/>
                </a:rPr>
                <a:t>Each unit clearly sets out the knowledge that should be taught and reviewed in the sequence of lessons. Suggested artists for each unit are provided, but these could be supplemented and replaced with artists from your own local context where appropriate.</a:t>
              </a:r>
            </a:p>
            <a:p>
              <a:pPr>
                <a:spcAft>
                  <a:spcPts val="200"/>
                </a:spcAft>
              </a:pPr>
              <a:r>
                <a:rPr lang="en-US" sz="1000">
                  <a:solidFill>
                    <a:schemeClr val="bg1"/>
                  </a:solidFill>
                  <a:latin typeface="Roboto" panose="02000000000000000000" pitchFamily="2" charset="0"/>
                  <a:ea typeface="Roboto" panose="02000000000000000000" pitchFamily="2" charset="0"/>
                </a:rPr>
                <a:t>Each unit is planned to cover six 1-hour lessons; this allows time before and after the unit for you to fill gaps or address misconceptions as required. A sequence of four 1-hour lessons is also provided for each unit; this allows you to teach the core, non-negotiable knowledge for the unit while allowing additional time to fill gaps if required.</a:t>
              </a:r>
            </a:p>
            <a:p>
              <a:pPr>
                <a:spcAft>
                  <a:spcPts val="200"/>
                </a:spcAft>
              </a:pPr>
              <a:r>
                <a:rPr lang="en-US" sz="1000" b="1">
                  <a:solidFill>
                    <a:schemeClr val="bg1"/>
                  </a:solidFill>
                  <a:latin typeface="Roboto" panose="02000000000000000000" pitchFamily="2" charset="0"/>
                  <a:ea typeface="Roboto" panose="02000000000000000000" pitchFamily="2" charset="0"/>
                </a:rPr>
                <a:t>Teach the core content in order suggested in the lesson sequence, filling gaps and addressing misconceptions as required.</a:t>
              </a:r>
            </a:p>
            <a:p>
              <a:pPr>
                <a:spcAft>
                  <a:spcPts val="200"/>
                </a:spcAft>
              </a:pPr>
              <a:r>
                <a:rPr kumimoji="0" lang="en-US" sz="1000" b="1"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Where appropriate, supplement or replace suggested artists with artists from your local area.</a:t>
              </a:r>
              <a:endParaRPr kumimoji="0" lang="en-US" sz="100" b="1"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nvGrpSpPr>
            <p:cNvPr id="21" name="Group 20">
              <a:extLst>
                <a:ext uri="{FF2B5EF4-FFF2-40B4-BE49-F238E27FC236}">
                  <a16:creationId xmlns:a16="http://schemas.microsoft.com/office/drawing/2014/main" id="{D3BC6ADA-98F8-4201-9A20-F4C9371D176E}"/>
                </a:ext>
              </a:extLst>
            </p:cNvPr>
            <p:cNvGrpSpPr/>
            <p:nvPr/>
          </p:nvGrpSpPr>
          <p:grpSpPr>
            <a:xfrm>
              <a:off x="251520" y="3241372"/>
              <a:ext cx="1114253" cy="1114253"/>
              <a:chOff x="517196" y="3426875"/>
              <a:chExt cx="992345" cy="992345"/>
            </a:xfrm>
          </p:grpSpPr>
          <p:sp>
            <p:nvSpPr>
              <p:cNvPr id="22" name="Oval 21">
                <a:extLst>
                  <a:ext uri="{FF2B5EF4-FFF2-40B4-BE49-F238E27FC236}">
                    <a16:creationId xmlns:a16="http://schemas.microsoft.com/office/drawing/2014/main" id="{6A11C255-DFC8-46AE-9781-A7204E85E8B2}"/>
                  </a:ext>
                </a:extLst>
              </p:cNvPr>
              <p:cNvSpPr/>
              <p:nvPr/>
            </p:nvSpPr>
            <p:spPr>
              <a:xfrm>
                <a:off x="517196" y="3426875"/>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7809563A-932A-4BEE-890D-535DAEFD0FB9}"/>
                  </a:ext>
                </a:extLst>
              </p:cNvPr>
              <p:cNvSpPr/>
              <p:nvPr/>
            </p:nvSpPr>
            <p:spPr>
              <a:xfrm rot="2589753">
                <a:off x="1197139" y="3626026"/>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4C39DB2-C3B0-4AC6-92BE-E03CBDEBA7B3}"/>
                  </a:ext>
                </a:extLst>
              </p:cNvPr>
              <p:cNvCxnSpPr/>
              <p:nvPr/>
            </p:nvCxnSpPr>
            <p:spPr>
              <a:xfrm rot="1062417" flipV="1">
                <a:off x="827996" y="3880962"/>
                <a:ext cx="72008" cy="144016"/>
              </a:xfrm>
              <a:prstGeom prst="line">
                <a:avLst/>
              </a:prstGeom>
              <a:noFill/>
              <a:ln w="57150" cap="flat" cmpd="sng" algn="ctr">
                <a:solidFill>
                  <a:schemeClr val="bg2"/>
                </a:solidFill>
                <a:prstDash val="solid"/>
              </a:ln>
              <a:effectLst/>
            </p:spPr>
          </p:cxnSp>
          <p:cxnSp>
            <p:nvCxnSpPr>
              <p:cNvPr id="25" name="Straight Connector 24">
                <a:extLst>
                  <a:ext uri="{FF2B5EF4-FFF2-40B4-BE49-F238E27FC236}">
                    <a16:creationId xmlns:a16="http://schemas.microsoft.com/office/drawing/2014/main" id="{56E19455-5D0D-4D46-99E8-DB7AB740C3E7}"/>
                  </a:ext>
                </a:extLst>
              </p:cNvPr>
              <p:cNvCxnSpPr>
                <a:cxnSpLocks/>
              </p:cNvCxnSpPr>
              <p:nvPr/>
            </p:nvCxnSpPr>
            <p:spPr>
              <a:xfrm rot="1062417" flipV="1">
                <a:off x="975409" y="3779145"/>
                <a:ext cx="72008" cy="144016"/>
              </a:xfrm>
              <a:prstGeom prst="line">
                <a:avLst/>
              </a:prstGeom>
              <a:noFill/>
              <a:ln w="57150" cap="flat" cmpd="sng" algn="ctr">
                <a:solidFill>
                  <a:srgbClr val="F79646">
                    <a:lumMod val="75000"/>
                  </a:srgbClr>
                </a:solidFill>
                <a:prstDash val="solid"/>
              </a:ln>
              <a:effectLst/>
            </p:spPr>
          </p:cxnSp>
          <p:cxnSp>
            <p:nvCxnSpPr>
              <p:cNvPr id="26" name="Straight Connector 25">
                <a:extLst>
                  <a:ext uri="{FF2B5EF4-FFF2-40B4-BE49-F238E27FC236}">
                    <a16:creationId xmlns:a16="http://schemas.microsoft.com/office/drawing/2014/main" id="{5C237D76-AAF9-4598-91C2-1B63023AA68E}"/>
                  </a:ext>
                </a:extLst>
              </p:cNvPr>
              <p:cNvCxnSpPr>
                <a:cxnSpLocks/>
              </p:cNvCxnSpPr>
              <p:nvPr/>
            </p:nvCxnSpPr>
            <p:spPr>
              <a:xfrm>
                <a:off x="906199" y="3903091"/>
                <a:ext cx="63015" cy="0"/>
              </a:xfrm>
              <a:prstGeom prst="line">
                <a:avLst/>
              </a:prstGeom>
              <a:noFill/>
              <a:ln w="57150" cap="flat" cmpd="sng" algn="ctr">
                <a:solidFill>
                  <a:srgbClr val="F79646">
                    <a:lumMod val="75000"/>
                  </a:srgbClr>
                </a:solidFill>
                <a:prstDash val="solid"/>
              </a:ln>
              <a:effectLst/>
            </p:spPr>
          </p:cxnSp>
          <p:cxnSp>
            <p:nvCxnSpPr>
              <p:cNvPr id="27" name="Straight Connector 26">
                <a:extLst>
                  <a:ext uri="{FF2B5EF4-FFF2-40B4-BE49-F238E27FC236}">
                    <a16:creationId xmlns:a16="http://schemas.microsoft.com/office/drawing/2014/main" id="{F1D51EDC-938A-432B-B077-4163E5F0F100}"/>
                  </a:ext>
                </a:extLst>
              </p:cNvPr>
              <p:cNvCxnSpPr/>
              <p:nvPr/>
            </p:nvCxnSpPr>
            <p:spPr>
              <a:xfrm rot="1062417" flipV="1">
                <a:off x="1122821" y="3672382"/>
                <a:ext cx="72008" cy="144016"/>
              </a:xfrm>
              <a:prstGeom prst="line">
                <a:avLst/>
              </a:prstGeom>
              <a:noFill/>
              <a:ln w="57150" cap="flat" cmpd="sng" algn="ctr">
                <a:solidFill>
                  <a:schemeClr val="bg2"/>
                </a:solidFill>
                <a:prstDash val="solid"/>
              </a:ln>
              <a:effectLst/>
            </p:spPr>
          </p:cxnSp>
          <p:cxnSp>
            <p:nvCxnSpPr>
              <p:cNvPr id="28" name="Straight Connector 27">
                <a:extLst>
                  <a:ext uri="{FF2B5EF4-FFF2-40B4-BE49-F238E27FC236}">
                    <a16:creationId xmlns:a16="http://schemas.microsoft.com/office/drawing/2014/main" id="{26080373-E6F6-4DA6-AD8C-5E16CC2262C8}"/>
                  </a:ext>
                </a:extLst>
              </p:cNvPr>
              <p:cNvCxnSpPr>
                <a:cxnSpLocks/>
              </p:cNvCxnSpPr>
              <p:nvPr/>
            </p:nvCxnSpPr>
            <p:spPr>
              <a:xfrm>
                <a:off x="1053611" y="3796328"/>
                <a:ext cx="63015" cy="0"/>
              </a:xfrm>
              <a:prstGeom prst="line">
                <a:avLst/>
              </a:prstGeom>
              <a:noFill/>
              <a:ln w="57150" cap="flat" cmpd="sng" algn="ctr">
                <a:solidFill>
                  <a:schemeClr val="bg2"/>
                </a:solidFill>
                <a:prstDash val="solid"/>
              </a:ln>
              <a:effectLst/>
            </p:spPr>
          </p:cxnSp>
          <p:cxnSp>
            <p:nvCxnSpPr>
              <p:cNvPr id="29" name="Straight Connector 28">
                <a:extLst>
                  <a:ext uri="{FF2B5EF4-FFF2-40B4-BE49-F238E27FC236}">
                    <a16:creationId xmlns:a16="http://schemas.microsoft.com/office/drawing/2014/main" id="{317F46D0-CAF2-4B48-8381-499FA85603A1}"/>
                  </a:ext>
                </a:extLst>
              </p:cNvPr>
              <p:cNvCxnSpPr/>
              <p:nvPr/>
            </p:nvCxnSpPr>
            <p:spPr>
              <a:xfrm rot="1062417" flipV="1">
                <a:off x="680002" y="3986448"/>
                <a:ext cx="72008" cy="144016"/>
              </a:xfrm>
              <a:prstGeom prst="line">
                <a:avLst/>
              </a:prstGeom>
              <a:noFill/>
              <a:ln w="57150" cap="flat" cmpd="sng" algn="ctr">
                <a:solidFill>
                  <a:schemeClr val="bg2"/>
                </a:solidFill>
                <a:prstDash val="solid"/>
              </a:ln>
              <a:effectLst/>
            </p:spPr>
          </p:cxnSp>
          <p:cxnSp>
            <p:nvCxnSpPr>
              <p:cNvPr id="30" name="Straight Connector 29">
                <a:extLst>
                  <a:ext uri="{FF2B5EF4-FFF2-40B4-BE49-F238E27FC236}">
                    <a16:creationId xmlns:a16="http://schemas.microsoft.com/office/drawing/2014/main" id="{8BE45DDA-0BE0-4073-946F-66D37FE7AF75}"/>
                  </a:ext>
                </a:extLst>
              </p:cNvPr>
              <p:cNvCxnSpPr>
                <a:cxnSpLocks/>
              </p:cNvCxnSpPr>
              <p:nvPr/>
            </p:nvCxnSpPr>
            <p:spPr>
              <a:xfrm>
                <a:off x="758205" y="4008577"/>
                <a:ext cx="63015" cy="0"/>
              </a:xfrm>
              <a:prstGeom prst="line">
                <a:avLst/>
              </a:prstGeom>
              <a:noFill/>
              <a:ln w="57150" cap="flat" cmpd="sng" algn="ctr">
                <a:solidFill>
                  <a:schemeClr val="bg2"/>
                </a:solidFill>
                <a:prstDash val="solid"/>
              </a:ln>
              <a:effectLst/>
            </p:spPr>
          </p:cxnSp>
          <p:sp>
            <p:nvSpPr>
              <p:cNvPr id="31" name="Right Bracket 30">
                <a:extLst>
                  <a:ext uri="{FF2B5EF4-FFF2-40B4-BE49-F238E27FC236}">
                    <a16:creationId xmlns:a16="http://schemas.microsoft.com/office/drawing/2014/main" id="{F8B3C9CB-24A1-4A8D-8410-98809A8821D0}"/>
                  </a:ext>
                </a:extLst>
              </p:cNvPr>
              <p:cNvSpPr/>
              <p:nvPr/>
            </p:nvSpPr>
            <p:spPr>
              <a:xfrm rot="3226796">
                <a:off x="1017112" y="3823100"/>
                <a:ext cx="63276" cy="239469"/>
              </a:xfrm>
              <a:prstGeom prst="rightBracket">
                <a:avLst>
                  <a:gd name="adj" fmla="val 0"/>
                </a:avLst>
              </a:prstGeom>
              <a:noFill/>
              <a:ln w="9525" cap="flat" cmpd="sng" algn="ctr">
                <a:solidFill>
                  <a:srgbClr val="F79646">
                    <a:lumMod val="7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32" name="Group 31">
            <a:extLst>
              <a:ext uri="{FF2B5EF4-FFF2-40B4-BE49-F238E27FC236}">
                <a16:creationId xmlns:a16="http://schemas.microsoft.com/office/drawing/2014/main" id="{D7CC42B6-7A18-4CC2-9E38-04CCC2558DE0}"/>
              </a:ext>
            </a:extLst>
          </p:cNvPr>
          <p:cNvGrpSpPr/>
          <p:nvPr/>
        </p:nvGrpSpPr>
        <p:grpSpPr>
          <a:xfrm>
            <a:off x="507296" y="4811624"/>
            <a:ext cx="8638092" cy="1374170"/>
            <a:chOff x="251520" y="4602209"/>
            <a:chExt cx="8638092" cy="1374170"/>
          </a:xfrm>
        </p:grpSpPr>
        <p:sp>
          <p:nvSpPr>
            <p:cNvPr id="33" name="Rectangle: Rounded Corners 32">
              <a:extLst>
                <a:ext uri="{FF2B5EF4-FFF2-40B4-BE49-F238E27FC236}">
                  <a16:creationId xmlns:a16="http://schemas.microsoft.com/office/drawing/2014/main" id="{A3D4D77C-8F03-4125-A6DF-A82BE9537587}"/>
                </a:ext>
              </a:extLst>
            </p:cNvPr>
            <p:cNvSpPr/>
            <p:nvPr/>
          </p:nvSpPr>
          <p:spPr>
            <a:xfrm>
              <a:off x="632860" y="4602209"/>
              <a:ext cx="8256752" cy="1374170"/>
            </a:xfrm>
            <a:prstGeom prst="roundRect">
              <a:avLst/>
            </a:prstGeom>
            <a:solidFill>
              <a:srgbClr val="D9EBD9"/>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9A62C39-6C33-4A0B-93CB-C0F3694D3B1E}"/>
                </a:ext>
              </a:extLst>
            </p:cNvPr>
            <p:cNvSpPr txBox="1"/>
            <p:nvPr/>
          </p:nvSpPr>
          <p:spPr>
            <a:xfrm>
              <a:off x="1380819" y="4643571"/>
              <a:ext cx="7504080" cy="1277273"/>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Lesson</a:t>
              </a:r>
            </a:p>
            <a:p>
              <a:pPr>
                <a:spcAft>
                  <a:spcPts val="200"/>
                </a:spcAft>
              </a:pPr>
              <a:r>
                <a:rPr lang="en-US" sz="1000">
                  <a:solidFill>
                    <a:schemeClr val="bg1"/>
                  </a:solidFill>
                  <a:latin typeface="Roboto" panose="02000000000000000000" pitchFamily="2" charset="0"/>
                  <a:ea typeface="Roboto" panose="02000000000000000000" pitchFamily="2" charset="0"/>
                  <a:cs typeface="Arial"/>
                </a:rPr>
                <a:t>Some lesson slides and printable resources are provided, which follow the principles of the Great Teaching Toolkit. Where applicable, content is broken down into small steps and ‘I’, ‘We’, and ‘You’ sections allow for modelling, guided and independent practice.</a:t>
              </a:r>
            </a:p>
            <a:p>
              <a:pPr>
                <a:spcAft>
                  <a:spcPts val="200"/>
                </a:spcAft>
              </a:pPr>
              <a:r>
                <a:rPr lang="en-US" sz="1000">
                  <a:solidFill>
                    <a:schemeClr val="bg1"/>
                  </a:solidFill>
                  <a:latin typeface="Roboto" panose="02000000000000000000" pitchFamily="2" charset="0"/>
                  <a:ea typeface="Roboto" panose="02000000000000000000" pitchFamily="2" charset="0"/>
                  <a:cs typeface="Arial"/>
                </a:rPr>
                <a:t>Lesson resources provide </a:t>
              </a:r>
              <a:r>
                <a:rPr lang="en-US" sz="1000" b="1">
                  <a:solidFill>
                    <a:schemeClr val="bg1"/>
                  </a:solidFill>
                  <a:latin typeface="Roboto" panose="02000000000000000000" pitchFamily="2" charset="0"/>
                  <a:ea typeface="Roboto" panose="02000000000000000000" pitchFamily="2" charset="0"/>
                  <a:cs typeface="Arial"/>
                </a:rPr>
                <a:t>just one way</a:t>
              </a:r>
              <a:r>
                <a:rPr lang="en-US" sz="1000">
                  <a:solidFill>
                    <a:schemeClr val="bg1"/>
                  </a:solidFill>
                  <a:latin typeface="Roboto" panose="02000000000000000000" pitchFamily="2" charset="0"/>
                  <a:ea typeface="Roboto" panose="02000000000000000000" pitchFamily="2" charset="0"/>
                  <a:cs typeface="Arial"/>
                </a:rPr>
                <a:t> to teach the required knowledge. You should adapt these slides as much or as little as is required to meet the needs of your class.</a:t>
              </a:r>
            </a:p>
            <a:p>
              <a:pPr>
                <a:spcAft>
                  <a:spcPts val="200"/>
                </a:spcAft>
              </a:pPr>
              <a:r>
                <a:rPr lang="en-US" sz="1000" b="1">
                  <a:solidFill>
                    <a:schemeClr val="bg1"/>
                  </a:solidFill>
                  <a:latin typeface="Roboto" panose="02000000000000000000" pitchFamily="2" charset="0"/>
                  <a:ea typeface="Roboto" panose="02000000000000000000" pitchFamily="2" charset="0"/>
                  <a:cs typeface="Arial"/>
                </a:rPr>
                <a:t>Adapt the lesson resources as much as is required to meet the needs of your class.</a:t>
              </a:r>
            </a:p>
          </p:txBody>
        </p:sp>
        <p:grpSp>
          <p:nvGrpSpPr>
            <p:cNvPr id="35" name="Group 34">
              <a:extLst>
                <a:ext uri="{FF2B5EF4-FFF2-40B4-BE49-F238E27FC236}">
                  <a16:creationId xmlns:a16="http://schemas.microsoft.com/office/drawing/2014/main" id="{C93B1BD4-080F-426E-AF97-5BE35C72D371}"/>
                </a:ext>
              </a:extLst>
            </p:cNvPr>
            <p:cNvGrpSpPr/>
            <p:nvPr/>
          </p:nvGrpSpPr>
          <p:grpSpPr>
            <a:xfrm>
              <a:off x="251520" y="4724792"/>
              <a:ext cx="1114253" cy="1114253"/>
              <a:chOff x="517196" y="4729334"/>
              <a:chExt cx="992345" cy="992345"/>
            </a:xfrm>
          </p:grpSpPr>
          <p:sp>
            <p:nvSpPr>
              <p:cNvPr id="36" name="Oval 35">
                <a:extLst>
                  <a:ext uri="{FF2B5EF4-FFF2-40B4-BE49-F238E27FC236}">
                    <a16:creationId xmlns:a16="http://schemas.microsoft.com/office/drawing/2014/main" id="{96D923A3-087F-4802-B47B-DD7D05F4B3F7}"/>
                  </a:ext>
                </a:extLst>
              </p:cNvPr>
              <p:cNvSpPr/>
              <p:nvPr/>
            </p:nvSpPr>
            <p:spPr>
              <a:xfrm>
                <a:off x="517196" y="4729334"/>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E232EA2C-749B-4C63-ACD9-58E497760729}"/>
                  </a:ext>
                </a:extLst>
              </p:cNvPr>
              <p:cNvSpPr/>
              <p:nvPr/>
            </p:nvSpPr>
            <p:spPr>
              <a:xfrm rot="2589753">
                <a:off x="1197139" y="4920832"/>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B95E40F2-5BB4-4F5C-8FB1-3B362A3F3E97}"/>
                  </a:ext>
                </a:extLst>
              </p:cNvPr>
              <p:cNvCxnSpPr/>
              <p:nvPr/>
            </p:nvCxnSpPr>
            <p:spPr>
              <a:xfrm rot="1062417" flipV="1">
                <a:off x="827996" y="5175768"/>
                <a:ext cx="72008" cy="144016"/>
              </a:xfrm>
              <a:prstGeom prst="line">
                <a:avLst/>
              </a:prstGeom>
              <a:noFill/>
              <a:ln w="57150" cap="flat" cmpd="sng" algn="ctr">
                <a:solidFill>
                  <a:schemeClr val="bg2"/>
                </a:solidFill>
                <a:prstDash val="solid"/>
              </a:ln>
              <a:effectLst/>
            </p:spPr>
          </p:cxnSp>
          <p:cxnSp>
            <p:nvCxnSpPr>
              <p:cNvPr id="39" name="Straight Connector 38">
                <a:extLst>
                  <a:ext uri="{FF2B5EF4-FFF2-40B4-BE49-F238E27FC236}">
                    <a16:creationId xmlns:a16="http://schemas.microsoft.com/office/drawing/2014/main" id="{B47A7B62-8BEF-467E-9B30-3C77C075CE54}"/>
                  </a:ext>
                </a:extLst>
              </p:cNvPr>
              <p:cNvCxnSpPr/>
              <p:nvPr/>
            </p:nvCxnSpPr>
            <p:spPr>
              <a:xfrm rot="1062417" flipV="1">
                <a:off x="975409" y="5073951"/>
                <a:ext cx="72008" cy="144016"/>
              </a:xfrm>
              <a:prstGeom prst="line">
                <a:avLst/>
              </a:prstGeom>
              <a:noFill/>
              <a:ln w="57150" cap="flat" cmpd="sng" algn="ctr">
                <a:solidFill>
                  <a:srgbClr val="F79646">
                    <a:lumMod val="75000"/>
                  </a:srgbClr>
                </a:solidFill>
                <a:prstDash val="solid"/>
              </a:ln>
              <a:effectLst/>
            </p:spPr>
          </p:cxnSp>
          <p:cxnSp>
            <p:nvCxnSpPr>
              <p:cNvPr id="40" name="Straight Connector 39">
                <a:extLst>
                  <a:ext uri="{FF2B5EF4-FFF2-40B4-BE49-F238E27FC236}">
                    <a16:creationId xmlns:a16="http://schemas.microsoft.com/office/drawing/2014/main" id="{682B5F5C-A44D-46DA-8088-812576813A24}"/>
                  </a:ext>
                </a:extLst>
              </p:cNvPr>
              <p:cNvCxnSpPr>
                <a:cxnSpLocks/>
              </p:cNvCxnSpPr>
              <p:nvPr/>
            </p:nvCxnSpPr>
            <p:spPr>
              <a:xfrm>
                <a:off x="906199" y="5197897"/>
                <a:ext cx="63015" cy="0"/>
              </a:xfrm>
              <a:prstGeom prst="line">
                <a:avLst/>
              </a:prstGeom>
              <a:noFill/>
              <a:ln w="57150" cap="flat" cmpd="sng" algn="ctr">
                <a:solidFill>
                  <a:srgbClr val="F79646">
                    <a:lumMod val="75000"/>
                  </a:srgbClr>
                </a:solidFill>
                <a:prstDash val="solid"/>
              </a:ln>
              <a:effectLst/>
            </p:spPr>
          </p:cxnSp>
          <p:cxnSp>
            <p:nvCxnSpPr>
              <p:cNvPr id="41" name="Straight Connector 40">
                <a:extLst>
                  <a:ext uri="{FF2B5EF4-FFF2-40B4-BE49-F238E27FC236}">
                    <a16:creationId xmlns:a16="http://schemas.microsoft.com/office/drawing/2014/main" id="{0397221B-1CB2-4301-8C52-BE1AC02F2EBD}"/>
                  </a:ext>
                </a:extLst>
              </p:cNvPr>
              <p:cNvCxnSpPr/>
              <p:nvPr/>
            </p:nvCxnSpPr>
            <p:spPr>
              <a:xfrm rot="1062417" flipV="1">
                <a:off x="1122821" y="4967188"/>
                <a:ext cx="72008" cy="144016"/>
              </a:xfrm>
              <a:prstGeom prst="line">
                <a:avLst/>
              </a:prstGeom>
              <a:noFill/>
              <a:ln w="57150" cap="flat" cmpd="sng" algn="ctr">
                <a:solidFill>
                  <a:schemeClr val="bg2"/>
                </a:solidFill>
                <a:prstDash val="solid"/>
              </a:ln>
              <a:effectLst/>
            </p:spPr>
          </p:cxnSp>
          <p:cxnSp>
            <p:nvCxnSpPr>
              <p:cNvPr id="42" name="Straight Connector 41">
                <a:extLst>
                  <a:ext uri="{FF2B5EF4-FFF2-40B4-BE49-F238E27FC236}">
                    <a16:creationId xmlns:a16="http://schemas.microsoft.com/office/drawing/2014/main" id="{F0D7BFF6-F15D-4B76-B5ED-56AF01AFC14E}"/>
                  </a:ext>
                </a:extLst>
              </p:cNvPr>
              <p:cNvCxnSpPr>
                <a:cxnSpLocks/>
              </p:cNvCxnSpPr>
              <p:nvPr/>
            </p:nvCxnSpPr>
            <p:spPr>
              <a:xfrm>
                <a:off x="1053611" y="5091134"/>
                <a:ext cx="63015" cy="0"/>
              </a:xfrm>
              <a:prstGeom prst="line">
                <a:avLst/>
              </a:prstGeom>
              <a:noFill/>
              <a:ln w="57150" cap="flat" cmpd="sng" algn="ctr">
                <a:solidFill>
                  <a:schemeClr val="bg2"/>
                </a:solidFill>
                <a:prstDash val="solid"/>
              </a:ln>
              <a:effectLst/>
            </p:spPr>
          </p:cxnSp>
          <p:cxnSp>
            <p:nvCxnSpPr>
              <p:cNvPr id="43" name="Straight Connector 42">
                <a:extLst>
                  <a:ext uri="{FF2B5EF4-FFF2-40B4-BE49-F238E27FC236}">
                    <a16:creationId xmlns:a16="http://schemas.microsoft.com/office/drawing/2014/main" id="{9A0CF9B4-6EE3-4C2E-B6BB-357695F2BBE2}"/>
                  </a:ext>
                </a:extLst>
              </p:cNvPr>
              <p:cNvCxnSpPr/>
              <p:nvPr/>
            </p:nvCxnSpPr>
            <p:spPr>
              <a:xfrm rot="1062417" flipV="1">
                <a:off x="680002" y="5281254"/>
                <a:ext cx="72008" cy="144016"/>
              </a:xfrm>
              <a:prstGeom prst="line">
                <a:avLst/>
              </a:prstGeom>
              <a:noFill/>
              <a:ln w="57150" cap="flat" cmpd="sng" algn="ctr">
                <a:solidFill>
                  <a:schemeClr val="bg2"/>
                </a:solidFill>
                <a:prstDash val="solid"/>
              </a:ln>
              <a:effectLst/>
            </p:spPr>
          </p:cxnSp>
          <p:cxnSp>
            <p:nvCxnSpPr>
              <p:cNvPr id="44" name="Straight Connector 43">
                <a:extLst>
                  <a:ext uri="{FF2B5EF4-FFF2-40B4-BE49-F238E27FC236}">
                    <a16:creationId xmlns:a16="http://schemas.microsoft.com/office/drawing/2014/main" id="{6A3CDF77-61C4-4873-82C0-DF072B86F075}"/>
                  </a:ext>
                </a:extLst>
              </p:cNvPr>
              <p:cNvCxnSpPr>
                <a:cxnSpLocks/>
              </p:cNvCxnSpPr>
              <p:nvPr/>
            </p:nvCxnSpPr>
            <p:spPr>
              <a:xfrm>
                <a:off x="758205" y="5303383"/>
                <a:ext cx="63015" cy="0"/>
              </a:xfrm>
              <a:prstGeom prst="line">
                <a:avLst/>
              </a:prstGeom>
              <a:noFill/>
              <a:ln w="57150" cap="flat" cmpd="sng" algn="ctr">
                <a:solidFill>
                  <a:schemeClr val="bg2"/>
                </a:solidFill>
                <a:prstDash val="solid"/>
              </a:ln>
              <a:effectLst/>
            </p:spPr>
          </p:cxnSp>
          <p:sp>
            <p:nvSpPr>
              <p:cNvPr id="45" name="Right Bracket 44">
                <a:extLst>
                  <a:ext uri="{FF2B5EF4-FFF2-40B4-BE49-F238E27FC236}">
                    <a16:creationId xmlns:a16="http://schemas.microsoft.com/office/drawing/2014/main" id="{4D3DF4B0-4D4B-4304-87F6-9829437BB7CC}"/>
                  </a:ext>
                </a:extLst>
              </p:cNvPr>
              <p:cNvSpPr/>
              <p:nvPr/>
            </p:nvSpPr>
            <p:spPr>
              <a:xfrm rot="2764163">
                <a:off x="1059386" y="5200396"/>
                <a:ext cx="61136" cy="54421"/>
              </a:xfrm>
              <a:prstGeom prst="rightBracket">
                <a:avLst>
                  <a:gd name="adj" fmla="val 0"/>
                </a:avLst>
              </a:prstGeom>
              <a:noFill/>
              <a:ln w="9525" cap="flat" cmpd="sng" algn="ctr">
                <a:solidFill>
                  <a:srgbClr val="92D05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cxnSp>
            <p:nvCxnSpPr>
              <p:cNvPr id="46" name="Straight Connector 45">
                <a:extLst>
                  <a:ext uri="{FF2B5EF4-FFF2-40B4-BE49-F238E27FC236}">
                    <a16:creationId xmlns:a16="http://schemas.microsoft.com/office/drawing/2014/main" id="{ABC077AC-ADD0-4069-88D8-6E138E2F05C9}"/>
                  </a:ext>
                </a:extLst>
              </p:cNvPr>
              <p:cNvCxnSpPr>
                <a:cxnSpLocks/>
              </p:cNvCxnSpPr>
              <p:nvPr/>
            </p:nvCxnSpPr>
            <p:spPr>
              <a:xfrm flipV="1">
                <a:off x="998252" y="5129965"/>
                <a:ext cx="26321" cy="26999"/>
              </a:xfrm>
              <a:prstGeom prst="line">
                <a:avLst/>
              </a:prstGeom>
              <a:noFill/>
              <a:ln w="57150" cap="flat" cmpd="sng" algn="ctr">
                <a:solidFill>
                  <a:srgbClr val="92D050"/>
                </a:solidFill>
                <a:prstDash val="solid"/>
              </a:ln>
              <a:effectLst/>
            </p:spPr>
          </p:cxnSp>
        </p:grpSp>
      </p:grpSp>
    </p:spTree>
    <p:extLst>
      <p:ext uri="{BB962C8B-B14F-4D97-AF65-F5344CB8AC3E}">
        <p14:creationId xmlns:p14="http://schemas.microsoft.com/office/powerpoint/2010/main" val="259111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Artists in the Art &amp; Design Curriculum</a:t>
            </a:r>
            <a:endParaRPr lang="en-GB" sz="2800"/>
          </a:p>
        </p:txBody>
      </p:sp>
      <p:sp>
        <p:nvSpPr>
          <p:cNvPr id="32" name="TextBox 31">
            <a:extLst>
              <a:ext uri="{FF2B5EF4-FFF2-40B4-BE49-F238E27FC236}">
                <a16:creationId xmlns:a16="http://schemas.microsoft.com/office/drawing/2014/main" id="{DC61FD08-C2C1-D4AD-566D-FBB91D27A763}"/>
              </a:ext>
            </a:extLst>
          </p:cNvPr>
          <p:cNvSpPr txBox="1"/>
          <p:nvPr/>
        </p:nvSpPr>
        <p:spPr>
          <a:xfrm>
            <a:off x="76133" y="1990047"/>
            <a:ext cx="1537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Lascaux Cave Art</a:t>
            </a:r>
          </a:p>
          <a:p>
            <a:pPr algn="ctr" defTabSz="914400"/>
            <a:r>
              <a:rPr lang="en-US" sz="1000">
                <a:solidFill>
                  <a:schemeClr val="accent1"/>
                </a:solidFill>
                <a:latin typeface="ABeeZee" panose="02000000000000000000" pitchFamily="2" charset="0"/>
              </a:rPr>
              <a:t>17 000 – 15 000 BC</a:t>
            </a:r>
          </a:p>
        </p:txBody>
      </p:sp>
      <p:sp>
        <p:nvSpPr>
          <p:cNvPr id="38" name="TextBox 37">
            <a:extLst>
              <a:ext uri="{FF2B5EF4-FFF2-40B4-BE49-F238E27FC236}">
                <a16:creationId xmlns:a16="http://schemas.microsoft.com/office/drawing/2014/main" id="{89C7D0BF-CEB1-6976-42FC-588129B448D0}"/>
              </a:ext>
            </a:extLst>
          </p:cNvPr>
          <p:cNvSpPr txBox="1"/>
          <p:nvPr/>
        </p:nvSpPr>
        <p:spPr>
          <a:xfrm>
            <a:off x="1209117" y="1990047"/>
            <a:ext cx="1537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Raphael</a:t>
            </a:r>
          </a:p>
          <a:p>
            <a:pPr algn="ctr" defTabSz="914400"/>
            <a:r>
              <a:rPr lang="en-US" sz="1000">
                <a:solidFill>
                  <a:schemeClr val="accent1"/>
                </a:solidFill>
                <a:latin typeface="ABeeZee" panose="02000000000000000000" pitchFamily="2" charset="0"/>
              </a:rPr>
              <a:t>1483-1520</a:t>
            </a:r>
            <a:endParaRPr lang="en-GB" sz="1000">
              <a:solidFill>
                <a:schemeClr val="accent1"/>
              </a:solidFill>
              <a:latin typeface="ABeeZee" panose="02000000000000000000" pitchFamily="2" charset="0"/>
            </a:endParaRPr>
          </a:p>
        </p:txBody>
      </p:sp>
      <p:sp>
        <p:nvSpPr>
          <p:cNvPr id="40" name="TextBox 39">
            <a:extLst>
              <a:ext uri="{FF2B5EF4-FFF2-40B4-BE49-F238E27FC236}">
                <a16:creationId xmlns:a16="http://schemas.microsoft.com/office/drawing/2014/main" id="{6B4F74A0-AA4D-9B29-7B57-5033FBB92A37}"/>
              </a:ext>
            </a:extLst>
          </p:cNvPr>
          <p:cNvSpPr txBox="1"/>
          <p:nvPr/>
        </p:nvSpPr>
        <p:spPr>
          <a:xfrm>
            <a:off x="2342101" y="1990047"/>
            <a:ext cx="1537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Vincent Van Gogh</a:t>
            </a:r>
          </a:p>
          <a:p>
            <a:pPr algn="ctr" defTabSz="914400"/>
            <a:r>
              <a:rPr lang="en-US" sz="1000">
                <a:solidFill>
                  <a:schemeClr val="accent1"/>
                </a:solidFill>
                <a:latin typeface="ABeeZee" panose="02000000000000000000" pitchFamily="2" charset="0"/>
              </a:rPr>
              <a:t>1833-1898</a:t>
            </a:r>
          </a:p>
        </p:txBody>
      </p:sp>
      <p:sp>
        <p:nvSpPr>
          <p:cNvPr id="46" name="TextBox 45">
            <a:extLst>
              <a:ext uri="{FF2B5EF4-FFF2-40B4-BE49-F238E27FC236}">
                <a16:creationId xmlns:a16="http://schemas.microsoft.com/office/drawing/2014/main" id="{E38AC0A6-B7B9-766E-775A-43083E3E3B7A}"/>
              </a:ext>
            </a:extLst>
          </p:cNvPr>
          <p:cNvSpPr txBox="1"/>
          <p:nvPr/>
        </p:nvSpPr>
        <p:spPr>
          <a:xfrm>
            <a:off x="4608069" y="1990047"/>
            <a:ext cx="1537200"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(Quentin Blake)</a:t>
            </a:r>
          </a:p>
          <a:p>
            <a:pPr algn="ctr" defTabSz="914400"/>
            <a:r>
              <a:rPr lang="en-US" sz="1000">
                <a:solidFill>
                  <a:schemeClr val="accent1"/>
                </a:solidFill>
                <a:latin typeface="ABeeZee" panose="02000000000000000000" pitchFamily="2" charset="0"/>
              </a:rPr>
              <a:t>1932-</a:t>
            </a:r>
            <a:endParaRPr lang="en-GB" sz="1000">
              <a:solidFill>
                <a:schemeClr val="accent1"/>
              </a:solidFill>
              <a:latin typeface="ABeeZee" panose="02000000000000000000" pitchFamily="2" charset="0"/>
            </a:endParaRPr>
          </a:p>
        </p:txBody>
      </p:sp>
      <p:sp>
        <p:nvSpPr>
          <p:cNvPr id="77" name="TextBox 76">
            <a:extLst>
              <a:ext uri="{FF2B5EF4-FFF2-40B4-BE49-F238E27FC236}">
                <a16:creationId xmlns:a16="http://schemas.microsoft.com/office/drawing/2014/main" id="{9E84DDEB-3ED9-1C91-9319-76567C07855A}"/>
              </a:ext>
            </a:extLst>
          </p:cNvPr>
          <p:cNvSpPr txBox="1"/>
          <p:nvPr/>
        </p:nvSpPr>
        <p:spPr>
          <a:xfrm>
            <a:off x="5741053" y="1990047"/>
            <a:ext cx="1537200"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(Anthony Browne)</a:t>
            </a:r>
          </a:p>
          <a:p>
            <a:pPr algn="ctr" defTabSz="914400"/>
            <a:r>
              <a:rPr lang="en-US" sz="1000">
                <a:solidFill>
                  <a:schemeClr val="accent1"/>
                </a:solidFill>
                <a:latin typeface="ABeeZee" panose="02000000000000000000" pitchFamily="2" charset="0"/>
              </a:rPr>
              <a:t>1946-</a:t>
            </a:r>
            <a:endParaRPr lang="en-GB" sz="1000">
              <a:solidFill>
                <a:schemeClr val="accent1"/>
              </a:solidFill>
              <a:latin typeface="ABeeZee" panose="02000000000000000000" pitchFamily="2" charset="0"/>
            </a:endParaRPr>
          </a:p>
        </p:txBody>
      </p:sp>
      <p:sp>
        <p:nvSpPr>
          <p:cNvPr id="79" name="TextBox 78">
            <a:extLst>
              <a:ext uri="{FF2B5EF4-FFF2-40B4-BE49-F238E27FC236}">
                <a16:creationId xmlns:a16="http://schemas.microsoft.com/office/drawing/2014/main" id="{AC1B7B9E-BA65-9F85-472D-49518D901B7C}"/>
              </a:ext>
            </a:extLst>
          </p:cNvPr>
          <p:cNvSpPr txBox="1"/>
          <p:nvPr/>
        </p:nvSpPr>
        <p:spPr>
          <a:xfrm>
            <a:off x="6874037" y="1990047"/>
            <a:ext cx="1537200"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(Satoshi Kitamura)</a:t>
            </a:r>
          </a:p>
          <a:p>
            <a:pPr algn="ctr" defTabSz="914400"/>
            <a:r>
              <a:rPr lang="en-US" sz="1000">
                <a:solidFill>
                  <a:schemeClr val="accent1"/>
                </a:solidFill>
                <a:latin typeface="ABeeZee" panose="02000000000000000000" pitchFamily="2" charset="0"/>
              </a:rPr>
              <a:t>1937-</a:t>
            </a:r>
            <a:endParaRPr lang="en-GB" sz="1000">
              <a:solidFill>
                <a:schemeClr val="accent1"/>
              </a:solidFill>
              <a:latin typeface="ABeeZee" panose="02000000000000000000" pitchFamily="2" charset="0"/>
            </a:endParaRPr>
          </a:p>
        </p:txBody>
      </p:sp>
      <p:pic>
        <p:nvPicPr>
          <p:cNvPr id="2050" name="Picture 2" descr="Raphael, Raffaello Sanzio Da Urbino">
            <a:extLst>
              <a:ext uri="{FF2B5EF4-FFF2-40B4-BE49-F238E27FC236}">
                <a16:creationId xmlns:a16="http://schemas.microsoft.com/office/drawing/2014/main" id="{AF8ADD8D-F027-8FF8-2113-06CB11F2A7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78775" y="2461903"/>
            <a:ext cx="1042836" cy="125909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EBD04E7-CD14-48F6-0B6D-C1D6EB48E4D7}"/>
              </a:ext>
            </a:extLst>
          </p:cNvPr>
          <p:cNvSpPr/>
          <p:nvPr/>
        </p:nvSpPr>
        <p:spPr>
          <a:xfrm>
            <a:off x="0"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3</a:t>
            </a:r>
            <a:endParaRPr lang="en-GB" sz="2000" b="1">
              <a:solidFill>
                <a:srgbClr val="FFFFFF"/>
              </a:solidFill>
              <a:latin typeface="ABeeZee" panose="02000000000000000000" pitchFamily="2" charset="0"/>
              <a:ea typeface="Roboto Slab" pitchFamily="2" charset="0"/>
            </a:endParaRPr>
          </a:p>
        </p:txBody>
      </p:sp>
      <p:pic>
        <p:nvPicPr>
          <p:cNvPr id="2052" name="Picture 4" descr="Selbstporträt Van Gogh - Public domain portrait painting - PICRYL - Public  Domain Media Search Engine Public Domain Search">
            <a:extLst>
              <a:ext uri="{FF2B5EF4-FFF2-40B4-BE49-F238E27FC236}">
                <a16:creationId xmlns:a16="http://schemas.microsoft.com/office/drawing/2014/main" id="{95630A21-0632-4FCF-754C-5F83887FDB6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07815" y="2456440"/>
            <a:ext cx="1044002" cy="1259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03DAFB-77E1-4C07-6284-F975C357CF50}"/>
              </a:ext>
            </a:extLst>
          </p:cNvPr>
          <p:cNvSpPr txBox="1"/>
          <p:nvPr/>
        </p:nvSpPr>
        <p:spPr>
          <a:xfrm>
            <a:off x="8007024" y="1990047"/>
            <a:ext cx="1537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Chris </a:t>
            </a:r>
            <a:r>
              <a:rPr lang="en-US" sz="1000" err="1">
                <a:solidFill>
                  <a:prstClr val="black"/>
                </a:solidFill>
                <a:latin typeface="ABeeZee" panose="02000000000000000000" pitchFamily="2" charset="0"/>
              </a:rPr>
              <a:t>Ofili</a:t>
            </a:r>
            <a:endParaRPr lang="en-US" sz="1000">
              <a:solidFill>
                <a:prstClr val="black"/>
              </a:solidFill>
              <a:latin typeface="ABeeZee" panose="02000000000000000000" pitchFamily="2" charset="0"/>
            </a:endParaRPr>
          </a:p>
          <a:p>
            <a:pPr algn="ctr" defTabSz="914400"/>
            <a:r>
              <a:rPr lang="en-US" sz="1000">
                <a:solidFill>
                  <a:schemeClr val="accent1"/>
                </a:solidFill>
                <a:latin typeface="ABeeZee" panose="02000000000000000000" pitchFamily="2" charset="0"/>
              </a:rPr>
              <a:t>1968-</a:t>
            </a:r>
          </a:p>
        </p:txBody>
      </p:sp>
      <p:pic>
        <p:nvPicPr>
          <p:cNvPr id="2054" name="Picture 6" descr="Chris Ofili">
            <a:extLst>
              <a:ext uri="{FF2B5EF4-FFF2-40B4-BE49-F238E27FC236}">
                <a16:creationId xmlns:a16="http://schemas.microsoft.com/office/drawing/2014/main" id="{227FEA3D-D752-D350-4017-4687423109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4435" y="2446844"/>
            <a:ext cx="872226" cy="12686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0D48F4-CFC7-3630-45AC-4CC9268C8FA7}"/>
              </a:ext>
            </a:extLst>
          </p:cNvPr>
          <p:cNvSpPr txBox="1"/>
          <p:nvPr/>
        </p:nvSpPr>
        <p:spPr>
          <a:xfrm>
            <a:off x="3475085" y="1990047"/>
            <a:ext cx="15372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Frank Auerbach</a:t>
            </a:r>
          </a:p>
          <a:p>
            <a:pPr algn="ctr" defTabSz="914400"/>
            <a:r>
              <a:rPr lang="en-US" sz="1000">
                <a:solidFill>
                  <a:schemeClr val="accent1"/>
                </a:solidFill>
                <a:latin typeface="ABeeZee" panose="02000000000000000000" pitchFamily="2" charset="0"/>
              </a:rPr>
              <a:t>1931-</a:t>
            </a:r>
            <a:endParaRPr lang="en-US" sz="1050">
              <a:solidFill>
                <a:schemeClr val="accent1"/>
              </a:solidFill>
              <a:latin typeface="ABeeZee" panose="02000000000000000000" pitchFamily="2" charset="0"/>
            </a:endParaRPr>
          </a:p>
        </p:txBody>
      </p:sp>
      <p:sp>
        <p:nvSpPr>
          <p:cNvPr id="15" name="TextBox 14">
            <a:extLst>
              <a:ext uri="{FF2B5EF4-FFF2-40B4-BE49-F238E27FC236}">
                <a16:creationId xmlns:a16="http://schemas.microsoft.com/office/drawing/2014/main" id="{F87E5132-2688-3AB3-CE1F-9FFF4C8651F6}"/>
              </a:ext>
            </a:extLst>
          </p:cNvPr>
          <p:cNvSpPr txBox="1"/>
          <p:nvPr/>
        </p:nvSpPr>
        <p:spPr>
          <a:xfrm>
            <a:off x="454205" y="6222996"/>
            <a:ext cx="5878944" cy="307777"/>
          </a:xfrm>
          <a:prstGeom prst="rect">
            <a:avLst/>
          </a:prstGeom>
          <a:noFill/>
        </p:spPr>
        <p:txBody>
          <a:bodyPr wrap="square">
            <a:spAutoFit/>
          </a:bodyPr>
          <a:lstStyle/>
          <a:p>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Lascaux - Jack </a:t>
            </a:r>
            <a:r>
              <a:rPr lang="en-US" sz="700" b="0" i="0" u="none" strike="noStrike" err="1">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Versloot</a:t>
            </a: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 </a:t>
            </a: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hlinkClick r:id="rId6"/>
              </a:rPr>
              <a:t>CC BY 2.0</a:t>
            </a: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 via Wikimedia Commons</a:t>
            </a:r>
            <a:endParaRPr lang="en-GB"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endParaRPr>
          </a:p>
          <a:p>
            <a:r>
              <a:rPr lang="en-GB"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Auerbach - </a:t>
            </a:r>
            <a:r>
              <a:rPr lang="en-GB"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Luke McKernan</a:t>
            </a:r>
            <a:r>
              <a:rPr lang="en-GB" sz="700" b="0" i="0">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 </a:t>
            </a:r>
            <a:r>
              <a:rPr lang="en-GB"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hlinkClick r:id="rId8">
                  <a:extLst>
                    <a:ext uri="{A12FA001-AC4F-418D-AE19-62706E023703}">
                      <ahyp:hlinkClr xmlns:ahyp="http://schemas.microsoft.com/office/drawing/2018/hyperlinkcolor" val="tx"/>
                    </a:ext>
                  </a:extLst>
                </a:hlinkClick>
              </a:rPr>
              <a:t>CC BY-SA 2.0</a:t>
            </a:r>
            <a:r>
              <a:rPr lang="en-GB" sz="700" b="0" i="0">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056" name="Picture 8">
            <a:extLst>
              <a:ext uri="{FF2B5EF4-FFF2-40B4-BE49-F238E27FC236}">
                <a16:creationId xmlns:a16="http://schemas.microsoft.com/office/drawing/2014/main" id="{0A53F5E4-F131-1472-E888-3178D824E7F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22858" y="2687047"/>
            <a:ext cx="1208687" cy="8037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C4E8A9F-EE0E-7863-C553-60B1909DEC6A}"/>
              </a:ext>
            </a:extLst>
          </p:cNvPr>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l="15428" r="27044"/>
          <a:stretch/>
        </p:blipFill>
        <p:spPr bwMode="auto">
          <a:xfrm>
            <a:off x="3738021" y="2456440"/>
            <a:ext cx="969986" cy="126456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F2678DE1-91ED-4225-741A-B85BC7741E17}"/>
              </a:ext>
            </a:extLst>
          </p:cNvPr>
          <p:cNvSpPr/>
          <p:nvPr/>
        </p:nvSpPr>
        <p:spPr>
          <a:xfrm>
            <a:off x="0" y="3876528"/>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4</a:t>
            </a:r>
            <a:endParaRPr lang="en-GB" sz="2000" b="1">
              <a:solidFill>
                <a:srgbClr val="FFFFFF"/>
              </a:solidFill>
              <a:latin typeface="ABeeZee" panose="02000000000000000000" pitchFamily="2" charset="0"/>
              <a:ea typeface="Roboto Slab" pitchFamily="2" charset="0"/>
            </a:endParaRPr>
          </a:p>
        </p:txBody>
      </p:sp>
      <p:sp>
        <p:nvSpPr>
          <p:cNvPr id="29" name="TextBox 28">
            <a:extLst>
              <a:ext uri="{FF2B5EF4-FFF2-40B4-BE49-F238E27FC236}">
                <a16:creationId xmlns:a16="http://schemas.microsoft.com/office/drawing/2014/main" id="{0051A1A6-85B0-7B2B-68C5-A58E221C5A93}"/>
              </a:ext>
            </a:extLst>
          </p:cNvPr>
          <p:cNvSpPr txBox="1"/>
          <p:nvPr/>
        </p:nvSpPr>
        <p:spPr>
          <a:xfrm>
            <a:off x="547059" y="4391900"/>
            <a:ext cx="1536186"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Henri Rousseau</a:t>
            </a:r>
          </a:p>
          <a:p>
            <a:pPr algn="ctr" defTabSz="914400"/>
            <a:r>
              <a:rPr lang="en-US" sz="1000">
                <a:solidFill>
                  <a:schemeClr val="accent1"/>
                </a:solidFill>
                <a:latin typeface="ABeeZee" panose="02000000000000000000" pitchFamily="2" charset="0"/>
              </a:rPr>
              <a:t>1844-1910</a:t>
            </a:r>
          </a:p>
        </p:txBody>
      </p:sp>
      <p:sp>
        <p:nvSpPr>
          <p:cNvPr id="30" name="TextBox 29">
            <a:extLst>
              <a:ext uri="{FF2B5EF4-FFF2-40B4-BE49-F238E27FC236}">
                <a16:creationId xmlns:a16="http://schemas.microsoft.com/office/drawing/2014/main" id="{00ECEAF3-22AD-44E0-C2D2-2389C2A919B1}"/>
              </a:ext>
            </a:extLst>
          </p:cNvPr>
          <p:cNvSpPr txBox="1"/>
          <p:nvPr/>
        </p:nvSpPr>
        <p:spPr>
          <a:xfrm>
            <a:off x="3979571" y="4391900"/>
            <a:ext cx="1536186"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Joseph Cornell</a:t>
            </a:r>
          </a:p>
          <a:p>
            <a:pPr algn="ctr" defTabSz="914400"/>
            <a:r>
              <a:rPr lang="en-US" sz="1000">
                <a:solidFill>
                  <a:schemeClr val="accent1"/>
                </a:solidFill>
                <a:latin typeface="ABeeZee" panose="02000000000000000000" pitchFamily="2" charset="0"/>
              </a:rPr>
              <a:t>1903-1972</a:t>
            </a:r>
            <a:endParaRPr lang="en-GB" sz="1000">
              <a:solidFill>
                <a:schemeClr val="accent1"/>
              </a:solidFill>
              <a:latin typeface="ABeeZee" panose="02000000000000000000" pitchFamily="2" charset="0"/>
            </a:endParaRPr>
          </a:p>
        </p:txBody>
      </p:sp>
      <p:sp>
        <p:nvSpPr>
          <p:cNvPr id="31" name="TextBox 30">
            <a:extLst>
              <a:ext uri="{FF2B5EF4-FFF2-40B4-BE49-F238E27FC236}">
                <a16:creationId xmlns:a16="http://schemas.microsoft.com/office/drawing/2014/main" id="{0322DD4B-3B83-DA0B-D6D2-6ABFDC71F508}"/>
              </a:ext>
            </a:extLst>
          </p:cNvPr>
          <p:cNvSpPr txBox="1"/>
          <p:nvPr/>
        </p:nvSpPr>
        <p:spPr>
          <a:xfrm>
            <a:off x="5794373" y="4391900"/>
            <a:ext cx="1567048"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Yayoi Kusama</a:t>
            </a:r>
          </a:p>
          <a:p>
            <a:pPr algn="ctr" defTabSz="914400"/>
            <a:r>
              <a:rPr lang="en-US" sz="1000">
                <a:solidFill>
                  <a:schemeClr val="accent1"/>
                </a:solidFill>
                <a:latin typeface="ABeeZee" panose="02000000000000000000" pitchFamily="2" charset="0"/>
              </a:rPr>
              <a:t>1929-</a:t>
            </a:r>
          </a:p>
        </p:txBody>
      </p:sp>
      <p:sp>
        <p:nvSpPr>
          <p:cNvPr id="33" name="TextBox 32">
            <a:extLst>
              <a:ext uri="{FF2B5EF4-FFF2-40B4-BE49-F238E27FC236}">
                <a16:creationId xmlns:a16="http://schemas.microsoft.com/office/drawing/2014/main" id="{B6867771-41A5-5553-94E1-1F31CB27AA00}"/>
              </a:ext>
            </a:extLst>
          </p:cNvPr>
          <p:cNvSpPr txBox="1"/>
          <p:nvPr/>
        </p:nvSpPr>
        <p:spPr>
          <a:xfrm>
            <a:off x="7640037" y="4391900"/>
            <a:ext cx="1567047" cy="400110"/>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(Abel Rodriguez)</a:t>
            </a:r>
          </a:p>
          <a:p>
            <a:pPr algn="ctr" defTabSz="914400"/>
            <a:r>
              <a:rPr lang="en-US" sz="1000">
                <a:solidFill>
                  <a:schemeClr val="accent1"/>
                </a:solidFill>
                <a:latin typeface="ABeeZee" panose="02000000000000000000" pitchFamily="2" charset="0"/>
              </a:rPr>
              <a:t>1941-</a:t>
            </a:r>
            <a:endParaRPr lang="en-GB" sz="1000">
              <a:solidFill>
                <a:schemeClr val="accent1"/>
              </a:solidFill>
              <a:latin typeface="ABeeZee" panose="02000000000000000000" pitchFamily="2" charset="0"/>
            </a:endParaRPr>
          </a:p>
        </p:txBody>
      </p:sp>
      <p:pic>
        <p:nvPicPr>
          <p:cNvPr id="34" name="Picture 2" descr="Henri Rousseau - Wikipedia">
            <a:extLst>
              <a:ext uri="{FF2B5EF4-FFF2-40B4-BE49-F238E27FC236}">
                <a16:creationId xmlns:a16="http://schemas.microsoft.com/office/drawing/2014/main" id="{89401269-789A-1965-6D61-5D768EE4A4C2}"/>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020894" y="5077005"/>
            <a:ext cx="836200" cy="87409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36" name="Picture 16" descr="uploads8.wikiart.org/temp/82f43266-8a7e-4fb3-ba...">
            <a:extLst>
              <a:ext uri="{FF2B5EF4-FFF2-40B4-BE49-F238E27FC236}">
                <a16:creationId xmlns:a16="http://schemas.microsoft.com/office/drawing/2014/main" id="{48F20496-5C0E-3C7D-E15E-AA95B880AD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5174" y="4792010"/>
            <a:ext cx="841855" cy="1265944"/>
          </a:xfrm>
          <a:prstGeom prst="rect">
            <a:avLst/>
          </a:prstGeom>
          <a:noFill/>
          <a:ln w="12700">
            <a:solidFill>
              <a:schemeClr val="bg1"/>
            </a:solidFill>
          </a:ln>
        </p:spPr>
      </p:pic>
      <p:sp>
        <p:nvSpPr>
          <p:cNvPr id="39" name="TextBox 38">
            <a:extLst>
              <a:ext uri="{FF2B5EF4-FFF2-40B4-BE49-F238E27FC236}">
                <a16:creationId xmlns:a16="http://schemas.microsoft.com/office/drawing/2014/main" id="{EC4493A8-30AF-C6A8-C6B9-7CDAF27A6533}"/>
              </a:ext>
            </a:extLst>
          </p:cNvPr>
          <p:cNvSpPr txBox="1"/>
          <p:nvPr/>
        </p:nvSpPr>
        <p:spPr>
          <a:xfrm>
            <a:off x="2361861" y="4391900"/>
            <a:ext cx="1339094" cy="384721"/>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Henri Matisse</a:t>
            </a:r>
          </a:p>
          <a:p>
            <a:pPr algn="ctr" defTabSz="914400"/>
            <a:r>
              <a:rPr lang="en-US" sz="900">
                <a:solidFill>
                  <a:schemeClr val="accent1"/>
                </a:solidFill>
                <a:latin typeface="ABeeZee" panose="02000000000000000000" pitchFamily="2" charset="0"/>
              </a:rPr>
              <a:t>1869-1954</a:t>
            </a:r>
            <a:endParaRPr lang="en-US" sz="1000">
              <a:solidFill>
                <a:schemeClr val="accent1"/>
              </a:solidFill>
              <a:latin typeface="ABeeZee" panose="02000000000000000000" pitchFamily="2" charset="0"/>
            </a:endParaRPr>
          </a:p>
        </p:txBody>
      </p:sp>
      <p:pic>
        <p:nvPicPr>
          <p:cNvPr id="2060" name="Picture 12">
            <a:extLst>
              <a:ext uri="{FF2B5EF4-FFF2-40B4-BE49-F238E27FC236}">
                <a16:creationId xmlns:a16="http://schemas.microsoft.com/office/drawing/2014/main" id="{15C9B896-3C04-D27F-63FC-94B4D44CBC03}"/>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97072" y="4774649"/>
            <a:ext cx="1226344" cy="12818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E54AF81-3002-11A3-4083-A209F64840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2807" y="4774649"/>
            <a:ext cx="937777" cy="1285891"/>
          </a:xfrm>
          <a:prstGeom prst="rect">
            <a:avLst/>
          </a:prstGeom>
          <a:noFill/>
          <a:ln>
            <a:solidFill>
              <a:schemeClr val="bg1"/>
            </a:solidFill>
          </a:ln>
        </p:spPr>
      </p:pic>
      <p:sp>
        <p:nvSpPr>
          <p:cNvPr id="42" name="TextBox 41">
            <a:extLst>
              <a:ext uri="{FF2B5EF4-FFF2-40B4-BE49-F238E27FC236}">
                <a16:creationId xmlns:a16="http://schemas.microsoft.com/office/drawing/2014/main" id="{63D3315A-B1CB-474A-85AF-758B56506EE4}"/>
              </a:ext>
            </a:extLst>
          </p:cNvPr>
          <p:cNvSpPr txBox="1"/>
          <p:nvPr/>
        </p:nvSpPr>
        <p:spPr>
          <a:xfrm>
            <a:off x="3572851" y="6213081"/>
            <a:ext cx="5878944" cy="200055"/>
          </a:xfrm>
          <a:prstGeom prst="rect">
            <a:avLst/>
          </a:prstGeom>
          <a:noFill/>
        </p:spPr>
        <p:txBody>
          <a:bodyPr wrap="square">
            <a:spAutoFit/>
          </a:bodyPr>
          <a:lstStyle/>
          <a:p>
            <a:pPr algn="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Kusama - Garry Knight, </a:t>
            </a: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hlinkClick r:id="rId6"/>
              </a:rPr>
              <a:t>CC BY 2.0</a:t>
            </a:r>
            <a:r>
              <a:rPr lang="en-US" sz="700" b="0" i="0" u="none" strike="noStrike">
                <a:solidFill>
                  <a:schemeClr val="tx1">
                    <a:lumMod val="50000"/>
                  </a:schemeClr>
                </a:solidFill>
                <a:effectLst/>
                <a:latin typeface="Roboto" panose="02000000000000000000" pitchFamily="2" charset="0"/>
                <a:ea typeface="Roboto" panose="02000000000000000000" pitchFamily="2" charset="0"/>
                <a:cs typeface="Roboto" panose="02000000000000000000" pitchFamily="2" charset="0"/>
              </a:rPr>
              <a:t>, via Wikimedia Commons</a:t>
            </a:r>
            <a:endParaRPr lang="en-GB" sz="700">
              <a:solidFill>
                <a:schemeClr val="tx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2064" name="Picture 16">
            <a:extLst>
              <a:ext uri="{FF2B5EF4-FFF2-40B4-BE49-F238E27FC236}">
                <a16:creationId xmlns:a16="http://schemas.microsoft.com/office/drawing/2014/main" id="{6A626FFF-C70A-0941-CCE0-532A238BB88C}"/>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6031619" y="4774648"/>
            <a:ext cx="971629" cy="12955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E6DA204-62B5-753E-22E8-FC9F7079FBD1}"/>
              </a:ext>
            </a:extLst>
          </p:cNvPr>
          <p:cNvSpPr txBox="1"/>
          <p:nvPr/>
        </p:nvSpPr>
        <p:spPr>
          <a:xfrm>
            <a:off x="203201" y="833859"/>
            <a:ext cx="9018165" cy="646331"/>
          </a:xfrm>
          <a:prstGeom prst="rect">
            <a:avLst/>
          </a:prstGeom>
          <a:noFill/>
        </p:spPr>
        <p:txBody>
          <a:bodyPr wrap="square" rtlCol="0">
            <a:spAutoFit/>
          </a:bodyPr>
          <a:lstStyle/>
          <a:p>
            <a:r>
              <a:rPr lang="en-GB" sz="900" b="1">
                <a:solidFill>
                  <a:schemeClr val="bg2"/>
                </a:solidFill>
                <a:latin typeface="Roboto" panose="02000000000000000000" pitchFamily="2" charset="0"/>
                <a:ea typeface="Roboto" panose="02000000000000000000" pitchFamily="2" charset="0"/>
              </a:rPr>
              <a:t>NB. </a:t>
            </a:r>
            <a:r>
              <a:rPr lang="en-GB" sz="900">
                <a:solidFill>
                  <a:schemeClr val="bg2"/>
                </a:solidFill>
                <a:latin typeface="Roboto" panose="02000000000000000000" pitchFamily="2" charset="0"/>
                <a:ea typeface="Roboto" panose="02000000000000000000" pitchFamily="2" charset="0"/>
              </a:rPr>
              <a:t>The key artists in these slides will ensure that pupils can see high-quality </a:t>
            </a:r>
            <a:r>
              <a:rPr lang="en-GB" sz="900" b="1">
                <a:solidFill>
                  <a:schemeClr val="bg2"/>
                </a:solidFill>
                <a:latin typeface="Roboto" panose="02000000000000000000" pitchFamily="2" charset="0"/>
                <a:ea typeface="Roboto" panose="02000000000000000000" pitchFamily="2" charset="0"/>
              </a:rPr>
              <a:t>examples of practical knowledge</a:t>
            </a:r>
            <a:r>
              <a:rPr lang="en-GB" sz="900">
                <a:solidFill>
                  <a:schemeClr val="bg2"/>
                </a:solidFill>
                <a:latin typeface="Roboto" panose="02000000000000000000" pitchFamily="2" charset="0"/>
                <a:ea typeface="Roboto" panose="02000000000000000000" pitchFamily="2" charset="0"/>
              </a:rPr>
              <a:t>, as well as be exposed to artists who have made </a:t>
            </a:r>
            <a:r>
              <a:rPr lang="en-GB" sz="900" b="1">
                <a:solidFill>
                  <a:schemeClr val="bg2"/>
                </a:solidFill>
                <a:latin typeface="Roboto" panose="02000000000000000000" pitchFamily="2" charset="0"/>
                <a:ea typeface="Roboto" panose="02000000000000000000" pitchFamily="2" charset="0"/>
              </a:rPr>
              <a:t>great contributions to global art</a:t>
            </a:r>
            <a:r>
              <a:rPr lang="en-GB" sz="900">
                <a:solidFill>
                  <a:schemeClr val="bg2"/>
                </a:solidFill>
                <a:latin typeface="Roboto" panose="02000000000000000000" pitchFamily="2" charset="0"/>
                <a:ea typeface="Roboto" panose="02000000000000000000" pitchFamily="2" charset="0"/>
              </a:rPr>
              <a:t>, building their cultural capital. Many of the artists also allow </a:t>
            </a:r>
            <a:r>
              <a:rPr lang="en-GB" sz="900" b="1">
                <a:solidFill>
                  <a:schemeClr val="bg2"/>
                </a:solidFill>
                <a:latin typeface="Roboto" panose="02000000000000000000" pitchFamily="2" charset="0"/>
                <a:ea typeface="Roboto" panose="02000000000000000000" pitchFamily="2" charset="0"/>
              </a:rPr>
              <a:t>all pupils to see themselves reflected positively </a:t>
            </a:r>
            <a:r>
              <a:rPr lang="en-GB" sz="900">
                <a:solidFill>
                  <a:schemeClr val="bg2"/>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chemeClr val="bg2"/>
                </a:solidFill>
                <a:latin typeface="Roboto" panose="02000000000000000000" pitchFamily="2" charset="0"/>
                <a:ea typeface="Roboto" panose="02000000000000000000" pitchFamily="2" charset="0"/>
              </a:rPr>
              <a:t>grey</a:t>
            </a:r>
            <a:r>
              <a:rPr lang="en-GB" sz="900">
                <a:solidFill>
                  <a:schemeClr val="bg2"/>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spTree>
    <p:extLst>
      <p:ext uri="{BB962C8B-B14F-4D97-AF65-F5344CB8AC3E}">
        <p14:creationId xmlns:p14="http://schemas.microsoft.com/office/powerpoint/2010/main" val="261506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31D5D1-E573-62CD-599C-B103B5764757}"/>
              </a:ext>
            </a:extLst>
          </p:cNvPr>
          <p:cNvPicPr>
            <a:picLocks noChangeAspect="1"/>
          </p:cNvPicPr>
          <p:nvPr/>
        </p:nvPicPr>
        <p:blipFill rotWithShape="1">
          <a:blip r:embed="rId6"/>
          <a:srcRect r="9414"/>
          <a:stretch/>
        </p:blipFill>
        <p:spPr>
          <a:xfrm>
            <a:off x="1989452" y="2616595"/>
            <a:ext cx="874801" cy="1118580"/>
          </a:xfrm>
          <a:prstGeom prst="rect">
            <a:avLst/>
          </a:prstGeom>
        </p:spPr>
      </p:pic>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Artists in the Art &amp; Design Curriculum</a:t>
            </a:r>
            <a:endParaRPr lang="en-GB" sz="2800"/>
          </a:p>
        </p:txBody>
      </p:sp>
      <p:sp>
        <p:nvSpPr>
          <p:cNvPr id="38" name="TextBox 37">
            <a:extLst>
              <a:ext uri="{FF2B5EF4-FFF2-40B4-BE49-F238E27FC236}">
                <a16:creationId xmlns:a16="http://schemas.microsoft.com/office/drawing/2014/main" id="{89C7D0BF-CEB1-6976-42FC-588129B448D0}"/>
              </a:ext>
            </a:extLst>
          </p:cNvPr>
          <p:cNvSpPr txBox="1"/>
          <p:nvPr/>
        </p:nvSpPr>
        <p:spPr>
          <a:xfrm>
            <a:off x="1081811" y="1990047"/>
            <a:ext cx="907641"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Raphael</a:t>
            </a:r>
          </a:p>
          <a:p>
            <a:pPr algn="ctr" defTabSz="914400"/>
            <a:r>
              <a:rPr lang="en-US" sz="1000">
                <a:solidFill>
                  <a:schemeClr val="accent1"/>
                </a:solidFill>
                <a:latin typeface="ABeeZee" panose="02000000000000000000" pitchFamily="2" charset="0"/>
              </a:rPr>
              <a:t>1483-1520</a:t>
            </a:r>
            <a:endParaRPr lang="en-GB" sz="1000">
              <a:solidFill>
                <a:schemeClr val="accent1"/>
              </a:solidFill>
              <a:latin typeface="ABeeZee" panose="02000000000000000000" pitchFamily="2" charset="0"/>
            </a:endParaRPr>
          </a:p>
        </p:txBody>
      </p:sp>
      <p:pic>
        <p:nvPicPr>
          <p:cNvPr id="2050" name="Picture 2" descr="Raphael, Raffaello Sanzio Da Urbino">
            <a:extLst>
              <a:ext uri="{FF2B5EF4-FFF2-40B4-BE49-F238E27FC236}">
                <a16:creationId xmlns:a16="http://schemas.microsoft.com/office/drawing/2014/main" id="{AF8ADD8D-F027-8FF8-2113-06CB11F2A740}"/>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18355" y="2633598"/>
            <a:ext cx="905471" cy="109324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CEBD04E7-CD14-48F6-0B6D-C1D6EB48E4D7}"/>
              </a:ext>
            </a:extLst>
          </p:cNvPr>
          <p:cNvSpPr/>
          <p:nvPr/>
        </p:nvSpPr>
        <p:spPr>
          <a:xfrm>
            <a:off x="0" y="1540986"/>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5</a:t>
            </a:r>
            <a:endParaRPr lang="en-GB" sz="2000" b="1">
              <a:solidFill>
                <a:srgbClr val="FFFFFF"/>
              </a:solidFill>
              <a:latin typeface="ABeeZee" panose="02000000000000000000" pitchFamily="2" charset="0"/>
              <a:ea typeface="Roboto Slab" pitchFamily="2" charset="0"/>
            </a:endParaRPr>
          </a:p>
        </p:txBody>
      </p:sp>
      <p:sp>
        <p:nvSpPr>
          <p:cNvPr id="19" name="Freeform: Shape 18">
            <a:extLst>
              <a:ext uri="{FF2B5EF4-FFF2-40B4-BE49-F238E27FC236}">
                <a16:creationId xmlns:a16="http://schemas.microsoft.com/office/drawing/2014/main" id="{F2678DE1-91ED-4225-741A-B85BC7741E17}"/>
              </a:ext>
            </a:extLst>
          </p:cNvPr>
          <p:cNvSpPr/>
          <p:nvPr/>
        </p:nvSpPr>
        <p:spPr>
          <a:xfrm>
            <a:off x="0" y="3876528"/>
            <a:ext cx="1689485" cy="40011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b="1">
                <a:solidFill>
                  <a:srgbClr val="FFFFFF"/>
                </a:solidFill>
                <a:latin typeface="ABeeZee" panose="02000000000000000000" pitchFamily="2" charset="0"/>
                <a:ea typeface="Roboto Slab" pitchFamily="2" charset="0"/>
              </a:rPr>
              <a:t>Year 6</a:t>
            </a:r>
            <a:endParaRPr lang="en-GB" sz="2000" b="1">
              <a:solidFill>
                <a:srgbClr val="FFFFFF"/>
              </a:solidFill>
              <a:latin typeface="ABeeZee" panose="02000000000000000000" pitchFamily="2" charset="0"/>
              <a:ea typeface="Roboto Slab" pitchFamily="2" charset="0"/>
            </a:endParaRPr>
          </a:p>
        </p:txBody>
      </p:sp>
      <p:sp>
        <p:nvSpPr>
          <p:cNvPr id="4" name="TextBox 3">
            <a:extLst>
              <a:ext uri="{FF2B5EF4-FFF2-40B4-BE49-F238E27FC236}">
                <a16:creationId xmlns:a16="http://schemas.microsoft.com/office/drawing/2014/main" id="{9B59D484-ECEF-06FA-9FBA-956DD29B8CC9}"/>
              </a:ext>
            </a:extLst>
          </p:cNvPr>
          <p:cNvSpPr txBox="1"/>
          <p:nvPr/>
        </p:nvSpPr>
        <p:spPr>
          <a:xfrm>
            <a:off x="155309" y="1990047"/>
            <a:ext cx="1020046"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Leonardo</a:t>
            </a:r>
          </a:p>
          <a:p>
            <a:pPr algn="ctr" defTabSz="914400"/>
            <a:r>
              <a:rPr lang="en-US" sz="1000">
                <a:solidFill>
                  <a:schemeClr val="accent1"/>
                </a:solidFill>
                <a:latin typeface="ABeeZee" panose="02000000000000000000" pitchFamily="2" charset="0"/>
              </a:rPr>
              <a:t>1452-1519</a:t>
            </a:r>
            <a:endParaRPr lang="en-GB" sz="1000">
              <a:solidFill>
                <a:schemeClr val="accent1"/>
              </a:solidFill>
              <a:latin typeface="ABeeZee" panose="02000000000000000000" pitchFamily="2" charset="0"/>
            </a:endParaRPr>
          </a:p>
        </p:txBody>
      </p:sp>
      <p:pic>
        <p:nvPicPr>
          <p:cNvPr id="5" name="Picture 2">
            <a:extLst>
              <a:ext uri="{FF2B5EF4-FFF2-40B4-BE49-F238E27FC236}">
                <a16:creationId xmlns:a16="http://schemas.microsoft.com/office/drawing/2014/main" id="{C758E9AA-9DB3-783B-DD61-D0823444DE38}"/>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60068" y="2625268"/>
            <a:ext cx="1015287" cy="11015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1AD5A8-A123-8A42-8BB9-A4C394E5DE45}"/>
              </a:ext>
            </a:extLst>
          </p:cNvPr>
          <p:cNvSpPr txBox="1"/>
          <p:nvPr/>
        </p:nvSpPr>
        <p:spPr>
          <a:xfrm>
            <a:off x="1937850" y="1981756"/>
            <a:ext cx="1008000" cy="400110"/>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Michelangelo</a:t>
            </a:r>
          </a:p>
          <a:p>
            <a:pPr algn="ctr" defTabSz="914400"/>
            <a:r>
              <a:rPr lang="en-US" sz="1000">
                <a:solidFill>
                  <a:schemeClr val="accent1"/>
                </a:solidFill>
                <a:latin typeface="ABeeZee" panose="02000000000000000000" pitchFamily="2" charset="0"/>
              </a:rPr>
              <a:t>1475-1564</a:t>
            </a:r>
            <a:endParaRPr lang="en-GB" sz="1000">
              <a:solidFill>
                <a:schemeClr val="accent1"/>
              </a:solidFill>
              <a:latin typeface="ABeeZee" panose="02000000000000000000" pitchFamily="2" charset="0"/>
            </a:endParaRPr>
          </a:p>
        </p:txBody>
      </p:sp>
      <p:sp>
        <p:nvSpPr>
          <p:cNvPr id="8" name="TextBox 7">
            <a:extLst>
              <a:ext uri="{FF2B5EF4-FFF2-40B4-BE49-F238E27FC236}">
                <a16:creationId xmlns:a16="http://schemas.microsoft.com/office/drawing/2014/main" id="{6DC15720-FF4F-7737-A2F8-F4D8E476A6A0}"/>
              </a:ext>
            </a:extLst>
          </p:cNvPr>
          <p:cNvSpPr txBox="1"/>
          <p:nvPr/>
        </p:nvSpPr>
        <p:spPr>
          <a:xfrm>
            <a:off x="4179770" y="1981756"/>
            <a:ext cx="1008000" cy="538609"/>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Richard</a:t>
            </a:r>
          </a:p>
          <a:p>
            <a:pPr algn="ctr" defTabSz="914400"/>
            <a:r>
              <a:rPr lang="en-US" sz="1000">
                <a:solidFill>
                  <a:prstClr val="black"/>
                </a:solidFill>
                <a:latin typeface="ABeeZee" panose="02000000000000000000" pitchFamily="2" charset="0"/>
              </a:rPr>
              <a:t>Long</a:t>
            </a:r>
          </a:p>
          <a:p>
            <a:pPr algn="ctr" defTabSz="914400"/>
            <a:r>
              <a:rPr lang="en-US" sz="900">
                <a:solidFill>
                  <a:schemeClr val="accent1"/>
                </a:solidFill>
                <a:latin typeface="ABeeZee" panose="02000000000000000000" pitchFamily="2" charset="0"/>
              </a:rPr>
              <a:t>1945-</a:t>
            </a:r>
            <a:endParaRPr lang="en-GB" sz="900">
              <a:solidFill>
                <a:schemeClr val="accent1"/>
              </a:solidFill>
              <a:latin typeface="ABeeZee" panose="02000000000000000000" pitchFamily="2" charset="0"/>
            </a:endParaRPr>
          </a:p>
        </p:txBody>
      </p:sp>
      <p:sp>
        <p:nvSpPr>
          <p:cNvPr id="9" name="TextBox 8">
            <a:extLst>
              <a:ext uri="{FF2B5EF4-FFF2-40B4-BE49-F238E27FC236}">
                <a16:creationId xmlns:a16="http://schemas.microsoft.com/office/drawing/2014/main" id="{7368099E-5905-A959-4042-568D73A83940}"/>
              </a:ext>
            </a:extLst>
          </p:cNvPr>
          <p:cNvSpPr txBox="1"/>
          <p:nvPr/>
        </p:nvSpPr>
        <p:spPr>
          <a:xfrm>
            <a:off x="4917698" y="1981756"/>
            <a:ext cx="1008000" cy="538609"/>
          </a:xfrm>
          <a:prstGeom prst="rect">
            <a:avLst/>
          </a:prstGeom>
          <a:noFill/>
        </p:spPr>
        <p:txBody>
          <a:bodyPr wrap="square" rtlCol="0">
            <a:spAutoFit/>
          </a:bodyPr>
          <a:lstStyle/>
          <a:p>
            <a:pPr algn="ctr" defTabSz="914400"/>
            <a:r>
              <a:rPr lang="en-US" sz="1000" err="1">
                <a:solidFill>
                  <a:prstClr val="black"/>
                </a:solidFill>
                <a:latin typeface="ABeeZee" panose="02000000000000000000" pitchFamily="2" charset="0"/>
              </a:rPr>
              <a:t>Lubaina</a:t>
            </a:r>
            <a:r>
              <a:rPr lang="en-US" sz="1000">
                <a:solidFill>
                  <a:prstClr val="black"/>
                </a:solidFill>
                <a:latin typeface="ABeeZee" panose="02000000000000000000" pitchFamily="2" charset="0"/>
              </a:rPr>
              <a:t> </a:t>
            </a:r>
            <a:r>
              <a:rPr lang="en-US" sz="1000" err="1">
                <a:solidFill>
                  <a:prstClr val="black"/>
                </a:solidFill>
                <a:latin typeface="ABeeZee" panose="02000000000000000000" pitchFamily="2" charset="0"/>
              </a:rPr>
              <a:t>Himid</a:t>
            </a:r>
            <a:endParaRPr lang="en-US" sz="1000">
              <a:solidFill>
                <a:schemeClr val="accent1"/>
              </a:solidFill>
              <a:latin typeface="ABeeZee" panose="02000000000000000000" pitchFamily="2" charset="0"/>
            </a:endParaRPr>
          </a:p>
          <a:p>
            <a:pPr algn="ctr" defTabSz="914400"/>
            <a:r>
              <a:rPr lang="en-US" sz="900">
                <a:solidFill>
                  <a:schemeClr val="accent1"/>
                </a:solidFill>
                <a:latin typeface="ABeeZee" panose="02000000000000000000" pitchFamily="2" charset="0"/>
              </a:rPr>
              <a:t>1954-</a:t>
            </a:r>
            <a:endParaRPr lang="en-US" sz="1000">
              <a:solidFill>
                <a:schemeClr val="accent1"/>
              </a:solidFill>
              <a:latin typeface="ABeeZee" panose="02000000000000000000" pitchFamily="2" charset="0"/>
            </a:endParaRPr>
          </a:p>
        </p:txBody>
      </p:sp>
      <p:sp>
        <p:nvSpPr>
          <p:cNvPr id="12" name="TextBox 11">
            <a:extLst>
              <a:ext uri="{FF2B5EF4-FFF2-40B4-BE49-F238E27FC236}">
                <a16:creationId xmlns:a16="http://schemas.microsoft.com/office/drawing/2014/main" id="{58483681-AAF6-64D5-48AE-9705E2A7E5A2}"/>
              </a:ext>
            </a:extLst>
          </p:cNvPr>
          <p:cNvSpPr txBox="1"/>
          <p:nvPr/>
        </p:nvSpPr>
        <p:spPr>
          <a:xfrm>
            <a:off x="6393554"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Marjane Satrapi</a:t>
            </a:r>
          </a:p>
          <a:p>
            <a:pPr algn="ctr" defTabSz="914400"/>
            <a:r>
              <a:rPr lang="en-US" sz="900">
                <a:solidFill>
                  <a:schemeClr val="accent1"/>
                </a:solidFill>
                <a:latin typeface="ABeeZee" panose="02000000000000000000" pitchFamily="2" charset="0"/>
              </a:rPr>
              <a:t>1969-</a:t>
            </a:r>
            <a:endParaRPr lang="en-GB" sz="1000">
              <a:solidFill>
                <a:schemeClr val="accent1"/>
              </a:solidFill>
              <a:latin typeface="ABeeZee" panose="02000000000000000000" pitchFamily="2" charset="0"/>
            </a:endParaRPr>
          </a:p>
        </p:txBody>
      </p:sp>
      <p:sp>
        <p:nvSpPr>
          <p:cNvPr id="13" name="TextBox 12">
            <a:extLst>
              <a:ext uri="{FF2B5EF4-FFF2-40B4-BE49-F238E27FC236}">
                <a16:creationId xmlns:a16="http://schemas.microsoft.com/office/drawing/2014/main" id="{42932BCC-FA10-95EC-68F3-CBF7BD9067C2}"/>
              </a:ext>
            </a:extLst>
          </p:cNvPr>
          <p:cNvSpPr txBox="1"/>
          <p:nvPr/>
        </p:nvSpPr>
        <p:spPr>
          <a:xfrm>
            <a:off x="7869410"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Mel </a:t>
            </a:r>
            <a:r>
              <a:rPr lang="en-US" sz="1000" err="1">
                <a:solidFill>
                  <a:schemeClr val="tx1">
                    <a:lumMod val="50000"/>
                  </a:schemeClr>
                </a:solidFill>
                <a:latin typeface="ABeeZee" panose="02000000000000000000" pitchFamily="2" charset="0"/>
              </a:rPr>
              <a:t>Tregonning</a:t>
            </a:r>
            <a:endParaRPr lang="en-US" sz="1000">
              <a:solidFill>
                <a:schemeClr val="tx1">
                  <a:lumMod val="50000"/>
                </a:schemeClr>
              </a:solidFill>
              <a:latin typeface="ABeeZee" panose="02000000000000000000" pitchFamily="2" charset="0"/>
            </a:endParaRPr>
          </a:p>
          <a:p>
            <a:pPr algn="ctr" defTabSz="914400"/>
            <a:r>
              <a:rPr lang="en-US" sz="900">
                <a:solidFill>
                  <a:schemeClr val="accent1"/>
                </a:solidFill>
                <a:latin typeface="ABeeZee" panose="02000000000000000000" pitchFamily="2" charset="0"/>
              </a:rPr>
              <a:t>1983-2014</a:t>
            </a:r>
            <a:endParaRPr lang="en-GB" sz="1000">
              <a:solidFill>
                <a:schemeClr val="accent1"/>
              </a:solidFill>
              <a:latin typeface="ABeeZee" panose="02000000000000000000" pitchFamily="2" charset="0"/>
            </a:endParaRPr>
          </a:p>
        </p:txBody>
      </p:sp>
      <p:sp>
        <p:nvSpPr>
          <p:cNvPr id="14" name="TextBox 13">
            <a:extLst>
              <a:ext uri="{FF2B5EF4-FFF2-40B4-BE49-F238E27FC236}">
                <a16:creationId xmlns:a16="http://schemas.microsoft.com/office/drawing/2014/main" id="{FC14C626-CE55-C5F6-35A0-D8A7B179B9A3}"/>
              </a:ext>
            </a:extLst>
          </p:cNvPr>
          <p:cNvSpPr txBox="1"/>
          <p:nvPr/>
        </p:nvSpPr>
        <p:spPr>
          <a:xfrm>
            <a:off x="3441842"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Mona </a:t>
            </a:r>
            <a:r>
              <a:rPr lang="en-US" sz="1000" err="1">
                <a:solidFill>
                  <a:schemeClr val="tx1">
                    <a:lumMod val="50000"/>
                  </a:schemeClr>
                </a:solidFill>
                <a:latin typeface="ABeeZee" panose="02000000000000000000" pitchFamily="2" charset="0"/>
              </a:rPr>
              <a:t>Hatoum</a:t>
            </a:r>
            <a:endParaRPr lang="en-US" sz="1000">
              <a:solidFill>
                <a:schemeClr val="tx1">
                  <a:lumMod val="50000"/>
                </a:schemeClr>
              </a:solidFill>
              <a:latin typeface="ABeeZee" panose="02000000000000000000" pitchFamily="2" charset="0"/>
            </a:endParaRPr>
          </a:p>
          <a:p>
            <a:pPr algn="ctr" defTabSz="914400"/>
            <a:r>
              <a:rPr lang="en-US" sz="900">
                <a:solidFill>
                  <a:schemeClr val="accent1"/>
                </a:solidFill>
                <a:latin typeface="ABeeZee" panose="02000000000000000000" pitchFamily="2" charset="0"/>
              </a:rPr>
              <a:t>1952-</a:t>
            </a:r>
            <a:endParaRPr lang="en-GB" sz="1000">
              <a:solidFill>
                <a:schemeClr val="accent1"/>
              </a:solidFill>
              <a:latin typeface="ABeeZee" panose="02000000000000000000" pitchFamily="2" charset="0"/>
            </a:endParaRPr>
          </a:p>
        </p:txBody>
      </p:sp>
      <p:sp>
        <p:nvSpPr>
          <p:cNvPr id="17" name="TextBox 16">
            <a:extLst>
              <a:ext uri="{FF2B5EF4-FFF2-40B4-BE49-F238E27FC236}">
                <a16:creationId xmlns:a16="http://schemas.microsoft.com/office/drawing/2014/main" id="{2991ED27-268D-76B8-D840-5C800BB5221A}"/>
              </a:ext>
            </a:extLst>
          </p:cNvPr>
          <p:cNvSpPr txBox="1"/>
          <p:nvPr/>
        </p:nvSpPr>
        <p:spPr>
          <a:xfrm>
            <a:off x="5655626"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Jackie</a:t>
            </a:r>
          </a:p>
          <a:p>
            <a:pPr algn="ctr" defTabSz="914400"/>
            <a:r>
              <a:rPr lang="en-US" sz="1000">
                <a:solidFill>
                  <a:schemeClr val="tx1">
                    <a:lumMod val="50000"/>
                  </a:schemeClr>
                </a:solidFill>
                <a:latin typeface="ABeeZee" panose="02000000000000000000" pitchFamily="2" charset="0"/>
              </a:rPr>
              <a:t>Morris</a:t>
            </a:r>
          </a:p>
          <a:p>
            <a:pPr algn="ctr" defTabSz="914400"/>
            <a:r>
              <a:rPr lang="en-US" sz="900">
                <a:solidFill>
                  <a:schemeClr val="accent1"/>
                </a:solidFill>
                <a:latin typeface="ABeeZee" panose="02000000000000000000" pitchFamily="2" charset="0"/>
              </a:rPr>
              <a:t>1961-</a:t>
            </a:r>
            <a:endParaRPr lang="en-US" sz="1000">
              <a:solidFill>
                <a:schemeClr val="accent1"/>
              </a:solidFill>
              <a:latin typeface="ABeeZee" panose="02000000000000000000" pitchFamily="2" charset="0"/>
            </a:endParaRPr>
          </a:p>
        </p:txBody>
      </p:sp>
      <p:sp>
        <p:nvSpPr>
          <p:cNvPr id="18" name="TextBox 17">
            <a:extLst>
              <a:ext uri="{FF2B5EF4-FFF2-40B4-BE49-F238E27FC236}">
                <a16:creationId xmlns:a16="http://schemas.microsoft.com/office/drawing/2014/main" id="{C9C46AFD-EDDB-D35D-216B-5E16D828D7CE}"/>
              </a:ext>
            </a:extLst>
          </p:cNvPr>
          <p:cNvSpPr txBox="1"/>
          <p:nvPr/>
        </p:nvSpPr>
        <p:spPr>
          <a:xfrm>
            <a:off x="7131482"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Mark</a:t>
            </a:r>
          </a:p>
          <a:p>
            <a:pPr algn="ctr" defTabSz="914400"/>
            <a:r>
              <a:rPr lang="en-US" sz="1000" err="1">
                <a:solidFill>
                  <a:schemeClr val="tx1">
                    <a:lumMod val="50000"/>
                  </a:schemeClr>
                </a:solidFill>
                <a:latin typeface="ABeeZee" panose="02000000000000000000" pitchFamily="2" charset="0"/>
              </a:rPr>
              <a:t>Hearld</a:t>
            </a:r>
            <a:endParaRPr lang="en-US" sz="1000">
              <a:solidFill>
                <a:schemeClr val="tx1">
                  <a:lumMod val="50000"/>
                </a:schemeClr>
              </a:solidFill>
              <a:latin typeface="ABeeZee" panose="02000000000000000000" pitchFamily="2" charset="0"/>
            </a:endParaRPr>
          </a:p>
          <a:p>
            <a:pPr algn="ctr" defTabSz="914400"/>
            <a:r>
              <a:rPr lang="en-US" sz="900">
                <a:solidFill>
                  <a:schemeClr val="accent1"/>
                </a:solidFill>
                <a:latin typeface="ABeeZee" panose="02000000000000000000" pitchFamily="2" charset="0"/>
              </a:rPr>
              <a:t>1974-</a:t>
            </a:r>
            <a:endParaRPr lang="en-GB" sz="1000">
              <a:solidFill>
                <a:schemeClr val="accent1"/>
              </a:solidFill>
              <a:latin typeface="ABeeZee" panose="02000000000000000000" pitchFamily="2" charset="0"/>
            </a:endParaRPr>
          </a:p>
        </p:txBody>
      </p:sp>
      <p:sp>
        <p:nvSpPr>
          <p:cNvPr id="20" name="TextBox 19">
            <a:extLst>
              <a:ext uri="{FF2B5EF4-FFF2-40B4-BE49-F238E27FC236}">
                <a16:creationId xmlns:a16="http://schemas.microsoft.com/office/drawing/2014/main" id="{49BF325F-A642-7EA7-BD0E-CCEAE98083CA}"/>
              </a:ext>
            </a:extLst>
          </p:cNvPr>
          <p:cNvSpPr txBox="1"/>
          <p:nvPr/>
        </p:nvSpPr>
        <p:spPr>
          <a:xfrm>
            <a:off x="8607340" y="1981756"/>
            <a:ext cx="10080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William</a:t>
            </a:r>
          </a:p>
          <a:p>
            <a:pPr algn="ctr" defTabSz="914400"/>
            <a:r>
              <a:rPr lang="en-US" sz="1000">
                <a:solidFill>
                  <a:schemeClr val="tx1">
                    <a:lumMod val="50000"/>
                  </a:schemeClr>
                </a:solidFill>
                <a:latin typeface="ABeeZee" panose="02000000000000000000" pitchFamily="2" charset="0"/>
              </a:rPr>
              <a:t>Grill</a:t>
            </a:r>
          </a:p>
          <a:p>
            <a:pPr algn="ctr" defTabSz="914400"/>
            <a:r>
              <a:rPr lang="en-US" sz="900">
                <a:solidFill>
                  <a:schemeClr val="accent1"/>
                </a:solidFill>
                <a:latin typeface="ABeeZee" panose="02000000000000000000" pitchFamily="2" charset="0"/>
              </a:rPr>
              <a:t>1990-</a:t>
            </a:r>
            <a:endParaRPr lang="en-GB" sz="1000">
              <a:solidFill>
                <a:schemeClr val="accent1"/>
              </a:solidFill>
              <a:latin typeface="ABeeZee" panose="02000000000000000000" pitchFamily="2" charset="0"/>
            </a:endParaRPr>
          </a:p>
        </p:txBody>
      </p:sp>
      <p:sp>
        <p:nvSpPr>
          <p:cNvPr id="21" name="TextBox 20">
            <a:extLst>
              <a:ext uri="{FF2B5EF4-FFF2-40B4-BE49-F238E27FC236}">
                <a16:creationId xmlns:a16="http://schemas.microsoft.com/office/drawing/2014/main" id="{621EBD65-F77F-FF68-7C0D-4C548D9075ED}"/>
              </a:ext>
            </a:extLst>
          </p:cNvPr>
          <p:cNvSpPr txBox="1"/>
          <p:nvPr/>
        </p:nvSpPr>
        <p:spPr>
          <a:xfrm>
            <a:off x="2703914" y="1981756"/>
            <a:ext cx="1008000" cy="538609"/>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Frida</a:t>
            </a:r>
          </a:p>
          <a:p>
            <a:pPr algn="ctr" defTabSz="914400"/>
            <a:r>
              <a:rPr lang="en-US" sz="1000">
                <a:solidFill>
                  <a:prstClr val="black"/>
                </a:solidFill>
                <a:latin typeface="ABeeZee" panose="02000000000000000000" pitchFamily="2" charset="0"/>
              </a:rPr>
              <a:t>Kahlo</a:t>
            </a:r>
          </a:p>
          <a:p>
            <a:pPr algn="ctr" defTabSz="914400"/>
            <a:r>
              <a:rPr lang="en-US" sz="900">
                <a:solidFill>
                  <a:schemeClr val="accent1"/>
                </a:solidFill>
                <a:latin typeface="ABeeZee" panose="02000000000000000000" pitchFamily="2" charset="0"/>
              </a:rPr>
              <a:t>1907-1954</a:t>
            </a:r>
            <a:endParaRPr lang="en-US" sz="1000">
              <a:solidFill>
                <a:schemeClr val="accent1"/>
              </a:solidFill>
              <a:latin typeface="ABeeZee" panose="02000000000000000000" pitchFamily="2" charset="0"/>
            </a:endParaRPr>
          </a:p>
        </p:txBody>
      </p:sp>
      <p:sp>
        <p:nvSpPr>
          <p:cNvPr id="22" name="TextBox 21">
            <a:extLst>
              <a:ext uri="{FF2B5EF4-FFF2-40B4-BE49-F238E27FC236}">
                <a16:creationId xmlns:a16="http://schemas.microsoft.com/office/drawing/2014/main" id="{57896049-EB5E-09DB-E321-6F7805A697C0}"/>
              </a:ext>
            </a:extLst>
          </p:cNvPr>
          <p:cNvSpPr txBox="1"/>
          <p:nvPr/>
        </p:nvSpPr>
        <p:spPr>
          <a:xfrm>
            <a:off x="5557491" y="6283639"/>
            <a:ext cx="3986523" cy="200055"/>
          </a:xfrm>
          <a:prstGeom prst="rect">
            <a:avLst/>
          </a:prstGeom>
          <a:noFill/>
        </p:spPr>
        <p:txBody>
          <a:bodyPr wrap="square">
            <a:spAutoFit/>
          </a:bodyPr>
          <a:lstStyle/>
          <a:p>
            <a:pPr algn="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Da Vinci - </a:t>
            </a:r>
            <a:r>
              <a:rPr lang="en-GB" sz="700" err="1">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Luciaroblego</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hlinkClick r:id="rId9"/>
              </a:rPr>
              <a:t>CC BY-SA 4.0</a:t>
            </a:r>
            <a:r>
              <a:rPr lang="en-GB" sz="700">
                <a:solidFill>
                  <a:schemeClr val="tx1">
                    <a:lumMod val="65000"/>
                  </a:schemeClr>
                </a:solidFill>
                <a:latin typeface="Roboto" panose="02000000000000000000" pitchFamily="2" charset="0"/>
                <a:ea typeface="Roboto" panose="02000000000000000000" pitchFamily="2" charset="0"/>
                <a:cs typeface="Roboto" panose="02000000000000000000" pitchFamily="2" charset="0"/>
              </a:rPr>
              <a:t>, via Wikimedia Commons</a:t>
            </a:r>
          </a:p>
        </p:txBody>
      </p:sp>
      <p:pic>
        <p:nvPicPr>
          <p:cNvPr id="4100" name="Picture 4">
            <a:extLst>
              <a:ext uri="{FF2B5EF4-FFF2-40B4-BE49-F238E27FC236}">
                <a16:creationId xmlns:a16="http://schemas.microsoft.com/office/drawing/2014/main" id="{3385EBAA-C7A3-2378-BFC3-C3933CFB295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884479" y="2633597"/>
            <a:ext cx="728831" cy="10932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3" name="Online Media 22" title="Lubaina Himid: Three Works">
            <a:hlinkClick r:id="" action="ppaction://media"/>
            <a:extLst>
              <a:ext uri="{FF2B5EF4-FFF2-40B4-BE49-F238E27FC236}">
                <a16:creationId xmlns:a16="http://schemas.microsoft.com/office/drawing/2014/main" id="{4B2847D4-3443-6475-83A2-E1E18CE7D7E9}"/>
              </a:ext>
            </a:extLst>
          </p:cNvPr>
          <p:cNvPicPr>
            <a:picLocks noRot="1" noChangeAspect="1"/>
          </p:cNvPicPr>
          <p:nvPr>
            <a:videoFile r:link="rId1"/>
          </p:nvPr>
        </p:nvPicPr>
        <p:blipFill>
          <a:blip r:embed="rId11"/>
          <a:stretch>
            <a:fillRect/>
          </a:stretch>
        </p:blipFill>
        <p:spPr>
          <a:xfrm>
            <a:off x="5031046" y="2633597"/>
            <a:ext cx="1949695" cy="1101578"/>
          </a:xfrm>
          <a:prstGeom prst="rect">
            <a:avLst/>
          </a:prstGeom>
        </p:spPr>
      </p:pic>
      <p:pic>
        <p:nvPicPr>
          <p:cNvPr id="4102" name="Picture 6">
            <a:extLst>
              <a:ext uri="{FF2B5EF4-FFF2-40B4-BE49-F238E27FC236}">
                <a16:creationId xmlns:a16="http://schemas.microsoft.com/office/drawing/2014/main" id="{2791C09F-6F6D-466F-EF5F-B5DB3CCA7871}"/>
              </a:ext>
            </a:extLst>
          </p:cNvPr>
          <p:cNvPicPr>
            <a:picLocks noChangeAspect="1" noChangeArrowheads="1"/>
          </p:cNvPicPr>
          <p:nvPr/>
        </p:nvPicPr>
        <p:blipFill rotWithShape="1">
          <a:blip r:embed="rId12" cstate="hqprint">
            <a:extLst>
              <a:ext uri="{28A0092B-C50C-407E-A947-70E740481C1C}">
                <a14:useLocalDpi xmlns:a14="http://schemas.microsoft.com/office/drawing/2010/main" val="0"/>
              </a:ext>
            </a:extLst>
          </a:blip>
          <a:srcRect l="13210" t="4657" r="11979"/>
          <a:stretch/>
        </p:blipFill>
        <p:spPr bwMode="auto">
          <a:xfrm>
            <a:off x="4189571" y="2637853"/>
            <a:ext cx="808063" cy="110157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C654D57-6E24-939B-DEFE-92D36BA301F7}"/>
              </a:ext>
            </a:extLst>
          </p:cNvPr>
          <p:cNvSpPr txBox="1"/>
          <p:nvPr/>
        </p:nvSpPr>
        <p:spPr>
          <a:xfrm>
            <a:off x="433025" y="4391330"/>
            <a:ext cx="874800" cy="553998"/>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Camille Pissarro</a:t>
            </a:r>
          </a:p>
          <a:p>
            <a:pPr algn="ctr" defTabSz="914400"/>
            <a:r>
              <a:rPr lang="en-US" sz="900">
                <a:solidFill>
                  <a:schemeClr val="accent1"/>
                </a:solidFill>
                <a:latin typeface="ABeeZee" panose="02000000000000000000" pitchFamily="2" charset="0"/>
              </a:rPr>
              <a:t>1830-1903</a:t>
            </a:r>
            <a:endParaRPr lang="en-US" sz="1000">
              <a:solidFill>
                <a:schemeClr val="accent1"/>
              </a:solidFill>
              <a:latin typeface="ABeeZee" panose="02000000000000000000" pitchFamily="2" charset="0"/>
            </a:endParaRPr>
          </a:p>
        </p:txBody>
      </p:sp>
      <p:sp>
        <p:nvSpPr>
          <p:cNvPr id="25" name="TextBox 24">
            <a:extLst>
              <a:ext uri="{FF2B5EF4-FFF2-40B4-BE49-F238E27FC236}">
                <a16:creationId xmlns:a16="http://schemas.microsoft.com/office/drawing/2014/main" id="{90FF3DF8-CCD7-BDE5-19FF-5FAD94362574}"/>
              </a:ext>
            </a:extLst>
          </p:cNvPr>
          <p:cNvSpPr txBox="1"/>
          <p:nvPr/>
        </p:nvSpPr>
        <p:spPr>
          <a:xfrm>
            <a:off x="1348157" y="4391330"/>
            <a:ext cx="874800" cy="553998"/>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Kurt Schwitters</a:t>
            </a:r>
          </a:p>
          <a:p>
            <a:pPr algn="ctr" defTabSz="914400"/>
            <a:r>
              <a:rPr lang="en-US" sz="900">
                <a:solidFill>
                  <a:schemeClr val="accent1"/>
                </a:solidFill>
                <a:latin typeface="ABeeZee" panose="02000000000000000000" pitchFamily="2" charset="0"/>
              </a:rPr>
              <a:t>1887-1948</a:t>
            </a:r>
            <a:endParaRPr lang="en-GB" sz="900">
              <a:solidFill>
                <a:schemeClr val="accent1"/>
              </a:solidFill>
              <a:latin typeface="ABeeZee" panose="02000000000000000000" pitchFamily="2" charset="0"/>
            </a:endParaRPr>
          </a:p>
        </p:txBody>
      </p:sp>
      <p:sp>
        <p:nvSpPr>
          <p:cNvPr id="26" name="TextBox 25">
            <a:extLst>
              <a:ext uri="{FF2B5EF4-FFF2-40B4-BE49-F238E27FC236}">
                <a16:creationId xmlns:a16="http://schemas.microsoft.com/office/drawing/2014/main" id="{37435DD5-030E-6426-22FF-44D9B894FEBB}"/>
              </a:ext>
            </a:extLst>
          </p:cNvPr>
          <p:cNvSpPr txBox="1"/>
          <p:nvPr/>
        </p:nvSpPr>
        <p:spPr>
          <a:xfrm>
            <a:off x="2263289" y="4391330"/>
            <a:ext cx="874800" cy="384721"/>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Judith Kerr</a:t>
            </a:r>
          </a:p>
          <a:p>
            <a:pPr algn="ctr" defTabSz="914400"/>
            <a:r>
              <a:rPr lang="en-US" sz="900">
                <a:solidFill>
                  <a:schemeClr val="accent1"/>
                </a:solidFill>
                <a:latin typeface="ABeeZee" panose="02000000000000000000" pitchFamily="2" charset="0"/>
              </a:rPr>
              <a:t>1923-2019</a:t>
            </a:r>
            <a:endParaRPr lang="en-US" sz="1000">
              <a:solidFill>
                <a:schemeClr val="accent1"/>
              </a:solidFill>
              <a:latin typeface="ABeeZee" panose="02000000000000000000" pitchFamily="2" charset="0"/>
            </a:endParaRPr>
          </a:p>
        </p:txBody>
      </p:sp>
      <p:sp>
        <p:nvSpPr>
          <p:cNvPr id="27" name="TextBox 26">
            <a:extLst>
              <a:ext uri="{FF2B5EF4-FFF2-40B4-BE49-F238E27FC236}">
                <a16:creationId xmlns:a16="http://schemas.microsoft.com/office/drawing/2014/main" id="{16A92568-9D3F-A20D-BA44-1F046F2D1D08}"/>
              </a:ext>
            </a:extLst>
          </p:cNvPr>
          <p:cNvSpPr txBox="1"/>
          <p:nvPr/>
        </p:nvSpPr>
        <p:spPr>
          <a:xfrm>
            <a:off x="3178421" y="4391330"/>
            <a:ext cx="874800" cy="538609"/>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Sonia Boyce</a:t>
            </a:r>
            <a:endParaRPr lang="en-US" sz="1000">
              <a:solidFill>
                <a:schemeClr val="accent1"/>
              </a:solidFill>
              <a:latin typeface="ABeeZee" panose="02000000000000000000" pitchFamily="2" charset="0"/>
            </a:endParaRPr>
          </a:p>
          <a:p>
            <a:pPr algn="ctr" defTabSz="914400"/>
            <a:r>
              <a:rPr lang="en-US" sz="900">
                <a:solidFill>
                  <a:schemeClr val="accent1"/>
                </a:solidFill>
                <a:latin typeface="ABeeZee" panose="02000000000000000000" pitchFamily="2" charset="0"/>
              </a:rPr>
              <a:t>1962-</a:t>
            </a:r>
            <a:endParaRPr lang="en-GB" sz="1000">
              <a:solidFill>
                <a:schemeClr val="accent1"/>
              </a:solidFill>
              <a:latin typeface="ABeeZee" panose="02000000000000000000" pitchFamily="2" charset="0"/>
            </a:endParaRPr>
          </a:p>
        </p:txBody>
      </p:sp>
      <p:sp>
        <p:nvSpPr>
          <p:cNvPr id="28" name="TextBox 27">
            <a:extLst>
              <a:ext uri="{FF2B5EF4-FFF2-40B4-BE49-F238E27FC236}">
                <a16:creationId xmlns:a16="http://schemas.microsoft.com/office/drawing/2014/main" id="{8852B486-F5CA-2A44-E650-FE8AA87547BD}"/>
              </a:ext>
            </a:extLst>
          </p:cNvPr>
          <p:cNvSpPr txBox="1"/>
          <p:nvPr/>
        </p:nvSpPr>
        <p:spPr>
          <a:xfrm>
            <a:off x="5008685" y="4391330"/>
            <a:ext cx="874800" cy="553998"/>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Katharine Harvey</a:t>
            </a:r>
          </a:p>
          <a:p>
            <a:pPr algn="ctr" defTabSz="914400"/>
            <a:r>
              <a:rPr lang="en-US" sz="900">
                <a:solidFill>
                  <a:schemeClr val="accent1"/>
                </a:solidFill>
                <a:latin typeface="ABeeZee" panose="02000000000000000000" pitchFamily="2" charset="0"/>
              </a:rPr>
              <a:t>1963-</a:t>
            </a:r>
            <a:endParaRPr lang="en-GB" sz="1000">
              <a:solidFill>
                <a:schemeClr val="accent1"/>
              </a:solidFill>
              <a:latin typeface="ABeeZee" panose="02000000000000000000" pitchFamily="2" charset="0"/>
            </a:endParaRPr>
          </a:p>
        </p:txBody>
      </p:sp>
      <p:sp>
        <p:nvSpPr>
          <p:cNvPr id="35" name="TextBox 34">
            <a:extLst>
              <a:ext uri="{FF2B5EF4-FFF2-40B4-BE49-F238E27FC236}">
                <a16:creationId xmlns:a16="http://schemas.microsoft.com/office/drawing/2014/main" id="{10AB726A-79A5-B489-C407-8FA67CDD1CD0}"/>
              </a:ext>
            </a:extLst>
          </p:cNvPr>
          <p:cNvSpPr txBox="1"/>
          <p:nvPr/>
        </p:nvSpPr>
        <p:spPr>
          <a:xfrm>
            <a:off x="7754081" y="4391330"/>
            <a:ext cx="874800" cy="553998"/>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Ifeoma </a:t>
            </a:r>
            <a:r>
              <a:rPr lang="en-US" sz="1000" err="1">
                <a:solidFill>
                  <a:schemeClr val="tx1">
                    <a:lumMod val="50000"/>
                  </a:schemeClr>
                </a:solidFill>
                <a:latin typeface="ABeeZee" panose="02000000000000000000" pitchFamily="2" charset="0"/>
              </a:rPr>
              <a:t>Anyaeji</a:t>
            </a:r>
            <a:endParaRPr lang="en-US" sz="1000">
              <a:solidFill>
                <a:schemeClr val="tx1">
                  <a:lumMod val="50000"/>
                </a:schemeClr>
              </a:solidFill>
              <a:latin typeface="ABeeZee" panose="02000000000000000000" pitchFamily="2" charset="0"/>
            </a:endParaRPr>
          </a:p>
          <a:p>
            <a:pPr algn="ctr" defTabSz="914400"/>
            <a:r>
              <a:rPr lang="en-US" sz="900">
                <a:solidFill>
                  <a:schemeClr val="accent1"/>
                </a:solidFill>
                <a:latin typeface="ABeeZee" panose="02000000000000000000" pitchFamily="2" charset="0"/>
              </a:rPr>
              <a:t>1981-</a:t>
            </a:r>
            <a:endParaRPr lang="en-GB" sz="1000">
              <a:solidFill>
                <a:schemeClr val="accent1"/>
              </a:solidFill>
              <a:latin typeface="ABeeZee" panose="02000000000000000000" pitchFamily="2" charset="0"/>
            </a:endParaRPr>
          </a:p>
        </p:txBody>
      </p:sp>
      <p:sp>
        <p:nvSpPr>
          <p:cNvPr id="37" name="TextBox 36">
            <a:extLst>
              <a:ext uri="{FF2B5EF4-FFF2-40B4-BE49-F238E27FC236}">
                <a16:creationId xmlns:a16="http://schemas.microsoft.com/office/drawing/2014/main" id="{8ED6C131-527D-8900-09F7-6AC7D68CBF4F}"/>
              </a:ext>
            </a:extLst>
          </p:cNvPr>
          <p:cNvSpPr txBox="1"/>
          <p:nvPr/>
        </p:nvSpPr>
        <p:spPr>
          <a:xfrm>
            <a:off x="8669214" y="4391330"/>
            <a:ext cx="874800" cy="707886"/>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Serge </a:t>
            </a:r>
            <a:r>
              <a:rPr lang="en-US" sz="1000" err="1">
                <a:solidFill>
                  <a:schemeClr val="tx1">
                    <a:lumMod val="50000"/>
                  </a:schemeClr>
                </a:solidFill>
                <a:latin typeface="ABeeZee" panose="02000000000000000000" pitchFamily="2" charset="0"/>
              </a:rPr>
              <a:t>Attukwei</a:t>
            </a:r>
            <a:r>
              <a:rPr lang="en-US" sz="1000">
                <a:solidFill>
                  <a:schemeClr val="tx1">
                    <a:lumMod val="50000"/>
                  </a:schemeClr>
                </a:solidFill>
                <a:latin typeface="ABeeZee" panose="02000000000000000000" pitchFamily="2" charset="0"/>
              </a:rPr>
              <a:t> Clottey</a:t>
            </a:r>
          </a:p>
          <a:p>
            <a:pPr algn="ctr" defTabSz="914400"/>
            <a:r>
              <a:rPr lang="en-US" sz="900">
                <a:solidFill>
                  <a:schemeClr val="accent1"/>
                </a:solidFill>
                <a:latin typeface="ABeeZee" panose="02000000000000000000" pitchFamily="2" charset="0"/>
              </a:rPr>
              <a:t>1985-</a:t>
            </a:r>
            <a:endParaRPr lang="en-US" sz="1000">
              <a:solidFill>
                <a:schemeClr val="accent1"/>
              </a:solidFill>
              <a:latin typeface="ABeeZee" panose="02000000000000000000" pitchFamily="2" charset="0"/>
            </a:endParaRPr>
          </a:p>
        </p:txBody>
      </p:sp>
      <p:sp>
        <p:nvSpPr>
          <p:cNvPr id="41" name="TextBox 40">
            <a:extLst>
              <a:ext uri="{FF2B5EF4-FFF2-40B4-BE49-F238E27FC236}">
                <a16:creationId xmlns:a16="http://schemas.microsoft.com/office/drawing/2014/main" id="{BEB9BB34-CD29-D112-D708-F4CAB85F34F5}"/>
              </a:ext>
            </a:extLst>
          </p:cNvPr>
          <p:cNvSpPr txBox="1"/>
          <p:nvPr/>
        </p:nvSpPr>
        <p:spPr>
          <a:xfrm>
            <a:off x="4093553" y="4391330"/>
            <a:ext cx="874800" cy="553998"/>
          </a:xfrm>
          <a:prstGeom prst="rect">
            <a:avLst/>
          </a:prstGeom>
          <a:noFill/>
        </p:spPr>
        <p:txBody>
          <a:bodyPr wrap="square" rtlCol="0">
            <a:spAutoFit/>
          </a:bodyPr>
          <a:lstStyle/>
          <a:p>
            <a:pPr algn="ctr" defTabSz="914400"/>
            <a:r>
              <a:rPr lang="en-US" sz="1000">
                <a:solidFill>
                  <a:prstClr val="black"/>
                </a:solidFill>
                <a:latin typeface="ABeeZee" panose="02000000000000000000" pitchFamily="2" charset="0"/>
              </a:rPr>
              <a:t>Yinka </a:t>
            </a:r>
            <a:r>
              <a:rPr lang="en-US" sz="1000" err="1">
                <a:solidFill>
                  <a:prstClr val="black"/>
                </a:solidFill>
                <a:latin typeface="ABeeZee" panose="02000000000000000000" pitchFamily="2" charset="0"/>
              </a:rPr>
              <a:t>Shonibare</a:t>
            </a:r>
            <a:endParaRPr lang="en-US" sz="1000">
              <a:solidFill>
                <a:prstClr val="black"/>
              </a:solidFill>
              <a:latin typeface="ABeeZee" panose="02000000000000000000" pitchFamily="2" charset="0"/>
            </a:endParaRPr>
          </a:p>
          <a:p>
            <a:pPr algn="ctr" defTabSz="914400"/>
            <a:r>
              <a:rPr lang="en-US" sz="900">
                <a:solidFill>
                  <a:schemeClr val="accent1"/>
                </a:solidFill>
                <a:latin typeface="ABeeZee" panose="02000000000000000000" pitchFamily="2" charset="0"/>
              </a:rPr>
              <a:t>1962-</a:t>
            </a:r>
            <a:endParaRPr lang="en-GB" sz="1000">
              <a:solidFill>
                <a:schemeClr val="accent1"/>
              </a:solidFill>
              <a:latin typeface="ABeeZee" panose="02000000000000000000" pitchFamily="2" charset="0"/>
            </a:endParaRPr>
          </a:p>
        </p:txBody>
      </p:sp>
      <p:sp>
        <p:nvSpPr>
          <p:cNvPr id="43" name="TextBox 42">
            <a:extLst>
              <a:ext uri="{FF2B5EF4-FFF2-40B4-BE49-F238E27FC236}">
                <a16:creationId xmlns:a16="http://schemas.microsoft.com/office/drawing/2014/main" id="{E97E6CE2-513D-F221-3C28-BD202B8F2D51}"/>
              </a:ext>
            </a:extLst>
          </p:cNvPr>
          <p:cNvSpPr txBox="1"/>
          <p:nvPr/>
        </p:nvSpPr>
        <p:spPr>
          <a:xfrm>
            <a:off x="5923817" y="4391330"/>
            <a:ext cx="874800" cy="553998"/>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Veronika </a:t>
            </a:r>
            <a:r>
              <a:rPr lang="en-US" sz="1000" err="1">
                <a:solidFill>
                  <a:schemeClr val="tx1">
                    <a:lumMod val="50000"/>
                  </a:schemeClr>
                </a:solidFill>
                <a:latin typeface="ABeeZee" panose="02000000000000000000" pitchFamily="2" charset="0"/>
              </a:rPr>
              <a:t>Richterová</a:t>
            </a:r>
            <a:endParaRPr lang="en-US" sz="1000">
              <a:solidFill>
                <a:schemeClr val="tx1">
                  <a:lumMod val="50000"/>
                </a:schemeClr>
              </a:solidFill>
              <a:latin typeface="ABeeZee" panose="02000000000000000000" pitchFamily="2" charset="0"/>
            </a:endParaRPr>
          </a:p>
          <a:p>
            <a:pPr algn="ctr" defTabSz="914400"/>
            <a:r>
              <a:rPr lang="en-US" sz="900">
                <a:solidFill>
                  <a:schemeClr val="accent1"/>
                </a:solidFill>
                <a:latin typeface="ABeeZee" panose="02000000000000000000" pitchFamily="2" charset="0"/>
              </a:rPr>
              <a:t>1964-</a:t>
            </a:r>
            <a:endParaRPr lang="en-GB" sz="1000">
              <a:solidFill>
                <a:schemeClr val="accent1"/>
              </a:solidFill>
              <a:latin typeface="ABeeZee" panose="02000000000000000000" pitchFamily="2" charset="0"/>
            </a:endParaRPr>
          </a:p>
        </p:txBody>
      </p:sp>
      <p:sp>
        <p:nvSpPr>
          <p:cNvPr id="44" name="TextBox 43">
            <a:extLst>
              <a:ext uri="{FF2B5EF4-FFF2-40B4-BE49-F238E27FC236}">
                <a16:creationId xmlns:a16="http://schemas.microsoft.com/office/drawing/2014/main" id="{30530CF1-EBC7-823D-D14C-BB77E3C5FF2F}"/>
              </a:ext>
            </a:extLst>
          </p:cNvPr>
          <p:cNvSpPr txBox="1"/>
          <p:nvPr/>
        </p:nvSpPr>
        <p:spPr>
          <a:xfrm>
            <a:off x="6838949" y="4391330"/>
            <a:ext cx="874800" cy="538609"/>
          </a:xfrm>
          <a:prstGeom prst="rect">
            <a:avLst/>
          </a:prstGeom>
          <a:noFill/>
        </p:spPr>
        <p:txBody>
          <a:bodyPr wrap="square" rtlCol="0">
            <a:spAutoFit/>
          </a:bodyPr>
          <a:lstStyle/>
          <a:p>
            <a:pPr algn="ctr" defTabSz="914400"/>
            <a:r>
              <a:rPr lang="en-US" sz="1000">
                <a:solidFill>
                  <a:schemeClr val="tx1">
                    <a:lumMod val="50000"/>
                  </a:schemeClr>
                </a:solidFill>
                <a:latin typeface="ABeeZee" panose="02000000000000000000" pitchFamily="2" charset="0"/>
              </a:rPr>
              <a:t>Stephen Wiltshire</a:t>
            </a:r>
          </a:p>
          <a:p>
            <a:pPr algn="ctr" defTabSz="914400"/>
            <a:r>
              <a:rPr lang="en-US" sz="900">
                <a:solidFill>
                  <a:schemeClr val="accent1"/>
                </a:solidFill>
                <a:latin typeface="ABeeZee" panose="02000000000000000000" pitchFamily="2" charset="0"/>
              </a:rPr>
              <a:t>1974 - </a:t>
            </a:r>
            <a:endParaRPr lang="en-US" sz="1000">
              <a:solidFill>
                <a:schemeClr val="accent1"/>
              </a:solidFill>
              <a:latin typeface="ABeeZee" panose="02000000000000000000" pitchFamily="2" charset="0"/>
            </a:endParaRPr>
          </a:p>
        </p:txBody>
      </p:sp>
      <p:pic>
        <p:nvPicPr>
          <p:cNvPr id="45" name="Online Media 3" title="Sonia Boyce – ‘Gathering a History of Black Women’ | TateShots">
            <a:hlinkClick r:id="" action="ppaction://media"/>
            <a:extLst>
              <a:ext uri="{FF2B5EF4-FFF2-40B4-BE49-F238E27FC236}">
                <a16:creationId xmlns:a16="http://schemas.microsoft.com/office/drawing/2014/main" id="{C2B65622-29B4-5BCC-BB8A-9ABA01297B01}"/>
              </a:ext>
            </a:extLst>
          </p:cNvPr>
          <p:cNvPicPr>
            <a:picLocks noRot="1" noChangeAspect="1"/>
          </p:cNvPicPr>
          <p:nvPr>
            <a:videoFile r:link="rId2"/>
          </p:nvPr>
        </p:nvPicPr>
        <p:blipFill>
          <a:blip r:embed="rId13"/>
          <a:stretch>
            <a:fillRect/>
          </a:stretch>
        </p:blipFill>
        <p:spPr>
          <a:xfrm>
            <a:off x="1770612" y="4929939"/>
            <a:ext cx="2227734" cy="1258670"/>
          </a:xfrm>
          <a:prstGeom prst="rect">
            <a:avLst/>
          </a:prstGeom>
        </p:spPr>
      </p:pic>
      <p:pic>
        <p:nvPicPr>
          <p:cNvPr id="47" name="Online Media 5" title="Yinka Shonibare MBE – 'I'm the Rebel Within' | TateShots">
            <a:hlinkClick r:id="" action="ppaction://media"/>
            <a:extLst>
              <a:ext uri="{FF2B5EF4-FFF2-40B4-BE49-F238E27FC236}">
                <a16:creationId xmlns:a16="http://schemas.microsoft.com/office/drawing/2014/main" id="{128CF871-9800-072A-5DF9-9921F8B5F8DD}"/>
              </a:ext>
            </a:extLst>
          </p:cNvPr>
          <p:cNvPicPr>
            <a:picLocks noRot="1" noChangeAspect="1"/>
          </p:cNvPicPr>
          <p:nvPr>
            <a:videoFile r:link="rId3"/>
          </p:nvPr>
        </p:nvPicPr>
        <p:blipFill>
          <a:blip r:embed="rId14"/>
          <a:stretch>
            <a:fillRect/>
          </a:stretch>
        </p:blipFill>
        <p:spPr>
          <a:xfrm>
            <a:off x="4053221" y="4929939"/>
            <a:ext cx="2227734" cy="1258670"/>
          </a:xfrm>
          <a:prstGeom prst="rect">
            <a:avLst/>
          </a:prstGeom>
        </p:spPr>
      </p:pic>
      <p:sp>
        <p:nvSpPr>
          <p:cNvPr id="48" name="TextBox 47">
            <a:extLst>
              <a:ext uri="{FF2B5EF4-FFF2-40B4-BE49-F238E27FC236}">
                <a16:creationId xmlns:a16="http://schemas.microsoft.com/office/drawing/2014/main" id="{88240215-D864-AAAC-A361-5C65A2336CEF}"/>
              </a:ext>
            </a:extLst>
          </p:cNvPr>
          <p:cNvSpPr txBox="1"/>
          <p:nvPr/>
        </p:nvSpPr>
        <p:spPr>
          <a:xfrm>
            <a:off x="203201" y="833859"/>
            <a:ext cx="9018165" cy="646331"/>
          </a:xfrm>
          <a:prstGeom prst="rect">
            <a:avLst/>
          </a:prstGeom>
          <a:noFill/>
        </p:spPr>
        <p:txBody>
          <a:bodyPr wrap="square" rtlCol="0">
            <a:spAutoFit/>
          </a:bodyPr>
          <a:lstStyle/>
          <a:p>
            <a:r>
              <a:rPr lang="en-GB" sz="900" b="1">
                <a:solidFill>
                  <a:schemeClr val="bg2"/>
                </a:solidFill>
                <a:latin typeface="Roboto" panose="02000000000000000000" pitchFamily="2" charset="0"/>
                <a:ea typeface="Roboto" panose="02000000000000000000" pitchFamily="2" charset="0"/>
              </a:rPr>
              <a:t>NB. </a:t>
            </a:r>
            <a:r>
              <a:rPr lang="en-GB" sz="900">
                <a:solidFill>
                  <a:schemeClr val="bg2"/>
                </a:solidFill>
                <a:latin typeface="Roboto" panose="02000000000000000000" pitchFamily="2" charset="0"/>
                <a:ea typeface="Roboto" panose="02000000000000000000" pitchFamily="2" charset="0"/>
              </a:rPr>
              <a:t>The key artists in these slides will ensure that pupils can see high-quality </a:t>
            </a:r>
            <a:r>
              <a:rPr lang="en-GB" sz="900" b="1">
                <a:solidFill>
                  <a:schemeClr val="bg2"/>
                </a:solidFill>
                <a:latin typeface="Roboto" panose="02000000000000000000" pitchFamily="2" charset="0"/>
                <a:ea typeface="Roboto" panose="02000000000000000000" pitchFamily="2" charset="0"/>
              </a:rPr>
              <a:t>examples of practical knowledge</a:t>
            </a:r>
            <a:r>
              <a:rPr lang="en-GB" sz="900">
                <a:solidFill>
                  <a:schemeClr val="bg2"/>
                </a:solidFill>
                <a:latin typeface="Roboto" panose="02000000000000000000" pitchFamily="2" charset="0"/>
                <a:ea typeface="Roboto" panose="02000000000000000000" pitchFamily="2" charset="0"/>
              </a:rPr>
              <a:t>, as well as be exposed to artists who have made </a:t>
            </a:r>
            <a:r>
              <a:rPr lang="en-GB" sz="900" b="1">
                <a:solidFill>
                  <a:schemeClr val="bg2"/>
                </a:solidFill>
                <a:latin typeface="Roboto" panose="02000000000000000000" pitchFamily="2" charset="0"/>
                <a:ea typeface="Roboto" panose="02000000000000000000" pitchFamily="2" charset="0"/>
              </a:rPr>
              <a:t>great contributions to global art</a:t>
            </a:r>
            <a:r>
              <a:rPr lang="en-GB" sz="900">
                <a:solidFill>
                  <a:schemeClr val="bg2"/>
                </a:solidFill>
                <a:latin typeface="Roboto" panose="02000000000000000000" pitchFamily="2" charset="0"/>
                <a:ea typeface="Roboto" panose="02000000000000000000" pitchFamily="2" charset="0"/>
              </a:rPr>
              <a:t>, building their cultural capital. Many of the artists also allow </a:t>
            </a:r>
            <a:r>
              <a:rPr lang="en-GB" sz="900" b="1">
                <a:solidFill>
                  <a:schemeClr val="bg2"/>
                </a:solidFill>
                <a:latin typeface="Roboto" panose="02000000000000000000" pitchFamily="2" charset="0"/>
                <a:ea typeface="Roboto" panose="02000000000000000000" pitchFamily="2" charset="0"/>
              </a:rPr>
              <a:t>all pupils to see themselves reflected positively </a:t>
            </a:r>
            <a:r>
              <a:rPr lang="en-GB" sz="900">
                <a:solidFill>
                  <a:schemeClr val="bg2"/>
                </a:solidFill>
                <a:latin typeface="Roboto" panose="02000000000000000000" pitchFamily="2" charset="0"/>
                <a:ea typeface="Roboto" panose="02000000000000000000" pitchFamily="2" charset="0"/>
              </a:rPr>
              <a:t>in the curriculum. However, much of art history has been dominated by white men. Therefore, to ensure a diverse and inclusive curriculum, we have also included ‘hinterland’ artists – shown in </a:t>
            </a:r>
            <a:r>
              <a:rPr lang="en-GB" sz="900" b="1">
                <a:solidFill>
                  <a:schemeClr val="bg2"/>
                </a:solidFill>
                <a:latin typeface="Roboto" panose="02000000000000000000" pitchFamily="2" charset="0"/>
                <a:ea typeface="Roboto" panose="02000000000000000000" pitchFamily="2" charset="0"/>
              </a:rPr>
              <a:t>grey</a:t>
            </a:r>
            <a:r>
              <a:rPr lang="en-GB" sz="900">
                <a:solidFill>
                  <a:schemeClr val="bg2"/>
                </a:solidFill>
                <a:latin typeface="Roboto" panose="02000000000000000000" pitchFamily="2" charset="0"/>
                <a:ea typeface="Roboto" panose="02000000000000000000" pitchFamily="2" charset="0"/>
              </a:rPr>
              <a:t>. Their work may be less mainstream or prominent from art history perspective, but their inclusion in the curriculum ensures that all pupils have positive role models within the field of art.</a:t>
            </a:r>
          </a:p>
        </p:txBody>
      </p:sp>
    </p:spTree>
    <p:extLst>
      <p:ext uri="{BB962C8B-B14F-4D97-AF65-F5344CB8AC3E}">
        <p14:creationId xmlns:p14="http://schemas.microsoft.com/office/powerpoint/2010/main" val="6841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3"/>
                </p:tgtEl>
              </p:cMediaNode>
            </p:video>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3"/>
                                        </p:tgtEl>
                                      </p:cBhvr>
                                    </p:cmd>
                                  </p:childTnLst>
                                </p:cTn>
                              </p:par>
                            </p:childTnLst>
                          </p:cTn>
                        </p:par>
                      </p:childTnLst>
                    </p:cTn>
                  </p:par>
                </p:childTnLst>
              </p:cTn>
              <p:nextCondLst>
                <p:cond evt="onClick" delay="0">
                  <p:tgtEl>
                    <p:spTgt spid="23"/>
                  </p:tgtEl>
                </p:cond>
              </p:nextCondLst>
            </p:seq>
            <p:seq concurrent="1" nextAc="seek">
              <p:cTn id="21" restart="whenNotActive" fill="hold" evtFilter="cancelBubble" nodeType="interactiveSeq">
                <p:stCondLst>
                  <p:cond evt="onClick" delay="0">
                    <p:tgtEl>
                      <p:spTgt spid="45"/>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5"/>
                                        </p:tgtEl>
                                      </p:cBhvr>
                                    </p:cmd>
                                  </p:childTnLst>
                                </p:cTn>
                              </p:par>
                            </p:childTnLst>
                          </p:cTn>
                        </p:par>
                      </p:childTnLst>
                    </p:cTn>
                  </p:par>
                </p:childTnLst>
              </p:cTn>
              <p:nextCondLst>
                <p:cond evt="onClick" delay="0">
                  <p:tgtEl>
                    <p:spTgt spid="45"/>
                  </p:tgtEl>
                </p:cond>
              </p:nextCondLst>
            </p:seq>
            <p:seq concurrent="1" nextAc="seek">
              <p:cTn id="26" restart="whenNotActive" fill="hold" evtFilter="cancelBubble" nodeType="interactiveSeq">
                <p:stCondLst>
                  <p:cond evt="onClick" delay="0">
                    <p:tgtEl>
                      <p:spTgt spid="4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7"/>
                                        </p:tgtEl>
                                      </p:cBhvr>
                                    </p:cmd>
                                  </p:childTnLst>
                                </p:cTn>
                              </p:par>
                            </p:childTnLst>
                          </p:cTn>
                        </p:par>
                      </p:childTnLst>
                    </p:cTn>
                  </p:par>
                </p:childTnLst>
              </p:cTn>
              <p:nextCondLst>
                <p:cond evt="onClick" delay="0">
                  <p:tgtEl>
                    <p:spTgt spid="47"/>
                  </p:tgtEl>
                </p:cond>
              </p:nextCondLst>
            </p:seq>
            <p:video>
              <p:cMediaNode vol="80000">
                <p:cTn id="31" fill="hold" display="0">
                  <p:stCondLst>
                    <p:cond delay="indefinite"/>
                  </p:stCondLst>
                </p:cTn>
                <p:tgtEl>
                  <p:spTgt spid="45"/>
                </p:tgtEl>
              </p:cMediaNode>
            </p:video>
            <p:video>
              <p:cMediaNode vol="80000">
                <p:cTn id="32" fill="hold" display="0">
                  <p:stCondLst>
                    <p:cond delay="indefinite"/>
                  </p:stCondLst>
                </p:cTn>
                <p:tgtEl>
                  <p:spTgt spid="4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Nursery 2</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Nursery 2</a:t>
            </a:r>
          </a:p>
        </p:txBody>
      </p:sp>
      <p:graphicFrame>
        <p:nvGraphicFramePr>
          <p:cNvPr id="8" name="Table 8">
            <a:extLst>
              <a:ext uri="{FF2B5EF4-FFF2-40B4-BE49-F238E27FC236}">
                <a16:creationId xmlns:a16="http://schemas.microsoft.com/office/drawing/2014/main" id="{878F0DC9-6BE1-5923-4671-CFE33B88DB58}"/>
              </a:ext>
            </a:extLst>
          </p:cNvPr>
          <p:cNvGraphicFramePr>
            <a:graphicFrameLocks noGrp="1"/>
          </p:cNvGraphicFramePr>
          <p:nvPr>
            <p:extLst>
              <p:ext uri="{D42A27DB-BD31-4B8C-83A1-F6EECF244321}">
                <p14:modId xmlns:p14="http://schemas.microsoft.com/office/powerpoint/2010/main" val="3101364666"/>
              </p:ext>
            </p:extLst>
          </p:nvPr>
        </p:nvGraphicFramePr>
        <p:xfrm>
          <a:off x="172801" y="832006"/>
          <a:ext cx="9322463" cy="4836160"/>
        </p:xfrm>
        <a:graphic>
          <a:graphicData uri="http://schemas.openxmlformats.org/drawingml/2006/table">
            <a:tbl>
              <a:tblPr firstRow="1" bandRow="1">
                <a:tableStyleId>{5C22544A-7EE6-4342-B048-85BDC9FD1C3A}</a:tableStyleId>
              </a:tblPr>
              <a:tblGrid>
                <a:gridCol w="769773">
                  <a:extLst>
                    <a:ext uri="{9D8B030D-6E8A-4147-A177-3AD203B41FA5}">
                      <a16:colId xmlns:a16="http://schemas.microsoft.com/office/drawing/2014/main" val="3727345331"/>
                    </a:ext>
                  </a:extLst>
                </a:gridCol>
                <a:gridCol w="852614">
                  <a:extLst>
                    <a:ext uri="{9D8B030D-6E8A-4147-A177-3AD203B41FA5}">
                      <a16:colId xmlns:a16="http://schemas.microsoft.com/office/drawing/2014/main" val="1230768091"/>
                    </a:ext>
                  </a:extLst>
                </a:gridCol>
                <a:gridCol w="4543468">
                  <a:extLst>
                    <a:ext uri="{9D8B030D-6E8A-4147-A177-3AD203B41FA5}">
                      <a16:colId xmlns:a16="http://schemas.microsoft.com/office/drawing/2014/main" val="3894054192"/>
                    </a:ext>
                  </a:extLst>
                </a:gridCol>
                <a:gridCol w="3156608">
                  <a:extLst>
                    <a:ext uri="{9D8B030D-6E8A-4147-A177-3AD203B41FA5}">
                      <a16:colId xmlns:a16="http://schemas.microsoft.com/office/drawing/2014/main" val="2067779578"/>
                    </a:ext>
                  </a:extLst>
                </a:gridCol>
              </a:tblGrid>
              <a:tr h="157095">
                <a:tc>
                  <a:txBody>
                    <a:bodyPr/>
                    <a:lstStyle/>
                    <a:p>
                      <a:r>
                        <a:rPr lang="en-GB" sz="90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Illustrations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295148">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Aut1:</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Owl Babies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a:solidFill>
                            <a:schemeClr val="bg1"/>
                          </a:solidFill>
                          <a:latin typeface="Roboto" panose="02000000000000000000" pitchFamily="2" charset="0"/>
                          <a:ea typeface="Roboto" panose="02000000000000000000" pitchFamily="2" charset="0"/>
                          <a:cs typeface="Roboto" panose="02000000000000000000" pitchFamily="2" charset="0"/>
                        </a:rPr>
                        <a:t>Owl Babies</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(Patrick Benson)</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Apply paint using fingers and sponges to create owl pictures.</a:t>
                      </a:r>
                    </a:p>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Line</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Experiment with mark making using paint, spray, rollers and giant brushes.</a:t>
                      </a:r>
                    </a:p>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Start to draw their own facial features (two eyes, nose, mouth) using a mirror.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Children will draw their own face in N3/4 and Rec.</a:t>
                      </a:r>
                    </a:p>
                    <a:p>
                      <a:pPr marL="71755" indent="-71755">
                        <a:lnSpc>
                          <a:spcPct val="100000"/>
                        </a:lnSpc>
                        <a:spcAft>
                          <a:spcPts val="100"/>
                        </a:spcAft>
                        <a:buFont typeface="Arial" panose="020B0604020202020204" pitchFamily="34" charset="0"/>
                        <a:buChar char="•"/>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In Y2, pupils will draw and paint a simple self-portrait.</a:t>
                      </a:r>
                    </a:p>
                    <a:p>
                      <a:pPr marL="71755" lvl="0" indent="-71755">
                        <a:lnSpc>
                          <a:spcPct val="100000"/>
                        </a:lnSpc>
                        <a:spcAft>
                          <a:spcPts val="100"/>
                        </a:spcAft>
                        <a:buFont typeface="Arial" panose="020B0604020202020204" pitchFamily="34" charset="0"/>
                        <a:buChar char="•"/>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In Y6, pupils will be taught techniques to accurately draw facial features.</a:t>
                      </a:r>
                      <a:endParaRPr lang="en-GB" sz="90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307050">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Aut2:</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Colours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a:solidFill>
                            <a:schemeClr val="bg1"/>
                          </a:solidFill>
                          <a:latin typeface="Roboto" panose="02000000000000000000" pitchFamily="2" charset="0"/>
                          <a:ea typeface="Roboto" panose="02000000000000000000" pitchFamily="2" charset="0"/>
                          <a:cs typeface="Roboto" panose="02000000000000000000" pitchFamily="2" charset="0"/>
                        </a:rPr>
                        <a:t>Orange Pear Apple Bear</a:t>
                      </a:r>
                    </a:p>
                    <a:p>
                      <a:pPr>
                        <a:spcAft>
                          <a:spcPts val="100"/>
                        </a:spcAft>
                      </a:pPr>
                      <a:r>
                        <a:rPr lang="en-GB" sz="900" i="0">
                          <a:solidFill>
                            <a:schemeClr val="bg1"/>
                          </a:solidFill>
                          <a:latin typeface="Roboto"/>
                          <a:ea typeface="Roboto"/>
                          <a:cs typeface="Roboto"/>
                        </a:rPr>
                        <a:t>(Emily Gravett)</a:t>
                      </a:r>
                      <a:endParaRPr lang="en-GB" sz="900" i="1">
                        <a:solidFill>
                          <a:schemeClr val="bg1"/>
                        </a:solidFill>
                        <a:latin typeface="Roboto"/>
                        <a:ea typeface="Roboto"/>
                        <a:cs typeface="Roboto"/>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Print using fruit halves and paint.</a:t>
                      </a:r>
                    </a:p>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Make marks using fingers and tools in trays of sand.</a:t>
                      </a:r>
                    </a:p>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Colour: </a:t>
                      </a:r>
                      <a:r>
                        <a:rPr lang="en-GB" sz="900" b="0">
                          <a:solidFill>
                            <a:schemeClr val="bg1"/>
                          </a:solidFill>
                          <a:latin typeface="Roboto" panose="02000000000000000000" pitchFamily="2" charset="0"/>
                          <a:ea typeface="Roboto" panose="02000000000000000000" pitchFamily="2" charset="0"/>
                          <a:cs typeface="Roboto" panose="02000000000000000000" pitchFamily="2" charset="0"/>
                        </a:rPr>
                        <a:t>Name colours. Identify objects that are named colours.</a:t>
                      </a:r>
                    </a:p>
                    <a:p>
                      <a:pPr marL="71755" indent="-71755">
                        <a:lnSpc>
                          <a:spcPct val="100000"/>
                        </a:lnSpc>
                        <a:spcAft>
                          <a:spcPts val="100"/>
                        </a:spcAft>
                        <a:buFont typeface="Arial" panose="020B0604020202020204" pitchFamily="34" charset="0"/>
                        <a:buChar char="•"/>
                      </a:pPr>
                      <a:r>
                        <a:rPr lang="en-GB" sz="900" b="1">
                          <a:solidFill>
                            <a:schemeClr val="bg1"/>
                          </a:solidFill>
                          <a:latin typeface="Roboto"/>
                          <a:ea typeface="Roboto"/>
                          <a:cs typeface="Roboto"/>
                        </a:rPr>
                        <a:t>Texture: </a:t>
                      </a:r>
                      <a:r>
                        <a:rPr lang="en-GB" sz="900" b="0">
                          <a:solidFill>
                            <a:schemeClr val="bg1"/>
                          </a:solidFill>
                          <a:latin typeface="Roboto"/>
                          <a:ea typeface="Roboto"/>
                          <a:cs typeface="Roboto"/>
                        </a:rPr>
                        <a:t>Experiment with paint on unusual surfaces, e.g., bubble wrap, pebbles, foil.</a:t>
                      </a:r>
                      <a:endParaRPr lang="en-GB" sz="900" b="1">
                        <a:solidFill>
                          <a:schemeClr val="bg1"/>
                        </a:solidFill>
                        <a:latin typeface="Roboto"/>
                        <a:ea typeface="Roboto"/>
                        <a:cs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a:ea typeface="Roboto"/>
                          <a:cs typeface="Roboto"/>
                        </a:rPr>
                        <a:t>In Y1, pupils will use leaves in printmaking. They will also learn about the primary and secondary colours.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76076">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Aut3:</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Winter</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dirty="0">
                          <a:solidFill>
                            <a:schemeClr val="bg1"/>
                          </a:solidFill>
                          <a:latin typeface="Roboto"/>
                          <a:ea typeface="Roboto"/>
                          <a:cs typeface="Roboto"/>
                        </a:rPr>
                        <a:t>Stick Man</a:t>
                      </a:r>
                      <a:r>
                        <a:rPr lang="en-GB" sz="900" dirty="0">
                          <a:solidFill>
                            <a:schemeClr val="bg1"/>
                          </a:solidFill>
                          <a:latin typeface="Roboto"/>
                          <a:ea typeface="Roboto"/>
                          <a:cs typeface="Roboto"/>
                        </a:rPr>
                        <a:t> (Axel Scheffler)</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Painting with sticks and leaves.</a:t>
                      </a:r>
                    </a:p>
                    <a:p>
                      <a:pPr marL="71755" lvl="0" indent="-71755" algn="l">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Printmaking with natural materials.</a:t>
                      </a:r>
                    </a:p>
                    <a:p>
                      <a:pPr marL="71755" lvl="0" indent="-71755" algn="l">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Line</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Using sticks to create painted lines and lines in sand/playdough/foam. </a:t>
                      </a:r>
                      <a:endParaRPr lang="en-GB" sz="900">
                        <a:latin typeface="Roboto" panose="02000000000000000000" pitchFamily="2" charset="0"/>
                        <a:ea typeface="Roboto" panose="02000000000000000000" pitchFamily="2" charset="0"/>
                        <a:cs typeface="Roboto" panose="02000000000000000000" pitchFamily="2" charset="0"/>
                      </a:endParaRPr>
                    </a:p>
                    <a:p>
                      <a:pPr marL="71755" lvl="0" indent="-71755" algn="l">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Colour</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Printmaking using different colours.</a:t>
                      </a:r>
                    </a:p>
                    <a:p>
                      <a:pPr marL="71755" lvl="0" indent="-71755">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Pattern</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Using sticks to create dots/lines/patterns.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a:ea typeface="Roboto"/>
                          <a:cs typeface="Roboto"/>
                        </a:rPr>
                        <a:t>In Y1, pupils will use leaves in printmaking. They will develop their printmaking skills further in Y2 by creating press-prints and Y4 by creating a </a:t>
                      </a:r>
                      <a:r>
                        <a:rPr lang="en-GB" sz="900" err="1">
                          <a:solidFill>
                            <a:schemeClr val="bg1"/>
                          </a:solidFill>
                          <a:latin typeface="Roboto"/>
                          <a:ea typeface="Roboto"/>
                          <a:cs typeface="Roboto"/>
                        </a:rPr>
                        <a:t>collagraphic</a:t>
                      </a:r>
                      <a:r>
                        <a:rPr lang="en-GB" sz="900">
                          <a:solidFill>
                            <a:schemeClr val="bg1"/>
                          </a:solidFill>
                          <a:latin typeface="Roboto"/>
                          <a:ea typeface="Roboto"/>
                          <a:cs typeface="Roboto"/>
                        </a:rPr>
                        <a:t> print.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r h="271346">
                <a:tc>
                  <a:txBody>
                    <a:bodyPr/>
                    <a:lstStyle/>
                    <a:p>
                      <a:pPr>
                        <a:spcAft>
                          <a:spcPts val="100"/>
                        </a:spcAft>
                      </a:pPr>
                      <a:r>
                        <a:rPr lang="en-GB" sz="900" dirty="0">
                          <a:solidFill>
                            <a:schemeClr val="bg1"/>
                          </a:solidFill>
                          <a:latin typeface="Roboto" panose="02000000000000000000" pitchFamily="2" charset="0"/>
                          <a:ea typeface="Roboto" panose="02000000000000000000" pitchFamily="2" charset="0"/>
                          <a:cs typeface="Roboto" panose="02000000000000000000" pitchFamily="2" charset="0"/>
                        </a:rPr>
                        <a:t>Spr1:</a:t>
                      </a:r>
                    </a:p>
                    <a:p>
                      <a:pPr>
                        <a:spcAft>
                          <a:spcPts val="100"/>
                        </a:spcAft>
                      </a:pPr>
                      <a:r>
                        <a:rPr lang="en-GB" sz="900" dirty="0">
                          <a:solidFill>
                            <a:schemeClr val="bg1"/>
                          </a:solidFill>
                          <a:latin typeface="Roboto" panose="02000000000000000000" pitchFamily="2" charset="0"/>
                          <a:ea typeface="Roboto" panose="02000000000000000000" pitchFamily="2" charset="0"/>
                          <a:cs typeface="Roboto" panose="02000000000000000000" pitchFamily="2" charset="0"/>
                        </a:rPr>
                        <a:t>Three Little Pigs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dirty="0">
                          <a:solidFill>
                            <a:schemeClr val="bg1"/>
                          </a:solidFill>
                          <a:latin typeface="Roboto"/>
                          <a:ea typeface="Roboto"/>
                          <a:cs typeface="Roboto"/>
                        </a:rPr>
                        <a:t>The Three Little Pigs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Form</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Balancing sticks and gluing straw to create 3D objects.</a:t>
                      </a:r>
                    </a:p>
                    <a:p>
                      <a:pPr marL="71755" lvl="0" indent="-71755" algn="l">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Colour</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Printmaking using sponges and paint.</a:t>
                      </a:r>
                      <a:endParaRPr lang="en-GB" sz="900">
                        <a:latin typeface="Roboto" panose="02000000000000000000" pitchFamily="2" charset="0"/>
                        <a:ea typeface="Roboto" panose="02000000000000000000" pitchFamily="2" charset="0"/>
                        <a:cs typeface="Roboto" panose="02000000000000000000" pitchFamily="2" charset="0"/>
                      </a:endParaRPr>
                    </a:p>
                    <a:p>
                      <a:pPr marL="71755" lvl="0" indent="-71755">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Control of materials</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Printmaking using sponges and paint.</a:t>
                      </a:r>
                      <a:endParaRPr lang="en-GB" sz="90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a:ea typeface="Roboto"/>
                          <a:cs typeface="Roboto"/>
                        </a:rPr>
                        <a:t>In Y1, pupils will create a simple paper sculpture. In Y3 and Y4 they will work with clay to create different versions of 3D work. In Y6 they will create a collaborative 3D installation.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722840"/>
                  </a:ext>
                </a:extLst>
              </a:tr>
              <a:tr h="214221">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Spr2:</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Dinosaur Roar</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dirty="0">
                          <a:solidFill>
                            <a:schemeClr val="bg1"/>
                          </a:solidFill>
                          <a:latin typeface="Roboto" panose="02000000000000000000" pitchFamily="2" charset="0"/>
                          <a:ea typeface="Roboto" panose="02000000000000000000" pitchFamily="2" charset="0"/>
                          <a:cs typeface="Roboto" panose="02000000000000000000" pitchFamily="2" charset="0"/>
                        </a:rPr>
                        <a:t>Dinosaur Roar </a:t>
                      </a:r>
                      <a:r>
                        <a:rPr lang="en-GB" sz="900" i="0" dirty="0">
                          <a:solidFill>
                            <a:schemeClr val="bg1"/>
                          </a:solidFill>
                          <a:latin typeface="Roboto" panose="02000000000000000000" pitchFamily="2" charset="0"/>
                          <a:ea typeface="Roboto" panose="02000000000000000000" pitchFamily="2" charset="0"/>
                          <a:cs typeface="Roboto" panose="02000000000000000000" pitchFamily="2" charset="0"/>
                        </a:rPr>
                        <a:t>(Paul </a:t>
                      </a:r>
                      <a:r>
                        <a:rPr lang="en-GB" sz="900" i="0" dirty="0" err="1">
                          <a:solidFill>
                            <a:schemeClr val="bg1"/>
                          </a:solidFill>
                          <a:latin typeface="Roboto" panose="02000000000000000000" pitchFamily="2" charset="0"/>
                          <a:ea typeface="Roboto" panose="02000000000000000000" pitchFamily="2" charset="0"/>
                          <a:cs typeface="Roboto" panose="02000000000000000000" pitchFamily="2" charset="0"/>
                        </a:rPr>
                        <a:t>Stickland</a:t>
                      </a:r>
                      <a:r>
                        <a:rPr lang="en-GB" sz="900" i="0" dirty="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GB" sz="900" i="1" dirty="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Using a range of materials in a collaborative mark-making exercise. </a:t>
                      </a:r>
                      <a:endParaRPr lang="en-US" sz="900">
                        <a:latin typeface="Roboto" panose="02000000000000000000" pitchFamily="2" charset="0"/>
                        <a:ea typeface="Roboto" panose="02000000000000000000" pitchFamily="2" charset="0"/>
                        <a:cs typeface="Roboto" panose="02000000000000000000" pitchFamily="2" charset="0"/>
                      </a:endParaRPr>
                    </a:p>
                    <a:p>
                      <a:pPr marL="71755" lvl="0"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Control of materials</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Using paint to transfer hand and footprints to collaborative artwork.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In Y1, pupils will explore a range of materials for their mark-making experiments. In Y3, pupils will create positive and negative handprints using paint.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1809577"/>
                  </a:ext>
                </a:extLst>
              </a:tr>
              <a:tr h="214221">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Sum1:</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Water 2</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dirty="0">
                          <a:solidFill>
                            <a:schemeClr val="bg1"/>
                          </a:solidFill>
                          <a:latin typeface="Roboto"/>
                          <a:ea typeface="Roboto"/>
                          <a:cs typeface="Roboto"/>
                        </a:rPr>
                        <a:t>Mr </a:t>
                      </a:r>
                      <a:r>
                        <a:rPr lang="en-GB" sz="900" i="1" dirty="0" err="1">
                          <a:solidFill>
                            <a:schemeClr val="bg1"/>
                          </a:solidFill>
                          <a:latin typeface="Roboto"/>
                          <a:ea typeface="Roboto"/>
                          <a:cs typeface="Roboto"/>
                        </a:rPr>
                        <a:t>Grumpy’s</a:t>
                      </a:r>
                      <a:r>
                        <a:rPr lang="en-GB" sz="900" i="1" dirty="0">
                          <a:solidFill>
                            <a:schemeClr val="bg1"/>
                          </a:solidFill>
                          <a:latin typeface="Roboto"/>
                          <a:ea typeface="Roboto"/>
                          <a:cs typeface="Roboto"/>
                        </a:rPr>
                        <a:t> Outing </a:t>
                      </a:r>
                      <a:r>
                        <a:rPr lang="en-GB" sz="900" i="0" dirty="0">
                          <a:solidFill>
                            <a:schemeClr val="bg1"/>
                          </a:solidFill>
                          <a:latin typeface="Roboto"/>
                          <a:ea typeface="Roboto"/>
                          <a:cs typeface="Roboto"/>
                        </a:rPr>
                        <a:t>(John </a:t>
                      </a:r>
                      <a:r>
                        <a:rPr lang="en-GB" sz="900" i="0" dirty="0" err="1">
                          <a:solidFill>
                            <a:schemeClr val="bg1"/>
                          </a:solidFill>
                          <a:latin typeface="Roboto"/>
                          <a:ea typeface="Roboto"/>
                          <a:cs typeface="Roboto"/>
                        </a:rPr>
                        <a:t>Burningham</a:t>
                      </a:r>
                      <a:r>
                        <a:rPr lang="en-GB" sz="900" i="0" dirty="0">
                          <a:solidFill>
                            <a:schemeClr val="bg1"/>
                          </a:solidFill>
                          <a:latin typeface="Roboto"/>
                          <a:ea typeface="Roboto"/>
                          <a:cs typeface="Roboto"/>
                        </a:rPr>
                        <a:t>)</a:t>
                      </a:r>
                      <a:endParaRPr lang="en-GB" sz="900" i="1" dirty="0">
                        <a:solidFill>
                          <a:schemeClr val="bg1"/>
                        </a:solidFill>
                        <a:latin typeface="Roboto"/>
                        <a:ea typeface="Roboto"/>
                        <a:cs typeface="Roboto"/>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b="1">
                          <a:solidFill>
                            <a:schemeClr val="bg1"/>
                          </a:solidFill>
                          <a:latin typeface="Roboto" panose="02000000000000000000" pitchFamily="2" charset="0"/>
                          <a:ea typeface="Roboto" panose="02000000000000000000" pitchFamily="2" charset="0"/>
                          <a:cs typeface="Roboto" panose="02000000000000000000" pitchFamily="2" charset="0"/>
                        </a:rPr>
                        <a:t>Form</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 Create a boat using junk modelling.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As well as their 3D work in Y1, Y3 and Y4, in Y6 pupils will create a collaborative 3D installation using plastic waste in a version of junk modelling.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88665024"/>
                  </a:ext>
                </a:extLst>
              </a:tr>
              <a:tr h="271346">
                <a:tc>
                  <a:txBody>
                    <a:bodyPr/>
                    <a:lstStyle/>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Sum2:</a:t>
                      </a:r>
                    </a:p>
                    <a:p>
                      <a:pPr>
                        <a:spcAft>
                          <a:spcPts val="100"/>
                        </a:spcAft>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What’s Outside 1</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00"/>
                        </a:spcAft>
                      </a:pPr>
                      <a:r>
                        <a:rPr lang="en-GB" sz="900" i="1" dirty="0">
                          <a:solidFill>
                            <a:schemeClr val="bg1"/>
                          </a:solidFill>
                          <a:latin typeface="Roboto"/>
                          <a:ea typeface="Roboto"/>
                          <a:cs typeface="Roboto"/>
                        </a:rPr>
                        <a:t>Ten Seeds</a:t>
                      </a:r>
                      <a:r>
                        <a:rPr lang="en-GB" sz="900" i="0" dirty="0">
                          <a:solidFill>
                            <a:schemeClr val="bg1"/>
                          </a:solidFill>
                          <a:latin typeface="Roboto"/>
                          <a:ea typeface="Roboto"/>
                          <a:cs typeface="Roboto"/>
                        </a:rPr>
                        <a:t> (Ruth Brown)</a:t>
                      </a:r>
                      <a:endParaRPr lang="en-GB" sz="900" i="1" dirty="0">
                        <a:solidFill>
                          <a:schemeClr val="bg1"/>
                        </a:solidFill>
                        <a:latin typeface="Roboto"/>
                        <a:ea typeface="Roboto"/>
                        <a:cs typeface="Roboto"/>
                      </a:endParaRP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Control of materials</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Creating a collage and transient art using natural materials.</a:t>
                      </a:r>
                    </a:p>
                    <a:p>
                      <a:pPr marL="71755" lvl="0" indent="-71755">
                        <a:lnSpc>
                          <a:spcPct val="100000"/>
                        </a:lnSpc>
                        <a:spcAft>
                          <a:spcPts val="100"/>
                        </a:spcAft>
                        <a:buFont typeface="Arial" panose="020B0604020202020204" pitchFamily="34" charset="0"/>
                        <a:buChar char="•"/>
                      </a:pPr>
                      <a:r>
                        <a:rPr lang="en-GB" sz="900" b="1"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Texture</a:t>
                      </a:r>
                      <a:r>
                        <a:rPr lang="en-GB" sz="900" b="0" i="0" u="none" strike="noStrike" baseline="0" noProof="0">
                          <a:solidFill>
                            <a:srgbClr val="000000"/>
                          </a:solidFill>
                          <a:latin typeface="Roboto" panose="02000000000000000000" pitchFamily="2" charset="0"/>
                          <a:ea typeface="Roboto" panose="02000000000000000000" pitchFamily="2" charset="0"/>
                          <a:cs typeface="Roboto" panose="02000000000000000000" pitchFamily="2" charset="0"/>
                        </a:rPr>
                        <a:t>: Create leaf rubbings.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indent="-71755">
                        <a:lnSpc>
                          <a:spcPct val="100000"/>
                        </a:lnSpc>
                        <a:spcAft>
                          <a:spcPts val="100"/>
                        </a:spcAft>
                        <a:buFont typeface="Arial" panose="020B0604020202020204" pitchFamily="34" charset="0"/>
                        <a:buChar char="•"/>
                      </a:pPr>
                      <a:r>
                        <a:rPr lang="en-GB" sz="900" dirty="0">
                          <a:solidFill>
                            <a:schemeClr val="bg1"/>
                          </a:solidFill>
                          <a:latin typeface="Roboto" panose="02000000000000000000" pitchFamily="2" charset="0"/>
                          <a:ea typeface="Roboto" panose="02000000000000000000" pitchFamily="2" charset="0"/>
                          <a:cs typeface="Roboto" panose="02000000000000000000" pitchFamily="2" charset="0"/>
                        </a:rPr>
                        <a:t>In Y1, pupils will use natural materials to make prints. In Y2, pupils will create rubbings using different textures around their school site. In Y5, pupils will use watercolours to paint textures based on birds' feathers.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7706567"/>
                  </a:ext>
                </a:extLst>
              </a:tr>
            </a:tbl>
          </a:graphicData>
        </a:graphic>
      </p:graphicFrame>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extLst>
              <p:ext uri="{D42A27DB-BD31-4B8C-83A1-F6EECF244321}">
                <p14:modId xmlns:p14="http://schemas.microsoft.com/office/powerpoint/2010/main" val="4066429196"/>
              </p:ext>
            </p:extLst>
          </p:nvPr>
        </p:nvGraphicFramePr>
        <p:xfrm>
          <a:off x="351359" y="5781879"/>
          <a:ext cx="9147660" cy="630278"/>
        </p:xfrm>
        <a:graphic>
          <a:graphicData uri="http://schemas.openxmlformats.org/drawingml/2006/table">
            <a:tbl>
              <a:tblPr firstRow="1" bandRow="1">
                <a:tableStyleId>{5C22544A-7EE6-4342-B048-85BDC9FD1C3A}</a:tableStyleId>
              </a:tblPr>
              <a:tblGrid>
                <a:gridCol w="4573830">
                  <a:extLst>
                    <a:ext uri="{9D8B030D-6E8A-4147-A177-3AD203B41FA5}">
                      <a16:colId xmlns:a16="http://schemas.microsoft.com/office/drawing/2014/main" val="3280706412"/>
                    </a:ext>
                  </a:extLst>
                </a:gridCol>
                <a:gridCol w="4573830">
                  <a:extLst>
                    <a:ext uri="{9D8B030D-6E8A-4147-A177-3AD203B41FA5}">
                      <a16:colId xmlns:a16="http://schemas.microsoft.com/office/drawing/2014/main" val="2231191302"/>
                    </a:ext>
                  </a:extLst>
                </a:gridCol>
              </a:tblGrid>
              <a:tr h="135706">
                <a:tc gridSpan="2">
                  <a:txBody>
                    <a:bodyPr/>
                    <a:lstStyle/>
                    <a:p>
                      <a:r>
                        <a:rPr lang="en-GB" sz="900" b="1">
                          <a:solidFill>
                            <a:schemeClr val="bg1"/>
                          </a:solidFill>
                          <a:latin typeface="Roboto"/>
                          <a:ea typeface="Roboto"/>
                          <a:cs typeface="Roboto"/>
                        </a:rPr>
                        <a:t>Relevant Development Matters (N2)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457118">
                <a:tc>
                  <a:txBody>
                    <a:bodyPr/>
                    <a:lstStyle/>
                    <a:p>
                      <a:pPr marL="107950" indent="-107950">
                        <a:buFont typeface="Arial" panose="020B0604020202020204" pitchFamily="34" charset="0"/>
                        <a:buChar char="•"/>
                      </a:pPr>
                      <a:r>
                        <a:rPr lang="en-US" sz="900" b="0" strike="noStrike">
                          <a:solidFill>
                            <a:schemeClr val="accent1"/>
                          </a:solidFill>
                          <a:latin typeface="Roboto"/>
                          <a:ea typeface="Roboto"/>
                        </a:rPr>
                        <a:t>Explore paint using fingers and other body parts, as well as brushes and other tools.</a:t>
                      </a:r>
                    </a:p>
                    <a:p>
                      <a:pPr marL="107950" indent="-107950">
                        <a:buFont typeface="Arial" panose="020B0604020202020204" pitchFamily="34" charset="0"/>
                        <a:buChar char="•"/>
                      </a:pPr>
                      <a:r>
                        <a:rPr lang="en-US" sz="900" b="0" strike="noStrike">
                          <a:solidFill>
                            <a:schemeClr val="accent1"/>
                          </a:solidFill>
                          <a:latin typeface="Roboto"/>
                          <a:ea typeface="Roboto"/>
                        </a:rPr>
                        <a:t>Use a wider variety of tools and size of brushes to explore paint and other materials which make marks.</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7950" indent="-107950">
                        <a:buFont typeface="Arial" panose="020B0604020202020204" pitchFamily="34" charset="0"/>
                        <a:buChar char="•"/>
                      </a:pPr>
                      <a:r>
                        <a:rPr lang="en-US" sz="900" b="0" strike="noStrike">
                          <a:solidFill>
                            <a:schemeClr val="accent1"/>
                          </a:solidFill>
                          <a:latin typeface="Roboto"/>
                          <a:ea typeface="Roboto"/>
                        </a:rPr>
                        <a:t>Manipulate and play with different materials to create a desired effect</a:t>
                      </a:r>
                    </a:p>
                    <a:p>
                      <a:pPr marL="107950" indent="-107950">
                        <a:buFont typeface="Arial" panose="020B0604020202020204" pitchFamily="34" charset="0"/>
                        <a:buChar char="•"/>
                      </a:pPr>
                      <a:r>
                        <a:rPr lang="en-US" sz="900" b="0">
                          <a:solidFill>
                            <a:schemeClr val="accent1"/>
                          </a:solidFill>
                          <a:latin typeface="Roboto"/>
                          <a:ea typeface="Roboto"/>
                        </a:rPr>
                        <a:t>Use their imagination to consider what they can do with different materials.</a:t>
                      </a: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accent1"/>
                          </a:solidFill>
                          <a:latin typeface="Roboto"/>
                          <a:ea typeface="Roboto"/>
                        </a:rPr>
                        <a:t>Start to make marks intentionally.</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spTree>
    <p:extLst>
      <p:ext uri="{BB962C8B-B14F-4D97-AF65-F5344CB8AC3E}">
        <p14:creationId xmlns:p14="http://schemas.microsoft.com/office/powerpoint/2010/main" val="9755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Nursery 3/4 (Cycle A)</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Nursery 3/4 (Cycle A)</a:t>
            </a:r>
          </a:p>
        </p:txBody>
      </p:sp>
      <p:graphicFrame>
        <p:nvGraphicFramePr>
          <p:cNvPr id="8" name="Table 8">
            <a:extLst>
              <a:ext uri="{FF2B5EF4-FFF2-40B4-BE49-F238E27FC236}">
                <a16:creationId xmlns:a16="http://schemas.microsoft.com/office/drawing/2014/main" id="{878F0DC9-6BE1-5923-4671-CFE33B88DB58}"/>
              </a:ext>
            </a:extLst>
          </p:cNvPr>
          <p:cNvGraphicFramePr>
            <a:graphicFrameLocks noGrp="1"/>
          </p:cNvGraphicFramePr>
          <p:nvPr>
            <p:extLst>
              <p:ext uri="{D42A27DB-BD31-4B8C-83A1-F6EECF244321}">
                <p14:modId xmlns:p14="http://schemas.microsoft.com/office/powerpoint/2010/main" val="330977016"/>
              </p:ext>
            </p:extLst>
          </p:nvPr>
        </p:nvGraphicFramePr>
        <p:xfrm>
          <a:off x="284104" y="943146"/>
          <a:ext cx="9131983" cy="295656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dirty="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dirty="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a:solidFill>
                            <a:schemeClr val="bg1"/>
                          </a:solidFill>
                          <a:latin typeface="Roboto"/>
                          <a:ea typeface="Roboto"/>
                          <a:cs typeface="Roboto"/>
                        </a:rPr>
                        <a:t>Aut1: Marvellous Me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Painting a self-portrait. Beginning to explore colour-mixing.</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a paintbrush.</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nSpc>
                          <a:spcPct val="100000"/>
                        </a:lnSpc>
                        <a:spcAft>
                          <a:spcPts val="100"/>
                        </a:spcAft>
                        <a:buClr>
                          <a:srgbClr val="FFFFFF"/>
                        </a:buClr>
                        <a:buNone/>
                      </a:pPr>
                      <a:r>
                        <a:rPr lang="en-GB" sz="900" b="0" i="0" u="none" strike="noStrike" noProof="0" dirty="0">
                          <a:solidFill>
                            <a:schemeClr val="bg1"/>
                          </a:solidFill>
                          <a:latin typeface="Arial"/>
                        </a:rPr>
                        <a:t>In Rec and Y2, pupils will draw and paint a simple self-portrait. In Y6, pupils will be taught techniques to accurately draw facial features. Pupils will continually develop their painting skills throughout the primary curriculum.</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403757">
                <a:tc>
                  <a:txBody>
                    <a:bodyPr/>
                    <a:lstStyle/>
                    <a:p>
                      <a:pPr>
                        <a:spcAft>
                          <a:spcPts val="200"/>
                        </a:spcAft>
                      </a:pPr>
                      <a:r>
                        <a:rPr lang="en-GB" sz="900">
                          <a:solidFill>
                            <a:schemeClr val="bg1"/>
                          </a:solidFill>
                          <a:latin typeface="Roboto"/>
                          <a:ea typeface="Roboto"/>
                          <a:cs typeface="Roboto"/>
                        </a:rPr>
                        <a:t>Aut2: It’s Getting Cold Outside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Texture</a:t>
                      </a:r>
                      <a:r>
                        <a:rPr lang="en-GB" sz="900" b="0">
                          <a:solidFill>
                            <a:schemeClr val="bg1"/>
                          </a:solidFill>
                          <a:latin typeface="Roboto"/>
                          <a:ea typeface="Roboto"/>
                          <a:cs typeface="Roboto"/>
                        </a:rPr>
                        <a:t>: Using a range of materials to create a hibernation picture.</a:t>
                      </a: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(gluing, cutting with scissors).</a:t>
                      </a:r>
                      <a:endParaRPr lang="en-GB" sz="900" b="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dirty="0">
                          <a:solidFill>
                            <a:schemeClr val="bg1"/>
                          </a:solidFill>
                          <a:latin typeface="Roboto"/>
                          <a:ea typeface="Roboto"/>
                          <a:cs typeface="Roboto"/>
                        </a:rPr>
                        <a:t>In Y2, pupils will explore texture around the school site, creating wax rubbings to inform their printmaking outcome.</a:t>
                      </a:r>
                    </a:p>
                    <a:p>
                      <a:pPr marL="0" lvl="0" indent="0">
                        <a:spcAft>
                          <a:spcPts val="200"/>
                        </a:spcAft>
                        <a:buNone/>
                      </a:pPr>
                      <a:r>
                        <a:rPr lang="en-GB" sz="900" dirty="0">
                          <a:solidFill>
                            <a:schemeClr val="bg1"/>
                          </a:solidFill>
                          <a:latin typeface="Roboto"/>
                          <a:ea typeface="Roboto"/>
                          <a:cs typeface="Roboto"/>
                        </a:rPr>
                        <a:t>In Y1, pupils will further develop their fine motor skills to create a paper sculpture by cutting and gluing paper.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a:solidFill>
                            <a:schemeClr val="bg1"/>
                          </a:solidFill>
                          <a:latin typeface="Roboto"/>
                          <a:ea typeface="Roboto"/>
                          <a:cs typeface="Roboto"/>
                        </a:rPr>
                        <a:t>Spr2: On the Farm</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Choosing appropriate colours for each element of their image.</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Using a range of materials to create a collage.</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printmaking.</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In Y1, pupils will learn about primary and secondary colours. They will also use leaves to explore printmaking. Pupils will have further opportunities to explore collage in Y2 and Y4.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r h="403757">
                <a:tc>
                  <a:txBody>
                    <a:bodyPr/>
                    <a:lstStyle/>
                    <a:p>
                      <a:pPr>
                        <a:spcAft>
                          <a:spcPts val="200"/>
                        </a:spcAft>
                      </a:pPr>
                      <a:r>
                        <a:rPr lang="en-GB" sz="900">
                          <a:solidFill>
                            <a:schemeClr val="bg1"/>
                          </a:solidFill>
                          <a:latin typeface="Roboto"/>
                          <a:ea typeface="Roboto"/>
                          <a:cs typeface="Roboto"/>
                        </a:rPr>
                        <a:t>Sum1: Once Upon a Time 1</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Line</a:t>
                      </a:r>
                      <a:r>
                        <a:rPr lang="en-GB" sz="900">
                          <a:solidFill>
                            <a:schemeClr val="bg1"/>
                          </a:solidFill>
                          <a:latin typeface="Roboto"/>
                          <a:ea typeface="Roboto"/>
                          <a:cs typeface="Roboto"/>
                        </a:rPr>
                        <a:t>: Drawing continuous line, vertical and horizontal lines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Creating textured surfaces to represent brickwork.</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Using fine motor skills to hold a pencil.</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explore continuous line in Y1 and Y3. InY2, pupils will explore texture to inform their printmaking experiments.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722840"/>
                  </a:ext>
                </a:extLst>
              </a:tr>
              <a:tr h="320540">
                <a:tc>
                  <a:txBody>
                    <a:bodyPr/>
                    <a:lstStyle/>
                    <a:p>
                      <a:pPr>
                        <a:spcAft>
                          <a:spcPts val="200"/>
                        </a:spcAft>
                      </a:pPr>
                      <a:r>
                        <a:rPr lang="en-GB" sz="900">
                          <a:solidFill>
                            <a:schemeClr val="bg1"/>
                          </a:solidFill>
                          <a:latin typeface="Roboto"/>
                          <a:ea typeface="Roboto"/>
                          <a:cs typeface="Roboto"/>
                        </a:rPr>
                        <a:t>Sum2: All Creatures Great and Small 1</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Line</a:t>
                      </a:r>
                      <a:r>
                        <a:rPr lang="en-GB" sz="900" dirty="0">
                          <a:solidFill>
                            <a:schemeClr val="bg1"/>
                          </a:solidFill>
                          <a:latin typeface="Roboto"/>
                          <a:ea typeface="Roboto"/>
                          <a:cs typeface="Roboto"/>
                        </a:rPr>
                        <a:t>: Drawing animals using lines and circles.</a:t>
                      </a:r>
                    </a:p>
                    <a:p>
                      <a:pPr marL="0" lvl="0" indent="0">
                        <a:spcAft>
                          <a:spcPts val="200"/>
                        </a:spcAft>
                        <a:buNone/>
                      </a:pPr>
                      <a:r>
                        <a:rPr lang="en-GB" sz="900" b="1" i="0" u="none" strike="noStrike" baseline="0" noProof="0" dirty="0">
                          <a:solidFill>
                            <a:srgbClr val="000000"/>
                          </a:solidFill>
                          <a:latin typeface="Roboto"/>
                        </a:rPr>
                        <a:t>   Control of materials</a:t>
                      </a:r>
                      <a:r>
                        <a:rPr lang="en-GB" sz="900" b="0" i="0" u="none" strike="noStrike" baseline="0" noProof="0" dirty="0">
                          <a:solidFill>
                            <a:srgbClr val="000000"/>
                          </a:solidFill>
                          <a:latin typeface="Roboto"/>
                        </a:rPr>
                        <a:t>: Using pencil to add detail to drawings.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dirty="0">
                          <a:solidFill>
                            <a:schemeClr val="bg1"/>
                          </a:solidFill>
                          <a:latin typeface="Roboto"/>
                          <a:ea typeface="Roboto"/>
                          <a:cs typeface="Roboto"/>
                        </a:rPr>
                        <a:t>In Y3, pupils will use continuous line to draw animals before adding additional details using a range of materials.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1809577"/>
                  </a:ext>
                </a:extLst>
              </a:tr>
            </a:tbl>
          </a:graphicData>
        </a:graphic>
      </p:graphicFrame>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extLst>
              <p:ext uri="{D42A27DB-BD31-4B8C-83A1-F6EECF244321}">
                <p14:modId xmlns:p14="http://schemas.microsoft.com/office/powerpoint/2010/main" val="57714568"/>
              </p:ext>
            </p:extLst>
          </p:nvPr>
        </p:nvGraphicFramePr>
        <p:xfrm>
          <a:off x="360634" y="5630363"/>
          <a:ext cx="9184732" cy="9864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(N3/4)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Create closed shapes with continuous lines and begin to use these shapes to represent objects.</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Draw with increasing complexity and detail, such as representing a face with a circle and including details.</a:t>
                      </a:r>
                    </a:p>
                    <a:p>
                      <a:endParaRPr lang="en-GB" sz="1000" b="0">
                        <a:solidFill>
                          <a:schemeClr val="accent1"/>
                        </a:solidFill>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different materials freely, in order to develop their ideas about how to use them and what to make.</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colour and colour-mixing.</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Develop their own ideas and then decide which materials to use to express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spTree>
    <p:extLst>
      <p:ext uri="{BB962C8B-B14F-4D97-AF65-F5344CB8AC3E}">
        <p14:creationId xmlns:p14="http://schemas.microsoft.com/office/powerpoint/2010/main" val="392513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C8662-ABB7-1BBF-6ED9-3860D4583799}"/>
              </a:ext>
            </a:extLst>
          </p:cNvPr>
          <p:cNvSpPr>
            <a:spLocks noGrp="1"/>
          </p:cNvSpPr>
          <p:nvPr>
            <p:ph type="body" sz="quarter" idx="10"/>
          </p:nvPr>
        </p:nvSpPr>
        <p:spPr/>
        <p:txBody>
          <a:bodyPr/>
          <a:lstStyle/>
          <a:p>
            <a:r>
              <a:rPr lang="en-GB"/>
              <a:t>Nursery 3/4 (Cycle B)</a:t>
            </a:r>
          </a:p>
        </p:txBody>
      </p:sp>
      <p:sp>
        <p:nvSpPr>
          <p:cNvPr id="3" name="Text Placeholder 2">
            <a:extLst>
              <a:ext uri="{FF2B5EF4-FFF2-40B4-BE49-F238E27FC236}">
                <a16:creationId xmlns:a16="http://schemas.microsoft.com/office/drawing/2014/main" id="{C72695C1-1BE1-1F34-6BD5-E32D96BF80EF}"/>
              </a:ext>
            </a:extLst>
          </p:cNvPr>
          <p:cNvSpPr>
            <a:spLocks noGrp="1"/>
          </p:cNvSpPr>
          <p:nvPr>
            <p:ph type="body" sz="quarter" idx="11"/>
          </p:nvPr>
        </p:nvSpPr>
        <p:spPr/>
        <p:txBody>
          <a:bodyPr/>
          <a:lstStyle/>
          <a:p>
            <a:r>
              <a:rPr lang="en-GB"/>
              <a:t>Nursery 3/4 (Cycle B)</a:t>
            </a:r>
          </a:p>
        </p:txBody>
      </p:sp>
      <p:graphicFrame>
        <p:nvGraphicFramePr>
          <p:cNvPr id="9" name="Table 9">
            <a:extLst>
              <a:ext uri="{FF2B5EF4-FFF2-40B4-BE49-F238E27FC236}">
                <a16:creationId xmlns:a16="http://schemas.microsoft.com/office/drawing/2014/main" id="{CAE9F938-9F12-5262-0D12-E282D07D8AC0}"/>
              </a:ext>
            </a:extLst>
          </p:cNvPr>
          <p:cNvGraphicFramePr>
            <a:graphicFrameLocks noGrp="1"/>
          </p:cNvGraphicFramePr>
          <p:nvPr>
            <p:extLst>
              <p:ext uri="{D42A27DB-BD31-4B8C-83A1-F6EECF244321}">
                <p14:modId xmlns:p14="http://schemas.microsoft.com/office/powerpoint/2010/main" val="1541824792"/>
              </p:ext>
            </p:extLst>
          </p:nvPr>
        </p:nvGraphicFramePr>
        <p:xfrm>
          <a:off x="360634" y="5630363"/>
          <a:ext cx="9184732" cy="986400"/>
        </p:xfrm>
        <a:graphic>
          <a:graphicData uri="http://schemas.openxmlformats.org/drawingml/2006/table">
            <a:tbl>
              <a:tblPr firstRow="1" bandRow="1">
                <a:tableStyleId>{5C22544A-7EE6-4342-B048-85BDC9FD1C3A}</a:tableStyleId>
              </a:tblPr>
              <a:tblGrid>
                <a:gridCol w="4239501">
                  <a:extLst>
                    <a:ext uri="{9D8B030D-6E8A-4147-A177-3AD203B41FA5}">
                      <a16:colId xmlns:a16="http://schemas.microsoft.com/office/drawing/2014/main" val="3280706412"/>
                    </a:ext>
                  </a:extLst>
                </a:gridCol>
                <a:gridCol w="4945231">
                  <a:extLst>
                    <a:ext uri="{9D8B030D-6E8A-4147-A177-3AD203B41FA5}">
                      <a16:colId xmlns:a16="http://schemas.microsoft.com/office/drawing/2014/main" val="2231191302"/>
                    </a:ext>
                  </a:extLst>
                </a:gridCol>
              </a:tblGrid>
              <a:tr h="0">
                <a:tc gridSpan="2">
                  <a:txBody>
                    <a:bodyPr/>
                    <a:lstStyle/>
                    <a:p>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Relevant Development Matters (N3/4) statements:</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108000" indent="-108000">
                        <a:buFont typeface="Arial" panose="020B0604020202020204" pitchFamily="34" charset="0"/>
                        <a:buChar char="•"/>
                      </a:pPr>
                      <a:endParaRPr lang="en-GB" sz="1000" b="0">
                        <a:solidFill>
                          <a:schemeClr val="bg1"/>
                        </a:solidFill>
                      </a:endParaRPr>
                    </a:p>
                  </a:txBody>
                  <a:tcPr>
                    <a:noFill/>
                  </a:tcPr>
                </a:tc>
                <a:extLst>
                  <a:ext uri="{0D108BD9-81ED-4DB2-BD59-A6C34878D82A}">
                    <a16:rowId xmlns:a16="http://schemas.microsoft.com/office/drawing/2014/main" val="3133244836"/>
                  </a:ext>
                </a:extLst>
              </a:tr>
              <a:tr h="0">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Create closed shapes with continuous lines and begin to use these shapes to represent objects.</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Draw with increasing complexity and detail, such as representing a face with a circle and including details.</a:t>
                      </a:r>
                    </a:p>
                    <a:p>
                      <a:endParaRPr lang="en-GB" sz="1000" b="0">
                        <a:solidFill>
                          <a:schemeClr val="accent1"/>
                        </a:solidFill>
                      </a:endParaRP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different materials freely, in order to develop their ideas about how to use them and what to make.</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Explore colour and colour-mixing.</a:t>
                      </a:r>
                    </a:p>
                    <a:p>
                      <a:pPr marL="108000" indent="-108000">
                        <a:buFont typeface="Arial" panose="020B0604020202020204" pitchFamily="34" charset="0"/>
                        <a:buChar char="•"/>
                      </a:pPr>
                      <a:r>
                        <a:rPr lang="en-US" sz="1000" b="0" strike="noStrike">
                          <a:solidFill>
                            <a:schemeClr val="accent1"/>
                          </a:solidFill>
                          <a:latin typeface="Roboto" panose="02000000000000000000" pitchFamily="2" charset="0"/>
                          <a:ea typeface="Roboto" panose="02000000000000000000" pitchFamily="2" charset="0"/>
                        </a:rPr>
                        <a:t>Develop their own ideas and then decide which materials to use to express them.</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3711058"/>
                  </a:ext>
                </a:extLst>
              </a:tr>
            </a:tbl>
          </a:graphicData>
        </a:graphic>
      </p:graphicFrame>
      <p:graphicFrame>
        <p:nvGraphicFramePr>
          <p:cNvPr id="4" name="Table 8">
            <a:extLst>
              <a:ext uri="{FF2B5EF4-FFF2-40B4-BE49-F238E27FC236}">
                <a16:creationId xmlns:a16="http://schemas.microsoft.com/office/drawing/2014/main" id="{6E70A45D-4115-2FF8-8955-F5A0707945D1}"/>
              </a:ext>
            </a:extLst>
          </p:cNvPr>
          <p:cNvGraphicFramePr>
            <a:graphicFrameLocks noGrp="1"/>
          </p:cNvGraphicFramePr>
          <p:nvPr>
            <p:extLst>
              <p:ext uri="{D42A27DB-BD31-4B8C-83A1-F6EECF244321}">
                <p14:modId xmlns:p14="http://schemas.microsoft.com/office/powerpoint/2010/main" val="118600076"/>
              </p:ext>
            </p:extLst>
          </p:nvPr>
        </p:nvGraphicFramePr>
        <p:xfrm>
          <a:off x="284104" y="943146"/>
          <a:ext cx="9131983" cy="37846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727345331"/>
                    </a:ext>
                  </a:extLst>
                </a:gridCol>
                <a:gridCol w="3947983">
                  <a:extLst>
                    <a:ext uri="{9D8B030D-6E8A-4147-A177-3AD203B41FA5}">
                      <a16:colId xmlns:a16="http://schemas.microsoft.com/office/drawing/2014/main" val="3894054192"/>
                    </a:ext>
                  </a:extLst>
                </a:gridCol>
                <a:gridCol w="4032000">
                  <a:extLst>
                    <a:ext uri="{9D8B030D-6E8A-4147-A177-3AD203B41FA5}">
                      <a16:colId xmlns:a16="http://schemas.microsoft.com/office/drawing/2014/main" val="2067779578"/>
                    </a:ext>
                  </a:extLst>
                </a:gridCol>
              </a:tblGrid>
              <a:tr h="138695">
                <a:tc>
                  <a:txBody>
                    <a:bodyPr/>
                    <a:lstStyle/>
                    <a:p>
                      <a:r>
                        <a:rPr lang="en-GB" sz="900" dirty="0">
                          <a:solidFill>
                            <a:schemeClr val="bg1"/>
                          </a:solidFill>
                          <a:latin typeface="Roboto"/>
                          <a:ea typeface="Roboto"/>
                          <a:cs typeface="Roboto"/>
                        </a:rPr>
                        <a:t>Half Term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dirty="0">
                          <a:solidFill>
                            <a:schemeClr val="bg1"/>
                          </a:solidFill>
                          <a:latin typeface="Roboto"/>
                          <a:ea typeface="Roboto"/>
                          <a:cs typeface="Roboto"/>
                        </a:rPr>
                        <a:t>Learning Opportunities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900">
                          <a:solidFill>
                            <a:schemeClr val="bg1"/>
                          </a:solidFill>
                          <a:latin typeface="Roboto"/>
                          <a:ea typeface="Roboto"/>
                          <a:cs typeface="Roboto"/>
                        </a:rPr>
                        <a:t>How This Will Build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4983783"/>
                  </a:ext>
                </a:extLst>
              </a:tr>
              <a:tr h="305129">
                <a:tc>
                  <a:txBody>
                    <a:bodyPr/>
                    <a:lstStyle/>
                    <a:p>
                      <a:pPr>
                        <a:spcAft>
                          <a:spcPts val="200"/>
                        </a:spcAft>
                      </a:pPr>
                      <a:r>
                        <a:rPr lang="en-GB" sz="900" dirty="0">
                          <a:solidFill>
                            <a:schemeClr val="bg1"/>
                          </a:solidFill>
                          <a:latin typeface="Roboto"/>
                          <a:ea typeface="Roboto"/>
                          <a:cs typeface="Roboto"/>
                        </a:rPr>
                        <a:t>Aut1: Look at Me!</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Colour</a:t>
                      </a:r>
                      <a:r>
                        <a:rPr lang="en-GB" sz="900" dirty="0">
                          <a:solidFill>
                            <a:schemeClr val="bg1"/>
                          </a:solidFill>
                          <a:latin typeface="Roboto"/>
                          <a:ea typeface="Roboto"/>
                          <a:cs typeface="Roboto"/>
                        </a:rPr>
                        <a:t>: Identify appropriate colours for their self-portrait (e.g., eyes, hair etc.).</a:t>
                      </a:r>
                    </a:p>
                    <a:p>
                      <a:pPr marL="71755" lvl="0" indent="-71755" algn="l">
                        <a:lnSpc>
                          <a:spcPct val="100000"/>
                        </a:lnSpc>
                        <a:spcAft>
                          <a:spcPts val="200"/>
                        </a:spcAft>
                        <a:buFont typeface="Arial" panose="020B0604020202020204" pitchFamily="34" charset="0"/>
                        <a:buChar char="•"/>
                      </a:pPr>
                      <a:r>
                        <a:rPr lang="en-GB" sz="900" b="1" i="0" u="none" strike="noStrike" baseline="0" noProof="0" dirty="0">
                          <a:solidFill>
                            <a:srgbClr val="000000"/>
                          </a:solidFill>
                          <a:latin typeface="Roboto"/>
                        </a:rPr>
                        <a:t>Line</a:t>
                      </a:r>
                      <a:r>
                        <a:rPr lang="en-GB" sz="900" b="0" i="0" u="none" strike="noStrike" baseline="0" noProof="0" dirty="0">
                          <a:solidFill>
                            <a:srgbClr val="000000"/>
                          </a:solidFill>
                          <a:latin typeface="Roboto"/>
                        </a:rPr>
                        <a:t>: Draw using continuous line and closed shapes.</a:t>
                      </a: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a:t>
                      </a:r>
                      <a:r>
                        <a:rPr lang="en-GB" sz="900" b="0" i="0" u="none" strike="noStrike" baseline="0" noProof="0" dirty="0">
                          <a:solidFill>
                            <a:srgbClr val="000000"/>
                          </a:solidFill>
                          <a:latin typeface="Roboto"/>
                        </a:rPr>
                        <a:t>: Collage skills and handling paintbrush.</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lnSpc>
                          <a:spcPct val="100000"/>
                        </a:lnSpc>
                        <a:spcAft>
                          <a:spcPts val="100"/>
                        </a:spcAft>
                        <a:buClr>
                          <a:srgbClr val="FFFFFF"/>
                        </a:buClr>
                        <a:buNone/>
                      </a:pPr>
                      <a:r>
                        <a:rPr lang="en-GB" sz="900" b="0" i="0" u="none" strike="noStrike" noProof="0" dirty="0">
                          <a:solidFill>
                            <a:schemeClr val="bg1"/>
                          </a:solidFill>
                          <a:latin typeface="Arial"/>
                        </a:rPr>
                        <a:t>Children will draw their own face in Rec. In Y2, pupils will draw and paint a simple self-portrait. In Y6, pupils will be taught techniques to accurately draw facial features. Pupils will draw using continuous line in Y3.</a:t>
                      </a:r>
                      <a:endParaRPr lang="en-GB" sz="900" dirty="0">
                        <a:solidFill>
                          <a:schemeClr val="bg1"/>
                        </a:solidFill>
                        <a:latin typeface="Roboto"/>
                        <a:ea typeface="Roboto"/>
                        <a:cs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44494724"/>
                  </a:ext>
                </a:extLst>
              </a:tr>
              <a:tr h="305129">
                <a:tc>
                  <a:txBody>
                    <a:bodyPr/>
                    <a:lstStyle/>
                    <a:p>
                      <a:pPr>
                        <a:spcAft>
                          <a:spcPts val="200"/>
                        </a:spcAft>
                      </a:pPr>
                      <a:r>
                        <a:rPr lang="en-GB" sz="900" dirty="0">
                          <a:solidFill>
                            <a:schemeClr val="bg1"/>
                          </a:solidFill>
                          <a:latin typeface="Roboto"/>
                          <a:ea typeface="Roboto"/>
                          <a:cs typeface="Roboto"/>
                        </a:rPr>
                        <a:t>Aut2: Bears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Texture: </a:t>
                      </a:r>
                      <a:r>
                        <a:rPr lang="en-GB" sz="900" b="0" dirty="0">
                          <a:solidFill>
                            <a:schemeClr val="bg1"/>
                          </a:solidFill>
                          <a:latin typeface="Roboto"/>
                          <a:ea typeface="Roboto"/>
                          <a:cs typeface="Roboto"/>
                        </a:rPr>
                        <a:t>Selecting appropriate materials to create a collaged bear image.</a:t>
                      </a:r>
                      <a:endParaRPr lang="en-GB" sz="900" b="1" dirty="0">
                        <a:solidFill>
                          <a:schemeClr val="bg1"/>
                        </a:solidFill>
                        <a:latin typeface="Roboto"/>
                        <a:ea typeface="Roboto"/>
                        <a:cs typeface="Roboto"/>
                      </a:endParaRP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 </a:t>
                      </a:r>
                      <a:r>
                        <a:rPr lang="en-GB" sz="900" b="0" i="0" u="none" strike="noStrike" baseline="0" noProof="0" dirty="0">
                          <a:solidFill>
                            <a:srgbClr val="000000"/>
                          </a:solidFill>
                          <a:latin typeface="Roboto"/>
                        </a:rPr>
                        <a:t>Collage skills.</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have further opportunities to explore collage in Y2 and Y4.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99101647"/>
                  </a:ext>
                </a:extLst>
              </a:tr>
              <a:tr h="403757">
                <a:tc>
                  <a:txBody>
                    <a:bodyPr/>
                    <a:lstStyle/>
                    <a:p>
                      <a:pPr>
                        <a:spcAft>
                          <a:spcPts val="200"/>
                        </a:spcAft>
                      </a:pPr>
                      <a:r>
                        <a:rPr lang="en-GB" sz="900" dirty="0">
                          <a:solidFill>
                            <a:schemeClr val="bg1"/>
                          </a:solidFill>
                          <a:latin typeface="Roboto"/>
                          <a:ea typeface="Roboto"/>
                          <a:cs typeface="Roboto"/>
                        </a:rPr>
                        <a:t>Aut3: Special Days</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a:solidFill>
                            <a:schemeClr val="bg1"/>
                          </a:solidFill>
                          <a:latin typeface="Roboto"/>
                          <a:ea typeface="Roboto"/>
                          <a:cs typeface="Roboto"/>
                        </a:rPr>
                        <a:t>Colour</a:t>
                      </a:r>
                      <a:r>
                        <a:rPr lang="en-GB" sz="900">
                          <a:solidFill>
                            <a:schemeClr val="bg1"/>
                          </a:solidFill>
                          <a:latin typeface="Roboto"/>
                          <a:ea typeface="Roboto"/>
                          <a:cs typeface="Roboto"/>
                        </a:rPr>
                        <a:t>: Exploring colour-mixing using paint.</a:t>
                      </a:r>
                    </a:p>
                    <a:p>
                      <a:pPr marL="71755" lvl="0" indent="-71755" algn="l">
                        <a:lnSpc>
                          <a:spcPct val="100000"/>
                        </a:lnSpc>
                        <a:spcAft>
                          <a:spcPts val="200"/>
                        </a:spcAft>
                        <a:buFont typeface="Arial" panose="020B0604020202020204" pitchFamily="34" charset="0"/>
                        <a:buChar char="•"/>
                      </a:pPr>
                      <a:r>
                        <a:rPr lang="en-GB" sz="900" b="1" i="0" u="none" strike="noStrike" baseline="0" noProof="0">
                          <a:solidFill>
                            <a:srgbClr val="000000"/>
                          </a:solidFill>
                          <a:latin typeface="Roboto"/>
                        </a:rPr>
                        <a:t>Texture</a:t>
                      </a:r>
                      <a:r>
                        <a:rPr lang="en-GB" sz="900" b="0" i="0" u="none" strike="noStrike" baseline="0" noProof="0">
                          <a:solidFill>
                            <a:srgbClr val="000000"/>
                          </a:solidFill>
                          <a:latin typeface="Roboto"/>
                        </a:rPr>
                        <a:t>: Pupils choose collage materials from a selection.</a:t>
                      </a:r>
                      <a:endParaRPr lang="en-GB" sz="900">
                        <a:latin typeface="Roboto"/>
                      </a:endParaRPr>
                    </a:p>
                    <a:p>
                      <a:pPr marL="71755" lvl="0" indent="-71755">
                        <a:spcAft>
                          <a:spcPts val="200"/>
                        </a:spcAft>
                        <a:buFont typeface="Arial" panose="020B0604020202020204" pitchFamily="34" charset="0"/>
                        <a:buChar char="•"/>
                      </a:pPr>
                      <a:r>
                        <a:rPr lang="en-GB" sz="900" b="1" i="0" u="none" strike="noStrike" baseline="0" noProof="0">
                          <a:solidFill>
                            <a:srgbClr val="000000"/>
                          </a:solidFill>
                          <a:latin typeface="Roboto"/>
                        </a:rPr>
                        <a:t>Control of materials</a:t>
                      </a:r>
                      <a:r>
                        <a:rPr lang="en-GB" sz="900" b="0" i="0" u="none" strike="noStrike" baseline="0" noProof="0">
                          <a:solidFill>
                            <a:srgbClr val="000000"/>
                          </a:solidFill>
                          <a:latin typeface="Roboto"/>
                        </a:rPr>
                        <a:t>: Collage skills and handling a paintbrush.</a:t>
                      </a:r>
                      <a:endParaRPr lang="en-GB" sz="90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learn about primary and secondary colour in Y1. In Y2, pupils will learn how to create tints, tones and shades of a primary colour, and they will explore tertiary colours in Y3.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59939061"/>
                  </a:ext>
                </a:extLst>
              </a:tr>
              <a:tr h="320540">
                <a:tc>
                  <a:txBody>
                    <a:bodyPr/>
                    <a:lstStyle/>
                    <a:p>
                      <a:pPr>
                        <a:spcAft>
                          <a:spcPts val="200"/>
                        </a:spcAft>
                      </a:pPr>
                      <a:r>
                        <a:rPr lang="en-GB" sz="900" dirty="0">
                          <a:solidFill>
                            <a:schemeClr val="bg1"/>
                          </a:solidFill>
                          <a:latin typeface="Roboto"/>
                          <a:ea typeface="Roboto"/>
                          <a:cs typeface="Roboto"/>
                        </a:rPr>
                        <a:t>Spr2: Food Glorious Food</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Pattern</a:t>
                      </a:r>
                      <a:r>
                        <a:rPr lang="en-GB" sz="900" dirty="0">
                          <a:solidFill>
                            <a:schemeClr val="bg1"/>
                          </a:solidFill>
                          <a:latin typeface="Roboto"/>
                          <a:ea typeface="Roboto"/>
                          <a:cs typeface="Roboto"/>
                        </a:rPr>
                        <a:t>: Printmaking using vegetables to create a pattern.</a:t>
                      </a:r>
                    </a:p>
                    <a:p>
                      <a:pPr marL="71755" lvl="0" indent="-71755" algn="l">
                        <a:lnSpc>
                          <a:spcPct val="100000"/>
                        </a:lnSpc>
                        <a:spcAft>
                          <a:spcPts val="200"/>
                        </a:spcAft>
                        <a:buFont typeface="Arial" panose="020B0604020202020204" pitchFamily="34" charset="0"/>
                        <a:buChar char="•"/>
                      </a:pPr>
                      <a:r>
                        <a:rPr lang="en-GB" sz="900" b="1" i="0" u="none" strike="noStrike" baseline="0" noProof="0" dirty="0">
                          <a:solidFill>
                            <a:srgbClr val="000000"/>
                          </a:solidFill>
                          <a:latin typeface="Roboto"/>
                        </a:rPr>
                        <a:t>Control </a:t>
                      </a:r>
                      <a:r>
                        <a:rPr lang="en-GB" sz="900" b="0" i="0" u="none" strike="noStrike" baseline="0" noProof="0" dirty="0">
                          <a:solidFill>
                            <a:srgbClr val="000000"/>
                          </a:solidFill>
                          <a:latin typeface="Roboto"/>
                        </a:rPr>
                        <a:t>of materials: Printmaking and collage skills. </a:t>
                      </a:r>
                      <a:endParaRPr lang="en-GB" sz="900" dirty="0">
                        <a:latin typeface="Roboto"/>
                      </a:endParaRP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Colour</a:t>
                      </a:r>
                      <a:r>
                        <a:rPr lang="en-GB" sz="900" b="0" i="0" u="none" strike="noStrike" baseline="0" noProof="0" dirty="0">
                          <a:solidFill>
                            <a:srgbClr val="000000"/>
                          </a:solidFill>
                          <a:latin typeface="Roboto"/>
                        </a:rPr>
                        <a:t>: Colour-mixing using paint.</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dirty="0">
                          <a:solidFill>
                            <a:schemeClr val="bg1"/>
                          </a:solidFill>
                          <a:latin typeface="Roboto"/>
                          <a:ea typeface="Roboto"/>
                          <a:cs typeface="Roboto"/>
                        </a:rPr>
                        <a:t>In Y1, pupils will use leaves in printmaking. They will develop their printmaking skills further in Y2 by creating press-prints and Y4 by creating a </a:t>
                      </a:r>
                      <a:r>
                        <a:rPr lang="en-GB" sz="900" dirty="0" err="1">
                          <a:solidFill>
                            <a:schemeClr val="bg1"/>
                          </a:solidFill>
                          <a:latin typeface="Roboto"/>
                          <a:ea typeface="Roboto"/>
                          <a:cs typeface="Roboto"/>
                        </a:rPr>
                        <a:t>collagraphic</a:t>
                      </a:r>
                      <a:r>
                        <a:rPr lang="en-GB" sz="900" dirty="0">
                          <a:solidFill>
                            <a:schemeClr val="bg1"/>
                          </a:solidFill>
                          <a:latin typeface="Roboto"/>
                          <a:ea typeface="Roboto"/>
                          <a:cs typeface="Roboto"/>
                        </a:rPr>
                        <a:t> print.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17012319"/>
                  </a:ext>
                </a:extLst>
              </a:tr>
              <a:tr h="403757">
                <a:tc>
                  <a:txBody>
                    <a:bodyPr/>
                    <a:lstStyle/>
                    <a:p>
                      <a:pPr>
                        <a:spcAft>
                          <a:spcPts val="200"/>
                        </a:spcAft>
                      </a:pPr>
                      <a:r>
                        <a:rPr lang="en-GB" sz="900" dirty="0">
                          <a:solidFill>
                            <a:schemeClr val="bg1"/>
                          </a:solidFill>
                          <a:latin typeface="Roboto"/>
                          <a:ea typeface="Roboto"/>
                          <a:cs typeface="Roboto"/>
                        </a:rPr>
                        <a:t>Sum1: Once Upon a Time 2</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Line</a:t>
                      </a:r>
                      <a:r>
                        <a:rPr lang="en-GB" sz="900" dirty="0">
                          <a:solidFill>
                            <a:schemeClr val="bg1"/>
                          </a:solidFill>
                          <a:latin typeface="Roboto"/>
                          <a:ea typeface="Roboto"/>
                          <a:cs typeface="Roboto"/>
                        </a:rPr>
                        <a:t>: Drawing using continuous line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dirty="0">
                          <a:solidFill>
                            <a:srgbClr val="000000"/>
                          </a:solidFill>
                          <a:latin typeface="Roboto"/>
                        </a:rPr>
                        <a:t>Texture</a:t>
                      </a:r>
                      <a:r>
                        <a:rPr lang="en-GB" sz="900" b="0" i="0" u="none" strike="noStrike" baseline="0" noProof="0" dirty="0">
                          <a:solidFill>
                            <a:srgbClr val="000000"/>
                          </a:solidFill>
                          <a:latin typeface="Roboto"/>
                        </a:rPr>
                        <a:t>: Creating a representation of a textured surface using drawing skills.</a:t>
                      </a:r>
                      <a:endParaRPr lang="en-GB" sz="900" dirty="0">
                        <a:latin typeface="Roboto"/>
                      </a:endParaRP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a:t>
                      </a:r>
                      <a:r>
                        <a:rPr lang="en-GB" sz="900" b="0" i="0" u="none" strike="noStrike" baseline="0" noProof="0" dirty="0">
                          <a:solidFill>
                            <a:srgbClr val="000000"/>
                          </a:solidFill>
                          <a:latin typeface="Roboto"/>
                        </a:rPr>
                        <a:t> Collage skills</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indent="0">
                        <a:spcAft>
                          <a:spcPts val="200"/>
                        </a:spcAft>
                        <a:buNone/>
                      </a:pPr>
                      <a:r>
                        <a:rPr lang="en-GB" sz="900">
                          <a:solidFill>
                            <a:schemeClr val="bg1"/>
                          </a:solidFill>
                          <a:latin typeface="Roboto"/>
                          <a:ea typeface="Roboto"/>
                          <a:cs typeface="Roboto"/>
                        </a:rPr>
                        <a:t>Pupils will draw using a continuous line in Y3. They will develop their drawing skills further in Y4, when they will have the opportunity to draw from direct observation using continuous line as well as a range of other pencil techniques.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722840"/>
                  </a:ext>
                </a:extLst>
              </a:tr>
              <a:tr h="320540">
                <a:tc>
                  <a:txBody>
                    <a:bodyPr/>
                    <a:lstStyle/>
                    <a:p>
                      <a:pPr>
                        <a:spcAft>
                          <a:spcPts val="200"/>
                        </a:spcAft>
                      </a:pPr>
                      <a:r>
                        <a:rPr lang="en-GB" sz="900" dirty="0">
                          <a:solidFill>
                            <a:schemeClr val="bg1"/>
                          </a:solidFill>
                          <a:latin typeface="Roboto"/>
                          <a:ea typeface="Roboto"/>
                          <a:cs typeface="Roboto"/>
                        </a:rPr>
                        <a:t>Sum2: All Creatures Great and Small 2</a:t>
                      </a:r>
                    </a:p>
                  </a:txBody>
                  <a:tcPr marL="36000" marR="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1755" lvl="0" indent="-71755" algn="l">
                        <a:lnSpc>
                          <a:spcPct val="100000"/>
                        </a:lnSpc>
                        <a:buFont typeface="Arial" panose="020B0604020202020204" pitchFamily="34" charset="0"/>
                        <a:buChar char="•"/>
                      </a:pPr>
                      <a:r>
                        <a:rPr lang="en-GB" sz="900" b="1" dirty="0">
                          <a:solidFill>
                            <a:schemeClr val="bg1"/>
                          </a:solidFill>
                          <a:latin typeface="Roboto"/>
                          <a:ea typeface="Roboto"/>
                          <a:cs typeface="Roboto"/>
                        </a:rPr>
                        <a:t>Line</a:t>
                      </a:r>
                      <a:r>
                        <a:rPr lang="en-GB" sz="900" dirty="0">
                          <a:solidFill>
                            <a:schemeClr val="bg1"/>
                          </a:solidFill>
                          <a:latin typeface="Roboto"/>
                          <a:ea typeface="Roboto"/>
                          <a:cs typeface="Roboto"/>
                        </a:rPr>
                        <a:t>: Drawing using continuous line and closed shapes.</a:t>
                      </a:r>
                    </a:p>
                    <a:p>
                      <a:pPr marL="71755" lvl="0" indent="-71755" algn="l">
                        <a:lnSpc>
                          <a:spcPct val="100000"/>
                        </a:lnSpc>
                        <a:spcAft>
                          <a:spcPts val="200"/>
                        </a:spcAft>
                        <a:buFont typeface="Arial" panose="020B0604020202020204" pitchFamily="34" charset="0"/>
                        <a:buChar char="•"/>
                      </a:pPr>
                      <a:r>
                        <a:rPr lang="en-GB" sz="900" b="1" i="0" u="none" strike="noStrike" baseline="0" noProof="0" dirty="0">
                          <a:solidFill>
                            <a:srgbClr val="000000"/>
                          </a:solidFill>
                          <a:latin typeface="Roboto"/>
                        </a:rPr>
                        <a:t>Control of materials</a:t>
                      </a:r>
                      <a:r>
                        <a:rPr lang="en-GB" sz="900" b="0" i="0" u="none" strike="noStrike" baseline="0" noProof="0" dirty="0">
                          <a:solidFill>
                            <a:srgbClr val="000000"/>
                          </a:solidFill>
                          <a:latin typeface="Roboto"/>
                        </a:rPr>
                        <a:t>: Using a pencil to draw detail with increasing complexity.</a:t>
                      </a:r>
                      <a:endParaRPr lang="en-GB" sz="900" dirty="0">
                        <a:latin typeface="Roboto"/>
                      </a:endParaRPr>
                    </a:p>
                    <a:p>
                      <a:pPr marL="71755" lvl="0" indent="-71755">
                        <a:spcAft>
                          <a:spcPts val="200"/>
                        </a:spcAft>
                        <a:buFont typeface="Arial" panose="020B0604020202020204" pitchFamily="34" charset="0"/>
                        <a:buChar char="•"/>
                      </a:pPr>
                      <a:r>
                        <a:rPr lang="en-GB" sz="900" b="1" i="0" u="none" strike="noStrike" baseline="0" noProof="0" dirty="0">
                          <a:solidFill>
                            <a:srgbClr val="000000"/>
                          </a:solidFill>
                          <a:latin typeface="Roboto"/>
                        </a:rPr>
                        <a:t>Colour</a:t>
                      </a:r>
                      <a:r>
                        <a:rPr lang="en-GB" sz="900" b="0" i="0" u="none" strike="noStrike" baseline="0" noProof="0" dirty="0">
                          <a:solidFill>
                            <a:srgbClr val="000000"/>
                          </a:solidFill>
                          <a:latin typeface="Roboto"/>
                        </a:rPr>
                        <a:t>: Explore colour-mixing.</a:t>
                      </a:r>
                      <a:endParaRPr lang="en-GB" sz="900" dirty="0">
                        <a:latin typeface="Roboto"/>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lvl="0" indent="0">
                        <a:spcAft>
                          <a:spcPts val="200"/>
                        </a:spcAft>
                        <a:buNone/>
                      </a:pPr>
                      <a:r>
                        <a:rPr lang="en-GB" sz="900" b="0" i="0" u="none" strike="noStrike" baseline="0" noProof="0" dirty="0">
                          <a:solidFill>
                            <a:srgbClr val="000000"/>
                          </a:solidFill>
                          <a:latin typeface="Roboto"/>
                        </a:rPr>
                        <a:t>Pupils will draw using a continuous line in Y3. They will develop their drawing skills further in Y4, when they will have the opportunity to draw from direct observation using continuous line as well as a range of other pencil techniques.</a:t>
                      </a:r>
                      <a:endParaRPr lang="en-US"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1809577"/>
                  </a:ext>
                </a:extLst>
              </a:tr>
            </a:tbl>
          </a:graphicData>
        </a:graphic>
      </p:graphicFrame>
    </p:spTree>
    <p:extLst>
      <p:ext uri="{BB962C8B-B14F-4D97-AF65-F5344CB8AC3E}">
        <p14:creationId xmlns:p14="http://schemas.microsoft.com/office/powerpoint/2010/main" val="3969990003"/>
      </p:ext>
    </p:extLst>
  </p:cSld>
  <p:clrMapOvr>
    <a:masterClrMapping/>
  </p:clrMapOvr>
</p:sld>
</file>

<file path=ppt/theme/theme1.xml><?xml version="1.0" encoding="utf-8"?>
<a:theme xmlns:a="http://schemas.openxmlformats.org/drawingml/2006/main" name="Title Slide">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4283a62-dbf0-4bf3-9286-04d2ea05a3ac">
      <UserInfo>
        <DisplayName>Mark Stephenson</DisplayName>
        <AccountId>31</AccountId>
        <AccountType/>
      </UserInfo>
      <UserInfo>
        <DisplayName>Jessica Quinn</DisplayName>
        <AccountId>345</AccountId>
        <AccountType/>
      </UserInfo>
      <UserInfo>
        <DisplayName>Tanya Hughes</DisplayName>
        <AccountId>18</AccountId>
        <AccountType/>
      </UserInfo>
      <UserInfo>
        <DisplayName>Sarah Philpot</DisplayName>
        <AccountId>586</AccountId>
        <AccountType/>
      </UserInfo>
    </SharedWithUsers>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329EA773-2FD3-4444-A3DB-35584943E622}">
  <ds:schemaRefs>
    <ds:schemaRef ds:uri="7cdbce52-7c58-4c49-97cb-d953267058b2"/>
    <ds:schemaRef ds:uri="84283a62-dbf0-4bf3-9286-04d2ea05a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20F8DA-C4FB-4450-BACC-F5A742E79B9F}">
  <ds:schemaRefs>
    <ds:schemaRef ds:uri="7cdbce52-7c58-4c49-97cb-d953267058b2"/>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84283a62-dbf0-4bf3-9286-04d2ea05a3ac"/>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18158</Words>
  <Application>Microsoft Office PowerPoint</Application>
  <PresentationFormat>A4 Paper (210x297 mm)</PresentationFormat>
  <Paragraphs>1748</Paragraphs>
  <Slides>49</Slides>
  <Notes>5</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Roboto Slab</vt:lpstr>
      <vt:lpstr>ABeeZee</vt:lpstr>
      <vt:lpstr>Calibri</vt:lpstr>
      <vt:lpstr>Roboto</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Stacey Gray-Hodgson</cp:lastModifiedBy>
  <cp:revision>2</cp:revision>
  <dcterms:created xsi:type="dcterms:W3CDTF">2021-04-22T13:12:58Z</dcterms:created>
  <dcterms:modified xsi:type="dcterms:W3CDTF">2024-01-15T13:55:14Z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ies>
</file>