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3D4B7-3755-5661-68BE-E6129C42DD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9183E77-C2D3-E07D-979C-82D543D7E1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CCE458D-3C14-805E-864F-5B872CA91747}"/>
              </a:ext>
            </a:extLst>
          </p:cNvPr>
          <p:cNvSpPr>
            <a:spLocks noGrp="1"/>
          </p:cNvSpPr>
          <p:nvPr>
            <p:ph type="dt" sz="half" idx="10"/>
          </p:nvPr>
        </p:nvSpPr>
        <p:spPr/>
        <p:txBody>
          <a:bodyPr/>
          <a:lstStyle/>
          <a:p>
            <a:fld id="{8A3223B6-6473-4F91-92B5-2FE5A47D2AEC}" type="datetimeFigureOut">
              <a:rPr lang="en-GB" smtClean="0"/>
              <a:t>28/12/2023</a:t>
            </a:fld>
            <a:endParaRPr lang="en-GB"/>
          </a:p>
        </p:txBody>
      </p:sp>
      <p:sp>
        <p:nvSpPr>
          <p:cNvPr id="5" name="Footer Placeholder 4">
            <a:extLst>
              <a:ext uri="{FF2B5EF4-FFF2-40B4-BE49-F238E27FC236}">
                <a16:creationId xmlns:a16="http://schemas.microsoft.com/office/drawing/2014/main" id="{03BFAA7E-7712-6554-AF13-639D058BCD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9BA037-6477-815E-166A-17DB951BBF63}"/>
              </a:ext>
            </a:extLst>
          </p:cNvPr>
          <p:cNvSpPr>
            <a:spLocks noGrp="1"/>
          </p:cNvSpPr>
          <p:nvPr>
            <p:ph type="sldNum" sz="quarter" idx="12"/>
          </p:nvPr>
        </p:nvSpPr>
        <p:spPr/>
        <p:txBody>
          <a:bodyPr/>
          <a:lstStyle/>
          <a:p>
            <a:fld id="{9A22D858-BC60-423A-9CCE-FC3F49659DFB}" type="slidenum">
              <a:rPr lang="en-GB" smtClean="0"/>
              <a:t>‹#›</a:t>
            </a:fld>
            <a:endParaRPr lang="en-GB"/>
          </a:p>
        </p:txBody>
      </p:sp>
    </p:spTree>
    <p:extLst>
      <p:ext uri="{BB962C8B-B14F-4D97-AF65-F5344CB8AC3E}">
        <p14:creationId xmlns:p14="http://schemas.microsoft.com/office/powerpoint/2010/main" val="1335369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370AC-AB67-08CC-CF73-D9A5439CEDF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1FF89B-C623-C018-4161-BD87BC9495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1156B1-D173-3107-807B-3584CE417C0F}"/>
              </a:ext>
            </a:extLst>
          </p:cNvPr>
          <p:cNvSpPr>
            <a:spLocks noGrp="1"/>
          </p:cNvSpPr>
          <p:nvPr>
            <p:ph type="dt" sz="half" idx="10"/>
          </p:nvPr>
        </p:nvSpPr>
        <p:spPr/>
        <p:txBody>
          <a:bodyPr/>
          <a:lstStyle/>
          <a:p>
            <a:fld id="{8A3223B6-6473-4F91-92B5-2FE5A47D2AEC}" type="datetimeFigureOut">
              <a:rPr lang="en-GB" smtClean="0"/>
              <a:t>28/12/2023</a:t>
            </a:fld>
            <a:endParaRPr lang="en-GB"/>
          </a:p>
        </p:txBody>
      </p:sp>
      <p:sp>
        <p:nvSpPr>
          <p:cNvPr id="5" name="Footer Placeholder 4">
            <a:extLst>
              <a:ext uri="{FF2B5EF4-FFF2-40B4-BE49-F238E27FC236}">
                <a16:creationId xmlns:a16="http://schemas.microsoft.com/office/drawing/2014/main" id="{414FC242-8DB4-BCA9-2000-A2651AA4DE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38DF52-49B9-46F2-FAAA-1022F25D6AC0}"/>
              </a:ext>
            </a:extLst>
          </p:cNvPr>
          <p:cNvSpPr>
            <a:spLocks noGrp="1"/>
          </p:cNvSpPr>
          <p:nvPr>
            <p:ph type="sldNum" sz="quarter" idx="12"/>
          </p:nvPr>
        </p:nvSpPr>
        <p:spPr/>
        <p:txBody>
          <a:bodyPr/>
          <a:lstStyle/>
          <a:p>
            <a:fld id="{9A22D858-BC60-423A-9CCE-FC3F49659DFB}" type="slidenum">
              <a:rPr lang="en-GB" smtClean="0"/>
              <a:t>‹#›</a:t>
            </a:fld>
            <a:endParaRPr lang="en-GB"/>
          </a:p>
        </p:txBody>
      </p:sp>
    </p:spTree>
    <p:extLst>
      <p:ext uri="{BB962C8B-B14F-4D97-AF65-F5344CB8AC3E}">
        <p14:creationId xmlns:p14="http://schemas.microsoft.com/office/powerpoint/2010/main" val="2644940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3B4FA1-1F52-D82B-1F7B-9BDF59517D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E068A6-815C-0576-625E-1681AD1922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465387-EAAA-D687-626C-DF5CB31D500C}"/>
              </a:ext>
            </a:extLst>
          </p:cNvPr>
          <p:cNvSpPr>
            <a:spLocks noGrp="1"/>
          </p:cNvSpPr>
          <p:nvPr>
            <p:ph type="dt" sz="half" idx="10"/>
          </p:nvPr>
        </p:nvSpPr>
        <p:spPr/>
        <p:txBody>
          <a:bodyPr/>
          <a:lstStyle/>
          <a:p>
            <a:fld id="{8A3223B6-6473-4F91-92B5-2FE5A47D2AEC}" type="datetimeFigureOut">
              <a:rPr lang="en-GB" smtClean="0"/>
              <a:t>28/12/2023</a:t>
            </a:fld>
            <a:endParaRPr lang="en-GB"/>
          </a:p>
        </p:txBody>
      </p:sp>
      <p:sp>
        <p:nvSpPr>
          <p:cNvPr id="5" name="Footer Placeholder 4">
            <a:extLst>
              <a:ext uri="{FF2B5EF4-FFF2-40B4-BE49-F238E27FC236}">
                <a16:creationId xmlns:a16="http://schemas.microsoft.com/office/drawing/2014/main" id="{90D82D6D-6B8E-05E7-3B96-5E78AE8DFB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34E069-974E-0B6D-CE5C-74EC52C4334D}"/>
              </a:ext>
            </a:extLst>
          </p:cNvPr>
          <p:cNvSpPr>
            <a:spLocks noGrp="1"/>
          </p:cNvSpPr>
          <p:nvPr>
            <p:ph type="sldNum" sz="quarter" idx="12"/>
          </p:nvPr>
        </p:nvSpPr>
        <p:spPr/>
        <p:txBody>
          <a:bodyPr/>
          <a:lstStyle/>
          <a:p>
            <a:fld id="{9A22D858-BC60-423A-9CCE-FC3F49659DFB}" type="slidenum">
              <a:rPr lang="en-GB" smtClean="0"/>
              <a:t>‹#›</a:t>
            </a:fld>
            <a:endParaRPr lang="en-GB"/>
          </a:p>
        </p:txBody>
      </p:sp>
    </p:spTree>
    <p:extLst>
      <p:ext uri="{BB962C8B-B14F-4D97-AF65-F5344CB8AC3E}">
        <p14:creationId xmlns:p14="http://schemas.microsoft.com/office/powerpoint/2010/main" val="1532052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E45A8-B195-B4E2-ED6B-BAC81337307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91C17D-CFDC-5593-AB07-C8E971B605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6EF72F-40B6-114B-21C6-AB1C9182816F}"/>
              </a:ext>
            </a:extLst>
          </p:cNvPr>
          <p:cNvSpPr>
            <a:spLocks noGrp="1"/>
          </p:cNvSpPr>
          <p:nvPr>
            <p:ph type="dt" sz="half" idx="10"/>
          </p:nvPr>
        </p:nvSpPr>
        <p:spPr/>
        <p:txBody>
          <a:bodyPr/>
          <a:lstStyle/>
          <a:p>
            <a:fld id="{8A3223B6-6473-4F91-92B5-2FE5A47D2AEC}" type="datetimeFigureOut">
              <a:rPr lang="en-GB" smtClean="0"/>
              <a:t>28/12/2023</a:t>
            </a:fld>
            <a:endParaRPr lang="en-GB"/>
          </a:p>
        </p:txBody>
      </p:sp>
      <p:sp>
        <p:nvSpPr>
          <p:cNvPr id="5" name="Footer Placeholder 4">
            <a:extLst>
              <a:ext uri="{FF2B5EF4-FFF2-40B4-BE49-F238E27FC236}">
                <a16:creationId xmlns:a16="http://schemas.microsoft.com/office/drawing/2014/main" id="{0DBD8393-8366-0A61-DBEF-AB0C0FFBC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07921C-7EDC-1A33-29E7-914DDCDEC9FC}"/>
              </a:ext>
            </a:extLst>
          </p:cNvPr>
          <p:cNvSpPr>
            <a:spLocks noGrp="1"/>
          </p:cNvSpPr>
          <p:nvPr>
            <p:ph type="sldNum" sz="quarter" idx="12"/>
          </p:nvPr>
        </p:nvSpPr>
        <p:spPr/>
        <p:txBody>
          <a:bodyPr/>
          <a:lstStyle/>
          <a:p>
            <a:fld id="{9A22D858-BC60-423A-9CCE-FC3F49659DFB}" type="slidenum">
              <a:rPr lang="en-GB" smtClean="0"/>
              <a:t>‹#›</a:t>
            </a:fld>
            <a:endParaRPr lang="en-GB"/>
          </a:p>
        </p:txBody>
      </p:sp>
    </p:spTree>
    <p:extLst>
      <p:ext uri="{BB962C8B-B14F-4D97-AF65-F5344CB8AC3E}">
        <p14:creationId xmlns:p14="http://schemas.microsoft.com/office/powerpoint/2010/main" val="1774897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B245E-D13C-B2DE-AC50-244608B913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DD3AA0-7165-AAD2-751F-96DD3234C1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D29E37-A6D4-DCFD-5FE6-9B4D3B7A4339}"/>
              </a:ext>
            </a:extLst>
          </p:cNvPr>
          <p:cNvSpPr>
            <a:spLocks noGrp="1"/>
          </p:cNvSpPr>
          <p:nvPr>
            <p:ph type="dt" sz="half" idx="10"/>
          </p:nvPr>
        </p:nvSpPr>
        <p:spPr/>
        <p:txBody>
          <a:bodyPr/>
          <a:lstStyle/>
          <a:p>
            <a:fld id="{8A3223B6-6473-4F91-92B5-2FE5A47D2AEC}" type="datetimeFigureOut">
              <a:rPr lang="en-GB" smtClean="0"/>
              <a:t>28/12/2023</a:t>
            </a:fld>
            <a:endParaRPr lang="en-GB"/>
          </a:p>
        </p:txBody>
      </p:sp>
      <p:sp>
        <p:nvSpPr>
          <p:cNvPr id="5" name="Footer Placeholder 4">
            <a:extLst>
              <a:ext uri="{FF2B5EF4-FFF2-40B4-BE49-F238E27FC236}">
                <a16:creationId xmlns:a16="http://schemas.microsoft.com/office/drawing/2014/main" id="{5541E21C-7D92-4358-93A1-E6362373D7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9A61E-05FB-6377-039F-732FD25CD96A}"/>
              </a:ext>
            </a:extLst>
          </p:cNvPr>
          <p:cNvSpPr>
            <a:spLocks noGrp="1"/>
          </p:cNvSpPr>
          <p:nvPr>
            <p:ph type="sldNum" sz="quarter" idx="12"/>
          </p:nvPr>
        </p:nvSpPr>
        <p:spPr/>
        <p:txBody>
          <a:bodyPr/>
          <a:lstStyle/>
          <a:p>
            <a:fld id="{9A22D858-BC60-423A-9CCE-FC3F49659DFB}" type="slidenum">
              <a:rPr lang="en-GB" smtClean="0"/>
              <a:t>‹#›</a:t>
            </a:fld>
            <a:endParaRPr lang="en-GB"/>
          </a:p>
        </p:txBody>
      </p:sp>
    </p:spTree>
    <p:extLst>
      <p:ext uri="{BB962C8B-B14F-4D97-AF65-F5344CB8AC3E}">
        <p14:creationId xmlns:p14="http://schemas.microsoft.com/office/powerpoint/2010/main" val="1959463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66CD4-B148-4510-197F-EC0E0398DA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38F38D3-A9CD-1017-8EE7-F8FFA650A6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D2B2942-4C4D-2F12-115E-8BC2D638A1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CE0E600-BF76-77F9-F8D5-A26A0812885C}"/>
              </a:ext>
            </a:extLst>
          </p:cNvPr>
          <p:cNvSpPr>
            <a:spLocks noGrp="1"/>
          </p:cNvSpPr>
          <p:nvPr>
            <p:ph type="dt" sz="half" idx="10"/>
          </p:nvPr>
        </p:nvSpPr>
        <p:spPr/>
        <p:txBody>
          <a:bodyPr/>
          <a:lstStyle/>
          <a:p>
            <a:fld id="{8A3223B6-6473-4F91-92B5-2FE5A47D2AEC}" type="datetimeFigureOut">
              <a:rPr lang="en-GB" smtClean="0"/>
              <a:t>28/12/2023</a:t>
            </a:fld>
            <a:endParaRPr lang="en-GB"/>
          </a:p>
        </p:txBody>
      </p:sp>
      <p:sp>
        <p:nvSpPr>
          <p:cNvPr id="6" name="Footer Placeholder 5">
            <a:extLst>
              <a:ext uri="{FF2B5EF4-FFF2-40B4-BE49-F238E27FC236}">
                <a16:creationId xmlns:a16="http://schemas.microsoft.com/office/drawing/2014/main" id="{46D49BCB-6F35-A469-9F7C-CDF816102F3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9BD482-C616-164C-C2C2-CACB47B3AC6A}"/>
              </a:ext>
            </a:extLst>
          </p:cNvPr>
          <p:cNvSpPr>
            <a:spLocks noGrp="1"/>
          </p:cNvSpPr>
          <p:nvPr>
            <p:ph type="sldNum" sz="quarter" idx="12"/>
          </p:nvPr>
        </p:nvSpPr>
        <p:spPr/>
        <p:txBody>
          <a:bodyPr/>
          <a:lstStyle/>
          <a:p>
            <a:fld id="{9A22D858-BC60-423A-9CCE-FC3F49659DFB}" type="slidenum">
              <a:rPr lang="en-GB" smtClean="0"/>
              <a:t>‹#›</a:t>
            </a:fld>
            <a:endParaRPr lang="en-GB"/>
          </a:p>
        </p:txBody>
      </p:sp>
    </p:spTree>
    <p:extLst>
      <p:ext uri="{BB962C8B-B14F-4D97-AF65-F5344CB8AC3E}">
        <p14:creationId xmlns:p14="http://schemas.microsoft.com/office/powerpoint/2010/main" val="642289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0CE37-7094-B1BB-546A-8ECE02002A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0990EA-D545-ADCB-6590-F00CC95956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3E5122-DCF3-22A2-2E2C-4ADE720501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0F4AD31-3FB4-7FA3-156F-77A65AADFA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6DB59B-3ED2-F541-B746-F113592E11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9EA0495-38A2-5A16-C49B-ACFE6CBBFE29}"/>
              </a:ext>
            </a:extLst>
          </p:cNvPr>
          <p:cNvSpPr>
            <a:spLocks noGrp="1"/>
          </p:cNvSpPr>
          <p:nvPr>
            <p:ph type="dt" sz="half" idx="10"/>
          </p:nvPr>
        </p:nvSpPr>
        <p:spPr/>
        <p:txBody>
          <a:bodyPr/>
          <a:lstStyle/>
          <a:p>
            <a:fld id="{8A3223B6-6473-4F91-92B5-2FE5A47D2AEC}" type="datetimeFigureOut">
              <a:rPr lang="en-GB" smtClean="0"/>
              <a:t>28/12/2023</a:t>
            </a:fld>
            <a:endParaRPr lang="en-GB"/>
          </a:p>
        </p:txBody>
      </p:sp>
      <p:sp>
        <p:nvSpPr>
          <p:cNvPr id="8" name="Footer Placeholder 7">
            <a:extLst>
              <a:ext uri="{FF2B5EF4-FFF2-40B4-BE49-F238E27FC236}">
                <a16:creationId xmlns:a16="http://schemas.microsoft.com/office/drawing/2014/main" id="{CC0600DE-3046-A1A6-DFE3-EFBEC2FCC1F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9BCE994-7320-D327-2678-480B4755A522}"/>
              </a:ext>
            </a:extLst>
          </p:cNvPr>
          <p:cNvSpPr>
            <a:spLocks noGrp="1"/>
          </p:cNvSpPr>
          <p:nvPr>
            <p:ph type="sldNum" sz="quarter" idx="12"/>
          </p:nvPr>
        </p:nvSpPr>
        <p:spPr/>
        <p:txBody>
          <a:bodyPr/>
          <a:lstStyle/>
          <a:p>
            <a:fld id="{9A22D858-BC60-423A-9CCE-FC3F49659DFB}" type="slidenum">
              <a:rPr lang="en-GB" smtClean="0"/>
              <a:t>‹#›</a:t>
            </a:fld>
            <a:endParaRPr lang="en-GB"/>
          </a:p>
        </p:txBody>
      </p:sp>
    </p:spTree>
    <p:extLst>
      <p:ext uri="{BB962C8B-B14F-4D97-AF65-F5344CB8AC3E}">
        <p14:creationId xmlns:p14="http://schemas.microsoft.com/office/powerpoint/2010/main" val="3794127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E1F67-A9B4-AAD5-F612-40875D50AC8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A84FB53-34B9-9B1B-6F42-00427AA38631}"/>
              </a:ext>
            </a:extLst>
          </p:cNvPr>
          <p:cNvSpPr>
            <a:spLocks noGrp="1"/>
          </p:cNvSpPr>
          <p:nvPr>
            <p:ph type="dt" sz="half" idx="10"/>
          </p:nvPr>
        </p:nvSpPr>
        <p:spPr/>
        <p:txBody>
          <a:bodyPr/>
          <a:lstStyle/>
          <a:p>
            <a:fld id="{8A3223B6-6473-4F91-92B5-2FE5A47D2AEC}" type="datetimeFigureOut">
              <a:rPr lang="en-GB" smtClean="0"/>
              <a:t>28/12/2023</a:t>
            </a:fld>
            <a:endParaRPr lang="en-GB"/>
          </a:p>
        </p:txBody>
      </p:sp>
      <p:sp>
        <p:nvSpPr>
          <p:cNvPr id="4" name="Footer Placeholder 3">
            <a:extLst>
              <a:ext uri="{FF2B5EF4-FFF2-40B4-BE49-F238E27FC236}">
                <a16:creationId xmlns:a16="http://schemas.microsoft.com/office/drawing/2014/main" id="{DDB3D2F9-89B4-5979-5261-717558848FE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680842-3D5C-91A6-6361-6DDE2E3D6EC0}"/>
              </a:ext>
            </a:extLst>
          </p:cNvPr>
          <p:cNvSpPr>
            <a:spLocks noGrp="1"/>
          </p:cNvSpPr>
          <p:nvPr>
            <p:ph type="sldNum" sz="quarter" idx="12"/>
          </p:nvPr>
        </p:nvSpPr>
        <p:spPr/>
        <p:txBody>
          <a:bodyPr/>
          <a:lstStyle/>
          <a:p>
            <a:fld id="{9A22D858-BC60-423A-9CCE-FC3F49659DFB}" type="slidenum">
              <a:rPr lang="en-GB" smtClean="0"/>
              <a:t>‹#›</a:t>
            </a:fld>
            <a:endParaRPr lang="en-GB"/>
          </a:p>
        </p:txBody>
      </p:sp>
    </p:spTree>
    <p:extLst>
      <p:ext uri="{BB962C8B-B14F-4D97-AF65-F5344CB8AC3E}">
        <p14:creationId xmlns:p14="http://schemas.microsoft.com/office/powerpoint/2010/main" val="155885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1C835D-77EE-5EF7-3807-E5DB2584167B}"/>
              </a:ext>
            </a:extLst>
          </p:cNvPr>
          <p:cNvSpPr>
            <a:spLocks noGrp="1"/>
          </p:cNvSpPr>
          <p:nvPr>
            <p:ph type="dt" sz="half" idx="10"/>
          </p:nvPr>
        </p:nvSpPr>
        <p:spPr/>
        <p:txBody>
          <a:bodyPr/>
          <a:lstStyle/>
          <a:p>
            <a:fld id="{8A3223B6-6473-4F91-92B5-2FE5A47D2AEC}" type="datetimeFigureOut">
              <a:rPr lang="en-GB" smtClean="0"/>
              <a:t>28/12/2023</a:t>
            </a:fld>
            <a:endParaRPr lang="en-GB"/>
          </a:p>
        </p:txBody>
      </p:sp>
      <p:sp>
        <p:nvSpPr>
          <p:cNvPr id="3" name="Footer Placeholder 2">
            <a:extLst>
              <a:ext uri="{FF2B5EF4-FFF2-40B4-BE49-F238E27FC236}">
                <a16:creationId xmlns:a16="http://schemas.microsoft.com/office/drawing/2014/main" id="{A7D7FA9B-7A6C-5900-8CC8-42731A7BF87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281D198-AB7F-1285-D0E5-F537FDAFCCE2}"/>
              </a:ext>
            </a:extLst>
          </p:cNvPr>
          <p:cNvSpPr>
            <a:spLocks noGrp="1"/>
          </p:cNvSpPr>
          <p:nvPr>
            <p:ph type="sldNum" sz="quarter" idx="12"/>
          </p:nvPr>
        </p:nvSpPr>
        <p:spPr/>
        <p:txBody>
          <a:bodyPr/>
          <a:lstStyle/>
          <a:p>
            <a:fld id="{9A22D858-BC60-423A-9CCE-FC3F49659DFB}" type="slidenum">
              <a:rPr lang="en-GB" smtClean="0"/>
              <a:t>‹#›</a:t>
            </a:fld>
            <a:endParaRPr lang="en-GB"/>
          </a:p>
        </p:txBody>
      </p:sp>
    </p:spTree>
    <p:extLst>
      <p:ext uri="{BB962C8B-B14F-4D97-AF65-F5344CB8AC3E}">
        <p14:creationId xmlns:p14="http://schemas.microsoft.com/office/powerpoint/2010/main" val="45946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E40D3-AF02-8D4A-F919-F1E3967743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C63131-80EA-DADD-F192-28F289C179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912A25E-DAF8-5643-709D-25000B0AF2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13D874-6D12-D4E1-83D9-B3114B553E84}"/>
              </a:ext>
            </a:extLst>
          </p:cNvPr>
          <p:cNvSpPr>
            <a:spLocks noGrp="1"/>
          </p:cNvSpPr>
          <p:nvPr>
            <p:ph type="dt" sz="half" idx="10"/>
          </p:nvPr>
        </p:nvSpPr>
        <p:spPr/>
        <p:txBody>
          <a:bodyPr/>
          <a:lstStyle/>
          <a:p>
            <a:fld id="{8A3223B6-6473-4F91-92B5-2FE5A47D2AEC}" type="datetimeFigureOut">
              <a:rPr lang="en-GB" smtClean="0"/>
              <a:t>28/12/2023</a:t>
            </a:fld>
            <a:endParaRPr lang="en-GB"/>
          </a:p>
        </p:txBody>
      </p:sp>
      <p:sp>
        <p:nvSpPr>
          <p:cNvPr id="6" name="Footer Placeholder 5">
            <a:extLst>
              <a:ext uri="{FF2B5EF4-FFF2-40B4-BE49-F238E27FC236}">
                <a16:creationId xmlns:a16="http://schemas.microsoft.com/office/drawing/2014/main" id="{8E0B74C7-63F4-30D0-D0C0-7424C3D2CD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9D24B4-295F-4FF7-BCE0-CCAC53C5B675}"/>
              </a:ext>
            </a:extLst>
          </p:cNvPr>
          <p:cNvSpPr>
            <a:spLocks noGrp="1"/>
          </p:cNvSpPr>
          <p:nvPr>
            <p:ph type="sldNum" sz="quarter" idx="12"/>
          </p:nvPr>
        </p:nvSpPr>
        <p:spPr/>
        <p:txBody>
          <a:bodyPr/>
          <a:lstStyle/>
          <a:p>
            <a:fld id="{9A22D858-BC60-423A-9CCE-FC3F49659DFB}" type="slidenum">
              <a:rPr lang="en-GB" smtClean="0"/>
              <a:t>‹#›</a:t>
            </a:fld>
            <a:endParaRPr lang="en-GB"/>
          </a:p>
        </p:txBody>
      </p:sp>
    </p:spTree>
    <p:extLst>
      <p:ext uri="{BB962C8B-B14F-4D97-AF65-F5344CB8AC3E}">
        <p14:creationId xmlns:p14="http://schemas.microsoft.com/office/powerpoint/2010/main" val="2138749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F39A2-0B4B-862F-280B-2F9F890900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C3BE2CD-CDB7-1C9C-99D9-94D0CB91F1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04BE0DC-02E4-C0DA-1897-EF8FDC1D9A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27ED90-051C-27F7-4D8A-A6D5761BF672}"/>
              </a:ext>
            </a:extLst>
          </p:cNvPr>
          <p:cNvSpPr>
            <a:spLocks noGrp="1"/>
          </p:cNvSpPr>
          <p:nvPr>
            <p:ph type="dt" sz="half" idx="10"/>
          </p:nvPr>
        </p:nvSpPr>
        <p:spPr/>
        <p:txBody>
          <a:bodyPr/>
          <a:lstStyle/>
          <a:p>
            <a:fld id="{8A3223B6-6473-4F91-92B5-2FE5A47D2AEC}" type="datetimeFigureOut">
              <a:rPr lang="en-GB" smtClean="0"/>
              <a:t>28/12/2023</a:t>
            </a:fld>
            <a:endParaRPr lang="en-GB"/>
          </a:p>
        </p:txBody>
      </p:sp>
      <p:sp>
        <p:nvSpPr>
          <p:cNvPr id="6" name="Footer Placeholder 5">
            <a:extLst>
              <a:ext uri="{FF2B5EF4-FFF2-40B4-BE49-F238E27FC236}">
                <a16:creationId xmlns:a16="http://schemas.microsoft.com/office/drawing/2014/main" id="{77011A0F-16F5-4A33-6AA1-02C9402C6F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2459A9-E026-62DD-4257-D04329A0AFE0}"/>
              </a:ext>
            </a:extLst>
          </p:cNvPr>
          <p:cNvSpPr>
            <a:spLocks noGrp="1"/>
          </p:cNvSpPr>
          <p:nvPr>
            <p:ph type="sldNum" sz="quarter" idx="12"/>
          </p:nvPr>
        </p:nvSpPr>
        <p:spPr/>
        <p:txBody>
          <a:bodyPr/>
          <a:lstStyle/>
          <a:p>
            <a:fld id="{9A22D858-BC60-423A-9CCE-FC3F49659DFB}" type="slidenum">
              <a:rPr lang="en-GB" smtClean="0"/>
              <a:t>‹#›</a:t>
            </a:fld>
            <a:endParaRPr lang="en-GB"/>
          </a:p>
        </p:txBody>
      </p:sp>
    </p:spTree>
    <p:extLst>
      <p:ext uri="{BB962C8B-B14F-4D97-AF65-F5344CB8AC3E}">
        <p14:creationId xmlns:p14="http://schemas.microsoft.com/office/powerpoint/2010/main" val="1802320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2045B9-CC3F-FDF7-C883-BD0CB78376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C913E9-98DB-5BFE-BA34-6EDB9A0F56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0F200F-3E4A-0203-85CE-1F7588F8C0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223B6-6473-4F91-92B5-2FE5A47D2AEC}" type="datetimeFigureOut">
              <a:rPr lang="en-GB" smtClean="0"/>
              <a:t>28/12/2023</a:t>
            </a:fld>
            <a:endParaRPr lang="en-GB"/>
          </a:p>
        </p:txBody>
      </p:sp>
      <p:sp>
        <p:nvSpPr>
          <p:cNvPr id="5" name="Footer Placeholder 4">
            <a:extLst>
              <a:ext uri="{FF2B5EF4-FFF2-40B4-BE49-F238E27FC236}">
                <a16:creationId xmlns:a16="http://schemas.microsoft.com/office/drawing/2014/main" id="{74ABB78A-2513-F5FE-A405-6C73D00AA0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7E12714-EE82-803A-EA0E-B00C0F2941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22D858-BC60-423A-9CCE-FC3F49659DFB}" type="slidenum">
              <a:rPr lang="en-GB" smtClean="0"/>
              <a:t>‹#›</a:t>
            </a:fld>
            <a:endParaRPr lang="en-GB"/>
          </a:p>
        </p:txBody>
      </p:sp>
    </p:spTree>
    <p:extLst>
      <p:ext uri="{BB962C8B-B14F-4D97-AF65-F5344CB8AC3E}">
        <p14:creationId xmlns:p14="http://schemas.microsoft.com/office/powerpoint/2010/main" val="1251087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6268583-2525-9DAF-EB75-D7A5BE416033}"/>
              </a:ext>
            </a:extLst>
          </p:cNvPr>
          <p:cNvSpPr txBox="1"/>
          <p:nvPr/>
        </p:nvSpPr>
        <p:spPr>
          <a:xfrm>
            <a:off x="71021" y="97654"/>
            <a:ext cx="4717061" cy="461665"/>
          </a:xfrm>
          <a:prstGeom prst="rect">
            <a:avLst/>
          </a:prstGeom>
          <a:noFill/>
        </p:spPr>
        <p:txBody>
          <a:bodyPr wrap="none" rtlCol="0">
            <a:spAutoFit/>
          </a:bodyPr>
          <a:lstStyle/>
          <a:p>
            <a:r>
              <a:rPr lang="en-GB" sz="1200" u="sng" dirty="0">
                <a:latin typeface="Aptos" panose="020B0004020202020204" pitchFamily="34" charset="0"/>
              </a:rPr>
              <a:t>The writing journey process at Dean Gibson Catholic Primary School </a:t>
            </a:r>
          </a:p>
          <a:p>
            <a:endParaRPr lang="en-GB" sz="1200" u="sng" dirty="0">
              <a:latin typeface="Aptos" panose="020B0004020202020204" pitchFamily="34" charset="0"/>
            </a:endParaRPr>
          </a:p>
        </p:txBody>
      </p:sp>
      <p:sp>
        <p:nvSpPr>
          <p:cNvPr id="8" name="TextBox 7">
            <a:extLst>
              <a:ext uri="{FF2B5EF4-FFF2-40B4-BE49-F238E27FC236}">
                <a16:creationId xmlns:a16="http://schemas.microsoft.com/office/drawing/2014/main" id="{F71A2C69-6F56-313F-3CB4-F61AA53CF8C7}"/>
              </a:ext>
            </a:extLst>
          </p:cNvPr>
          <p:cNvSpPr txBox="1"/>
          <p:nvPr/>
        </p:nvSpPr>
        <p:spPr>
          <a:xfrm>
            <a:off x="71021" y="367293"/>
            <a:ext cx="3355760" cy="2708434"/>
          </a:xfrm>
          <a:prstGeom prst="rect">
            <a:avLst/>
          </a:prstGeom>
          <a:noFill/>
          <a:ln w="38100">
            <a:solidFill>
              <a:srgbClr val="990000"/>
            </a:solidFill>
          </a:ln>
        </p:spPr>
        <p:txBody>
          <a:bodyPr wrap="square" rtlCol="0">
            <a:spAutoFit/>
          </a:bodyPr>
          <a:lstStyle/>
          <a:p>
            <a:r>
              <a:rPr lang="en-GB" sz="1000" u="sng" dirty="0">
                <a:latin typeface="Aptos" panose="020B0004020202020204" pitchFamily="34" charset="0"/>
              </a:rPr>
              <a:t>Pre-writing activities which support oracy</a:t>
            </a:r>
            <a:br>
              <a:rPr lang="en-GB" sz="1000" u="sng" dirty="0">
                <a:latin typeface="Aptos" panose="020B0004020202020204" pitchFamily="34" charset="0"/>
              </a:rPr>
            </a:br>
            <a:br>
              <a:rPr lang="en-GB" sz="1000" u="sng" dirty="0">
                <a:latin typeface="Aptos" panose="020B0004020202020204" pitchFamily="34" charset="0"/>
              </a:rPr>
            </a:br>
            <a:r>
              <a:rPr lang="en-GB" sz="1000" b="1" dirty="0">
                <a:solidFill>
                  <a:srgbClr val="990000"/>
                </a:solidFill>
                <a:latin typeface="Aptos" panose="020B0004020202020204" pitchFamily="34" charset="0"/>
              </a:rPr>
              <a:t>Hook</a:t>
            </a:r>
            <a:br>
              <a:rPr lang="en-GB" sz="1000" dirty="0">
                <a:solidFill>
                  <a:srgbClr val="990000"/>
                </a:solidFill>
                <a:latin typeface="Aptos" panose="020B0004020202020204" pitchFamily="34" charset="0"/>
              </a:rPr>
            </a:br>
            <a:r>
              <a:rPr lang="en-GB" sz="1000" dirty="0">
                <a:latin typeface="Aptos" panose="020B0004020202020204" pitchFamily="34" charset="0"/>
              </a:rPr>
              <a:t>The hook links to the book and may include a drama activity, video object, letter, photograph or experience – something to excite and motivate them to read.</a:t>
            </a:r>
          </a:p>
          <a:p>
            <a:endParaRPr lang="en-GB" sz="1000" dirty="0">
              <a:solidFill>
                <a:srgbClr val="990000"/>
              </a:solidFill>
              <a:latin typeface="Aptos" panose="020B0004020202020204" pitchFamily="34" charset="0"/>
            </a:endParaRPr>
          </a:p>
          <a:p>
            <a:r>
              <a:rPr lang="en-GB" sz="1000" b="1" dirty="0">
                <a:solidFill>
                  <a:srgbClr val="990000"/>
                </a:solidFill>
                <a:latin typeface="Aptos" panose="020B0004020202020204" pitchFamily="34" charset="0"/>
              </a:rPr>
              <a:t>-What do we already know? What experience have we had?</a:t>
            </a:r>
            <a:br>
              <a:rPr lang="en-GB" sz="1000" b="1" dirty="0">
                <a:solidFill>
                  <a:srgbClr val="990000"/>
                </a:solidFill>
                <a:latin typeface="Aptos" panose="020B0004020202020204" pitchFamily="34" charset="0"/>
              </a:rPr>
            </a:br>
            <a:r>
              <a:rPr lang="en-GB" sz="1000" dirty="0">
                <a:latin typeface="Aptos" panose="020B0004020202020204" pitchFamily="34" charset="0"/>
              </a:rPr>
              <a:t>The children are provided with appropriate experiences to fully understand the context and acquire the background knowledge that they need. Children to share their previous learning about the genre. </a:t>
            </a:r>
          </a:p>
          <a:p>
            <a:endParaRPr lang="en-GB" sz="1000" b="1" dirty="0">
              <a:solidFill>
                <a:srgbClr val="990000"/>
              </a:solidFill>
              <a:latin typeface="Aptos" panose="020B0004020202020204" pitchFamily="34" charset="0"/>
            </a:endParaRPr>
          </a:p>
          <a:p>
            <a:r>
              <a:rPr lang="en-GB" sz="1000" b="1" dirty="0">
                <a:solidFill>
                  <a:srgbClr val="990000"/>
                </a:solidFill>
                <a:latin typeface="Aptos" panose="020B0004020202020204" pitchFamily="34" charset="0"/>
              </a:rPr>
              <a:t>-Identify the purpose and audience</a:t>
            </a:r>
            <a:br>
              <a:rPr lang="en-GB" sz="1000" b="1" dirty="0">
                <a:solidFill>
                  <a:srgbClr val="990000"/>
                </a:solidFill>
                <a:latin typeface="Aptos" panose="020B0004020202020204" pitchFamily="34" charset="0"/>
              </a:rPr>
            </a:br>
            <a:br>
              <a:rPr lang="en-GB" sz="1000" b="1" dirty="0">
                <a:solidFill>
                  <a:srgbClr val="990000"/>
                </a:solidFill>
                <a:latin typeface="Aptos" panose="020B0004020202020204" pitchFamily="34" charset="0"/>
              </a:rPr>
            </a:br>
            <a:r>
              <a:rPr lang="en-GB" sz="1000" b="1" dirty="0">
                <a:solidFill>
                  <a:srgbClr val="990000"/>
                </a:solidFill>
                <a:latin typeface="Aptos" panose="020B0004020202020204" pitchFamily="34" charset="0"/>
              </a:rPr>
              <a:t>-Talk is promoted throughout</a:t>
            </a:r>
          </a:p>
        </p:txBody>
      </p:sp>
      <p:sp>
        <p:nvSpPr>
          <p:cNvPr id="9" name="TextBox 8">
            <a:extLst>
              <a:ext uri="{FF2B5EF4-FFF2-40B4-BE49-F238E27FC236}">
                <a16:creationId xmlns:a16="http://schemas.microsoft.com/office/drawing/2014/main" id="{5BAC192E-2CA4-63B9-3F5D-8262E54B2F45}"/>
              </a:ext>
            </a:extLst>
          </p:cNvPr>
          <p:cNvSpPr txBox="1"/>
          <p:nvPr/>
        </p:nvSpPr>
        <p:spPr>
          <a:xfrm>
            <a:off x="3771529" y="367293"/>
            <a:ext cx="2324471" cy="2516073"/>
          </a:xfrm>
          <a:prstGeom prst="rect">
            <a:avLst/>
          </a:prstGeom>
          <a:noFill/>
          <a:ln w="38100">
            <a:solidFill>
              <a:srgbClr val="990000"/>
            </a:solidFill>
          </a:ln>
        </p:spPr>
        <p:txBody>
          <a:bodyPr wrap="square" rtlCol="0">
            <a:spAutoFit/>
          </a:bodyPr>
          <a:lstStyle/>
          <a:p>
            <a:r>
              <a:rPr lang="en-GB" sz="1050" u="sng" dirty="0">
                <a:latin typeface="Aptos" panose="020B0004020202020204" pitchFamily="34" charset="0"/>
              </a:rPr>
              <a:t>Vocabulary and oracy development</a:t>
            </a:r>
          </a:p>
          <a:p>
            <a:br>
              <a:rPr lang="en-GB" sz="1050" b="1" u="sng" dirty="0">
                <a:solidFill>
                  <a:srgbClr val="990000"/>
                </a:solidFill>
                <a:latin typeface="Aptos" panose="020B0004020202020204" pitchFamily="34" charset="0"/>
              </a:rPr>
            </a:br>
            <a:r>
              <a:rPr lang="en-GB" sz="1050" dirty="0">
                <a:latin typeface="Aptos" panose="020B0004020202020204" pitchFamily="34" charset="0"/>
              </a:rPr>
              <a:t>Development of working wall and success criteria. </a:t>
            </a:r>
            <a:br>
              <a:rPr lang="en-GB" sz="1050" dirty="0">
                <a:latin typeface="Aptos" panose="020B0004020202020204" pitchFamily="34" charset="0"/>
              </a:rPr>
            </a:br>
            <a:br>
              <a:rPr lang="en-GB" sz="1050" dirty="0">
                <a:latin typeface="Aptos" panose="020B0004020202020204" pitchFamily="34" charset="0"/>
              </a:rPr>
            </a:br>
            <a:r>
              <a:rPr lang="en-GB" sz="1050" dirty="0">
                <a:latin typeface="Aptos" panose="020B0004020202020204" pitchFamily="34" charset="0"/>
              </a:rPr>
              <a:t>-</a:t>
            </a:r>
            <a:r>
              <a:rPr lang="en-GB" sz="1050" b="1" dirty="0">
                <a:solidFill>
                  <a:srgbClr val="990000"/>
                </a:solidFill>
                <a:latin typeface="Aptos" panose="020B0004020202020204" pitchFamily="34" charset="0"/>
              </a:rPr>
              <a:t>Excellence model</a:t>
            </a:r>
            <a:br>
              <a:rPr lang="en-GB" sz="1050" dirty="0">
                <a:latin typeface="Aptos" panose="020B0004020202020204" pitchFamily="34" charset="0"/>
              </a:rPr>
            </a:br>
            <a:r>
              <a:rPr lang="en-GB" sz="1050" dirty="0">
                <a:latin typeface="Aptos" panose="020B0004020202020204" pitchFamily="34" charset="0"/>
              </a:rPr>
              <a:t>Teachers exemplify the finished piece that the children are aiming to produce.</a:t>
            </a:r>
          </a:p>
          <a:p>
            <a:r>
              <a:rPr lang="en-GB" sz="1050" dirty="0">
                <a:latin typeface="Aptos" panose="020B0004020202020204" pitchFamily="34" charset="0"/>
              </a:rPr>
              <a:t>This could be topic based, text/genre based or cross curricular. </a:t>
            </a:r>
          </a:p>
          <a:p>
            <a:endParaRPr lang="en-GB" sz="1050" dirty="0">
              <a:latin typeface="Aptos" panose="020B0004020202020204" pitchFamily="34" charset="0"/>
            </a:endParaRPr>
          </a:p>
          <a:p>
            <a:r>
              <a:rPr lang="en-GB" sz="1050" dirty="0">
                <a:latin typeface="Aptos" panose="020B0004020202020204" pitchFamily="34" charset="0"/>
              </a:rPr>
              <a:t>-</a:t>
            </a:r>
            <a:r>
              <a:rPr lang="en-GB" sz="1050" b="1" dirty="0">
                <a:solidFill>
                  <a:srgbClr val="990000"/>
                </a:solidFill>
                <a:latin typeface="Aptos" panose="020B0004020202020204" pitchFamily="34" charset="0"/>
              </a:rPr>
              <a:t>What is the genre? </a:t>
            </a:r>
            <a:br>
              <a:rPr lang="en-GB" sz="1050" b="1" dirty="0">
                <a:solidFill>
                  <a:srgbClr val="990000"/>
                </a:solidFill>
                <a:latin typeface="Aptos" panose="020B0004020202020204" pitchFamily="34" charset="0"/>
              </a:rPr>
            </a:br>
            <a:br>
              <a:rPr lang="en-GB" sz="1050" b="1" dirty="0">
                <a:solidFill>
                  <a:srgbClr val="990000"/>
                </a:solidFill>
                <a:latin typeface="Aptos" panose="020B0004020202020204" pitchFamily="34" charset="0"/>
              </a:rPr>
            </a:br>
            <a:r>
              <a:rPr lang="en-GB" sz="1050" b="1" dirty="0">
                <a:solidFill>
                  <a:srgbClr val="990000"/>
                </a:solidFill>
                <a:latin typeface="Aptos" panose="020B0004020202020204" pitchFamily="34" charset="0"/>
              </a:rPr>
              <a:t>-Talk is promoted throughout</a:t>
            </a:r>
            <a:endParaRPr lang="en-GB" sz="1050" dirty="0">
              <a:latin typeface="Aptos" panose="020B0004020202020204" pitchFamily="34" charset="0"/>
            </a:endParaRPr>
          </a:p>
        </p:txBody>
      </p:sp>
      <p:sp>
        <p:nvSpPr>
          <p:cNvPr id="11" name="Arrow: Right 10">
            <a:extLst>
              <a:ext uri="{FF2B5EF4-FFF2-40B4-BE49-F238E27FC236}">
                <a16:creationId xmlns:a16="http://schemas.microsoft.com/office/drawing/2014/main" id="{F01C3921-43AB-EA96-A15C-D75DFF2F46A3}"/>
              </a:ext>
            </a:extLst>
          </p:cNvPr>
          <p:cNvSpPr/>
          <p:nvPr/>
        </p:nvSpPr>
        <p:spPr>
          <a:xfrm>
            <a:off x="3311367" y="1397081"/>
            <a:ext cx="426128" cy="150920"/>
          </a:xfrm>
          <a:prstGeom prst="rightArrow">
            <a:avLst/>
          </a:prstGeom>
          <a:solidFill>
            <a:srgbClr val="990000"/>
          </a:solidFill>
          <a:ln>
            <a:solidFill>
              <a:srgbClr val="99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Right 11">
            <a:extLst>
              <a:ext uri="{FF2B5EF4-FFF2-40B4-BE49-F238E27FC236}">
                <a16:creationId xmlns:a16="http://schemas.microsoft.com/office/drawing/2014/main" id="{9FC01CF1-F2E9-720D-555D-5AC4FBB7A72E}"/>
              </a:ext>
            </a:extLst>
          </p:cNvPr>
          <p:cNvSpPr/>
          <p:nvPr/>
        </p:nvSpPr>
        <p:spPr>
          <a:xfrm>
            <a:off x="5977634" y="1398564"/>
            <a:ext cx="426128" cy="150920"/>
          </a:xfrm>
          <a:prstGeom prst="rightArrow">
            <a:avLst/>
          </a:prstGeom>
          <a:solidFill>
            <a:srgbClr val="990000"/>
          </a:solidFill>
          <a:ln>
            <a:solidFill>
              <a:srgbClr val="99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E1B4EFD6-0A43-5C1F-C0D5-09CBF5E05DFD}"/>
              </a:ext>
            </a:extLst>
          </p:cNvPr>
          <p:cNvSpPr txBox="1"/>
          <p:nvPr/>
        </p:nvSpPr>
        <p:spPr>
          <a:xfrm>
            <a:off x="6455544" y="367293"/>
            <a:ext cx="2324471" cy="2400657"/>
          </a:xfrm>
          <a:prstGeom prst="rect">
            <a:avLst/>
          </a:prstGeom>
          <a:noFill/>
          <a:ln w="38100">
            <a:solidFill>
              <a:srgbClr val="990000"/>
            </a:solidFill>
          </a:ln>
        </p:spPr>
        <p:txBody>
          <a:bodyPr wrap="square" rtlCol="0">
            <a:spAutoFit/>
          </a:bodyPr>
          <a:lstStyle/>
          <a:p>
            <a:r>
              <a:rPr lang="en-GB" sz="1000" dirty="0">
                <a:latin typeface="Aptos" panose="020B0004020202020204" pitchFamily="34" charset="0"/>
              </a:rPr>
              <a:t>-</a:t>
            </a:r>
            <a:r>
              <a:rPr lang="en-GB" sz="1000" b="1" dirty="0">
                <a:solidFill>
                  <a:srgbClr val="990000"/>
                </a:solidFill>
                <a:latin typeface="Aptos" panose="020B0004020202020204" pitchFamily="34" charset="0"/>
              </a:rPr>
              <a:t>Embed skills</a:t>
            </a:r>
            <a:br>
              <a:rPr lang="en-GB" sz="1000" dirty="0">
                <a:latin typeface="Aptos" panose="020B0004020202020204" pitchFamily="34" charset="0"/>
              </a:rPr>
            </a:br>
            <a:r>
              <a:rPr lang="en-GB" sz="1000" dirty="0">
                <a:latin typeface="Aptos" panose="020B0004020202020204" pitchFamily="34" charset="0"/>
              </a:rPr>
              <a:t>Children to identify the language used in the text/genre and the  vocabulary used and build upon their own through meaningful activities.</a:t>
            </a:r>
          </a:p>
          <a:p>
            <a:endParaRPr lang="en-GB" sz="1000" dirty="0">
              <a:latin typeface="Aptos" panose="020B0004020202020204" pitchFamily="34" charset="0"/>
            </a:endParaRPr>
          </a:p>
          <a:p>
            <a:r>
              <a:rPr lang="en-GB" sz="1000" dirty="0">
                <a:latin typeface="Aptos" panose="020B0004020202020204" pitchFamily="34" charset="0"/>
              </a:rPr>
              <a:t>Identify and apply grammatical features in meaningful activities linked to text/genre. </a:t>
            </a:r>
          </a:p>
          <a:p>
            <a:endParaRPr lang="en-GB" sz="1000" dirty="0">
              <a:latin typeface="Aptos" panose="020B0004020202020204" pitchFamily="34" charset="0"/>
            </a:endParaRPr>
          </a:p>
          <a:p>
            <a:r>
              <a:rPr lang="en-GB" sz="1000" dirty="0">
                <a:latin typeface="Aptos" panose="020B0004020202020204" pitchFamily="34" charset="0"/>
              </a:rPr>
              <a:t>Working wall and success criteria is added to and reflects appropriate and key vocabulary. </a:t>
            </a:r>
          </a:p>
          <a:p>
            <a:endParaRPr lang="en-GB" sz="1000" dirty="0">
              <a:latin typeface="Aptos" panose="020B0004020202020204" pitchFamily="34" charset="0"/>
            </a:endParaRPr>
          </a:p>
          <a:p>
            <a:r>
              <a:rPr lang="en-GB" sz="1000" b="1" dirty="0">
                <a:solidFill>
                  <a:srgbClr val="990000"/>
                </a:solidFill>
                <a:latin typeface="Aptos" panose="020B0004020202020204" pitchFamily="34" charset="0"/>
              </a:rPr>
              <a:t>-Talk is promoted throughout</a:t>
            </a:r>
            <a:endParaRPr lang="en-GB" sz="1000" dirty="0">
              <a:latin typeface="Aptos" panose="020B0004020202020204" pitchFamily="34" charset="0"/>
            </a:endParaRPr>
          </a:p>
        </p:txBody>
      </p:sp>
      <p:sp>
        <p:nvSpPr>
          <p:cNvPr id="14" name="TextBox 13">
            <a:extLst>
              <a:ext uri="{FF2B5EF4-FFF2-40B4-BE49-F238E27FC236}">
                <a16:creationId xmlns:a16="http://schemas.microsoft.com/office/drawing/2014/main" id="{65409D76-0824-449D-B3D2-817398871623}"/>
              </a:ext>
            </a:extLst>
          </p:cNvPr>
          <p:cNvSpPr txBox="1"/>
          <p:nvPr/>
        </p:nvSpPr>
        <p:spPr>
          <a:xfrm>
            <a:off x="9281601" y="367293"/>
            <a:ext cx="2839378" cy="2554545"/>
          </a:xfrm>
          <a:prstGeom prst="rect">
            <a:avLst/>
          </a:prstGeom>
          <a:noFill/>
          <a:ln w="38100">
            <a:solidFill>
              <a:srgbClr val="990000"/>
            </a:solidFill>
          </a:ln>
        </p:spPr>
        <p:txBody>
          <a:bodyPr wrap="square" rtlCol="0">
            <a:spAutoFit/>
          </a:bodyPr>
          <a:lstStyle/>
          <a:p>
            <a:r>
              <a:rPr lang="en-GB" sz="1000" u="sng" dirty="0">
                <a:latin typeface="Aptos" panose="020B0004020202020204" pitchFamily="34" charset="0"/>
              </a:rPr>
              <a:t>Identifying key text features</a:t>
            </a:r>
            <a:br>
              <a:rPr lang="en-GB" sz="1000" u="sng" dirty="0">
                <a:latin typeface="Aptos" panose="020B0004020202020204" pitchFamily="34" charset="0"/>
              </a:rPr>
            </a:br>
            <a:br>
              <a:rPr lang="en-GB" sz="1000" u="sng" dirty="0">
                <a:latin typeface="Aptos" panose="020B0004020202020204" pitchFamily="34" charset="0"/>
              </a:rPr>
            </a:br>
            <a:r>
              <a:rPr lang="en-GB" sz="1000" dirty="0">
                <a:latin typeface="Aptos" panose="020B0004020202020204" pitchFamily="34" charset="0"/>
              </a:rPr>
              <a:t>-</a:t>
            </a:r>
            <a:r>
              <a:rPr lang="en-GB" sz="1000" b="1" dirty="0">
                <a:solidFill>
                  <a:srgbClr val="990000"/>
                </a:solidFill>
                <a:latin typeface="Aptos" panose="020B0004020202020204" pitchFamily="34" charset="0"/>
              </a:rPr>
              <a:t>Excellence model</a:t>
            </a:r>
            <a:endParaRPr lang="en-GB" sz="1000" u="sng" dirty="0">
              <a:latin typeface="Aptos" panose="020B0004020202020204" pitchFamily="34" charset="0"/>
            </a:endParaRPr>
          </a:p>
          <a:p>
            <a:r>
              <a:rPr lang="en-GB" sz="1000" dirty="0">
                <a:latin typeface="Aptos" panose="020B0004020202020204" pitchFamily="34" charset="0"/>
              </a:rPr>
              <a:t>Teachers demonstrate reading the ’good example’ and show how to scour this for key features such as genre, specific vocabulary, figurative language, punctuation and grammatical devices. The effect of these features are consistently explored. </a:t>
            </a:r>
          </a:p>
          <a:p>
            <a:endParaRPr lang="en-GB" sz="1000" dirty="0">
              <a:latin typeface="Aptos" panose="020B0004020202020204" pitchFamily="34" charset="0"/>
            </a:endParaRPr>
          </a:p>
          <a:p>
            <a:r>
              <a:rPr lang="en-GB" sz="1000" dirty="0">
                <a:latin typeface="Aptos" panose="020B0004020202020204" pitchFamily="34" charset="0"/>
              </a:rPr>
              <a:t>Success Criteria</a:t>
            </a:r>
            <a:br>
              <a:rPr lang="en-GB" sz="1000" dirty="0">
                <a:latin typeface="Aptos" panose="020B0004020202020204" pitchFamily="34" charset="0"/>
              </a:rPr>
            </a:br>
            <a:r>
              <a:rPr lang="en-GB" sz="1000" dirty="0">
                <a:latin typeface="Aptos" panose="020B0004020202020204" pitchFamily="34" charset="0"/>
              </a:rPr>
              <a:t>Teachers and children co-create success criteria – this is to be shared on the working wall. </a:t>
            </a:r>
          </a:p>
          <a:p>
            <a:br>
              <a:rPr lang="en-GB" sz="1000" dirty="0">
                <a:latin typeface="Aptos" panose="020B0004020202020204" pitchFamily="34" charset="0"/>
              </a:rPr>
            </a:br>
            <a:r>
              <a:rPr lang="en-GB" sz="1000" b="1" dirty="0">
                <a:solidFill>
                  <a:srgbClr val="990000"/>
                </a:solidFill>
                <a:latin typeface="Aptos" panose="020B0004020202020204" pitchFamily="34" charset="0"/>
              </a:rPr>
              <a:t>-Talk is promoted throughout</a:t>
            </a:r>
            <a:endParaRPr lang="en-GB" sz="1000" dirty="0">
              <a:latin typeface="Aptos" panose="020B0004020202020204" pitchFamily="34" charset="0"/>
            </a:endParaRPr>
          </a:p>
        </p:txBody>
      </p:sp>
      <p:sp>
        <p:nvSpPr>
          <p:cNvPr id="15" name="Arrow: Right 14">
            <a:extLst>
              <a:ext uri="{FF2B5EF4-FFF2-40B4-BE49-F238E27FC236}">
                <a16:creationId xmlns:a16="http://schemas.microsoft.com/office/drawing/2014/main" id="{498207BA-0631-D07A-4596-1B467453C4B3}"/>
              </a:ext>
            </a:extLst>
          </p:cNvPr>
          <p:cNvSpPr/>
          <p:nvPr/>
        </p:nvSpPr>
        <p:spPr>
          <a:xfrm>
            <a:off x="8780015" y="1403391"/>
            <a:ext cx="426128" cy="150920"/>
          </a:xfrm>
          <a:prstGeom prst="rightArrow">
            <a:avLst/>
          </a:prstGeom>
          <a:solidFill>
            <a:srgbClr val="990000"/>
          </a:solidFill>
          <a:ln>
            <a:solidFill>
              <a:srgbClr val="99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Right 15">
            <a:extLst>
              <a:ext uri="{FF2B5EF4-FFF2-40B4-BE49-F238E27FC236}">
                <a16:creationId xmlns:a16="http://schemas.microsoft.com/office/drawing/2014/main" id="{8399FA7B-D1B4-34E7-55E9-B70B26EA00CE}"/>
              </a:ext>
            </a:extLst>
          </p:cNvPr>
          <p:cNvSpPr/>
          <p:nvPr/>
        </p:nvSpPr>
        <p:spPr>
          <a:xfrm rot="5400000">
            <a:off x="11511181" y="2981218"/>
            <a:ext cx="331828" cy="136124"/>
          </a:xfrm>
          <a:prstGeom prst="rightArrow">
            <a:avLst/>
          </a:prstGeom>
          <a:solidFill>
            <a:srgbClr val="990000"/>
          </a:solidFill>
          <a:ln>
            <a:solidFill>
              <a:srgbClr val="99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302A5068-0E04-BAC2-B484-CD96615B4F5D}"/>
              </a:ext>
            </a:extLst>
          </p:cNvPr>
          <p:cNvSpPr txBox="1"/>
          <p:nvPr/>
        </p:nvSpPr>
        <p:spPr>
          <a:xfrm>
            <a:off x="9281601" y="3302042"/>
            <a:ext cx="2839378" cy="2554545"/>
          </a:xfrm>
          <a:prstGeom prst="rect">
            <a:avLst/>
          </a:prstGeom>
          <a:noFill/>
          <a:ln w="38100">
            <a:solidFill>
              <a:srgbClr val="990000"/>
            </a:solidFill>
          </a:ln>
        </p:spPr>
        <p:txBody>
          <a:bodyPr wrap="square" rtlCol="0">
            <a:spAutoFit/>
          </a:bodyPr>
          <a:lstStyle/>
          <a:p>
            <a:r>
              <a:rPr lang="en-GB" sz="1000" u="sng" dirty="0">
                <a:latin typeface="Aptos" panose="020B0004020202020204" pitchFamily="34" charset="0"/>
              </a:rPr>
              <a:t>Planning</a:t>
            </a:r>
            <a:br>
              <a:rPr lang="en-GB" sz="1000" dirty="0">
                <a:latin typeface="Aptos" panose="020B0004020202020204" pitchFamily="34" charset="0"/>
              </a:rPr>
            </a:br>
            <a:br>
              <a:rPr lang="en-GB" sz="1000" dirty="0">
                <a:latin typeface="Aptos" panose="020B0004020202020204" pitchFamily="34" charset="0"/>
              </a:rPr>
            </a:br>
            <a:r>
              <a:rPr lang="en-GB" sz="1000" b="1" dirty="0">
                <a:solidFill>
                  <a:srgbClr val="990000"/>
                </a:solidFill>
                <a:latin typeface="Aptos" panose="020B0004020202020204" pitchFamily="34" charset="0"/>
              </a:rPr>
              <a:t>Whole class focus</a:t>
            </a:r>
            <a:br>
              <a:rPr lang="en-GB" sz="1000" dirty="0">
                <a:latin typeface="Aptos" panose="020B0004020202020204" pitchFamily="34" charset="0"/>
              </a:rPr>
            </a:br>
            <a:r>
              <a:rPr lang="en-GB" sz="1000" dirty="0">
                <a:latin typeface="Aptos" panose="020B0004020202020204" pitchFamily="34" charset="0"/>
              </a:rPr>
              <a:t>Planning session using planning format, this is to be led and modelled by the teacher. Children to building upon prior knowledge and skills within planning. </a:t>
            </a:r>
          </a:p>
          <a:p>
            <a:endParaRPr lang="en-GB" sz="1000" dirty="0">
              <a:latin typeface="Aptos" panose="020B0004020202020204" pitchFamily="34" charset="0"/>
            </a:endParaRPr>
          </a:p>
          <a:p>
            <a:r>
              <a:rPr lang="en-GB" sz="1000" b="1" dirty="0">
                <a:solidFill>
                  <a:srgbClr val="990000"/>
                </a:solidFill>
                <a:latin typeface="Aptos" panose="020B0004020202020204" pitchFamily="34" charset="0"/>
              </a:rPr>
              <a:t>Exploring ideas</a:t>
            </a:r>
            <a:br>
              <a:rPr lang="en-GB" sz="1000" dirty="0">
                <a:latin typeface="Aptos" panose="020B0004020202020204" pitchFamily="34" charset="0"/>
              </a:rPr>
            </a:br>
            <a:r>
              <a:rPr lang="en-GB" sz="1000" dirty="0">
                <a:latin typeface="Aptos" panose="020B0004020202020204" pitchFamily="34" charset="0"/>
              </a:rPr>
              <a:t>Children to explore and share their ideas with a focus on genre, specific vocabulary, figurative language, punctuation and grammatical devices.</a:t>
            </a:r>
            <a:br>
              <a:rPr lang="en-GB" sz="1000" dirty="0">
                <a:latin typeface="Aptos" panose="020B0004020202020204" pitchFamily="34" charset="0"/>
              </a:rPr>
            </a:br>
            <a:br>
              <a:rPr lang="en-GB" sz="1000" dirty="0">
                <a:latin typeface="Aptos" panose="020B0004020202020204" pitchFamily="34" charset="0"/>
              </a:rPr>
            </a:br>
            <a:r>
              <a:rPr lang="en-GB" sz="1000" b="1" dirty="0">
                <a:solidFill>
                  <a:srgbClr val="990000"/>
                </a:solidFill>
                <a:latin typeface="Aptos" panose="020B0004020202020204" pitchFamily="34" charset="0"/>
              </a:rPr>
              <a:t>-Talk is promoted throughout</a:t>
            </a:r>
            <a:br>
              <a:rPr lang="en-GB" sz="1000" b="1" dirty="0">
                <a:solidFill>
                  <a:srgbClr val="990000"/>
                </a:solidFill>
                <a:latin typeface="Aptos" panose="020B0004020202020204" pitchFamily="34" charset="0"/>
              </a:rPr>
            </a:br>
            <a:endParaRPr lang="en-GB" sz="1000" dirty="0">
              <a:latin typeface="Aptos" panose="020B0004020202020204" pitchFamily="34" charset="0"/>
            </a:endParaRPr>
          </a:p>
        </p:txBody>
      </p:sp>
      <p:sp>
        <p:nvSpPr>
          <p:cNvPr id="18" name="Arrow: Right 17">
            <a:extLst>
              <a:ext uri="{FF2B5EF4-FFF2-40B4-BE49-F238E27FC236}">
                <a16:creationId xmlns:a16="http://schemas.microsoft.com/office/drawing/2014/main" id="{F1A8D134-8C0E-45C3-39F0-951ED9FFEC8E}"/>
              </a:ext>
            </a:extLst>
          </p:cNvPr>
          <p:cNvSpPr/>
          <p:nvPr/>
        </p:nvSpPr>
        <p:spPr>
          <a:xfrm rot="10800000">
            <a:off x="9046347" y="4458488"/>
            <a:ext cx="426128" cy="150920"/>
          </a:xfrm>
          <a:prstGeom prst="rightArrow">
            <a:avLst/>
          </a:prstGeom>
          <a:solidFill>
            <a:srgbClr val="990000"/>
          </a:solidFill>
          <a:ln>
            <a:solidFill>
              <a:srgbClr val="99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B337D0C1-C593-4211-79AF-E4C5F24659DF}"/>
              </a:ext>
            </a:extLst>
          </p:cNvPr>
          <p:cNvSpPr txBox="1"/>
          <p:nvPr/>
        </p:nvSpPr>
        <p:spPr>
          <a:xfrm>
            <a:off x="71022" y="3307084"/>
            <a:ext cx="8913180" cy="2677656"/>
          </a:xfrm>
          <a:prstGeom prst="rect">
            <a:avLst/>
          </a:prstGeom>
          <a:noFill/>
          <a:ln w="38100">
            <a:solidFill>
              <a:srgbClr val="990000"/>
            </a:solidFill>
          </a:ln>
        </p:spPr>
        <p:txBody>
          <a:bodyPr wrap="square" rtlCol="0">
            <a:spAutoFit/>
          </a:bodyPr>
          <a:lstStyle/>
          <a:p>
            <a:r>
              <a:rPr lang="en-GB" sz="1050" u="sng" dirty="0">
                <a:latin typeface="Aptos" panose="020B0004020202020204" pitchFamily="34" charset="0"/>
              </a:rPr>
              <a:t>Teacher modelling and shared writing</a:t>
            </a:r>
            <a:br>
              <a:rPr lang="en-GB" sz="1050" u="sng" dirty="0">
                <a:latin typeface="Aptos" panose="020B0004020202020204" pitchFamily="34" charset="0"/>
              </a:rPr>
            </a:br>
            <a:br>
              <a:rPr lang="en-GB" sz="1050" u="sng" dirty="0">
                <a:latin typeface="Aptos" panose="020B0004020202020204" pitchFamily="34" charset="0"/>
              </a:rPr>
            </a:br>
            <a:r>
              <a:rPr lang="en-GB" sz="1050" b="1" dirty="0">
                <a:solidFill>
                  <a:srgbClr val="990000"/>
                </a:solidFill>
                <a:latin typeface="Aptos" panose="020B0004020202020204" pitchFamily="34" charset="0"/>
              </a:rPr>
              <a:t>Modelled write</a:t>
            </a:r>
            <a:br>
              <a:rPr lang="en-GB" sz="1050" u="sng" dirty="0">
                <a:latin typeface="Aptos" panose="020B0004020202020204" pitchFamily="34" charset="0"/>
              </a:rPr>
            </a:br>
            <a:r>
              <a:rPr lang="en-GB" sz="1050" dirty="0">
                <a:latin typeface="Aptos" panose="020B0004020202020204" pitchFamily="34" charset="0"/>
              </a:rPr>
              <a:t>Teacher to model the whole writing process using the class plan including thought process and vocabulary choices by articulating them aloud.  Children to make use of the learning environment and the working wall to support their writes (classroom resources, vocabulary banks, displayed prompts). Ensure that this write makes use of  and mirrors the success criteria devised. </a:t>
            </a:r>
            <a:br>
              <a:rPr lang="en-GB" sz="1050" dirty="0">
                <a:latin typeface="Aptos" panose="020B0004020202020204" pitchFamily="34" charset="0"/>
              </a:rPr>
            </a:br>
            <a:r>
              <a:rPr lang="en-GB" sz="1050" dirty="0">
                <a:latin typeface="Aptos" panose="020B0004020202020204" pitchFamily="34" charset="0"/>
              </a:rPr>
              <a:t>Teachers provide ‘on the spot’ feedback.</a:t>
            </a:r>
            <a:br>
              <a:rPr lang="en-GB" sz="1050" dirty="0">
                <a:latin typeface="Aptos" panose="020B0004020202020204" pitchFamily="34" charset="0"/>
              </a:rPr>
            </a:br>
            <a:br>
              <a:rPr lang="en-GB" sz="1050" dirty="0">
                <a:latin typeface="Aptos" panose="020B0004020202020204" pitchFamily="34" charset="0"/>
              </a:rPr>
            </a:br>
            <a:r>
              <a:rPr lang="en-GB" sz="1050" b="1" dirty="0">
                <a:solidFill>
                  <a:srgbClr val="990000"/>
                </a:solidFill>
                <a:latin typeface="Aptos" panose="020B0004020202020204" pitchFamily="34" charset="0"/>
              </a:rPr>
              <a:t>Chunking</a:t>
            </a:r>
            <a:br>
              <a:rPr lang="en-GB" sz="1050" dirty="0">
                <a:latin typeface="Aptos" panose="020B0004020202020204" pitchFamily="34" charset="0"/>
              </a:rPr>
            </a:br>
            <a:r>
              <a:rPr lang="en-GB" sz="1050" dirty="0">
                <a:latin typeface="Aptos" panose="020B0004020202020204" pitchFamily="34" charset="0"/>
              </a:rPr>
              <a:t>The writing is chunked into more manageable sections to support the writing process (paragraph by paragraph as per plan) to build towards a final piece. After each ‘chunk’, the teacher models how to edit and improve (using examples of the children’s writing). </a:t>
            </a:r>
            <a:br>
              <a:rPr lang="en-GB" sz="1050" dirty="0">
                <a:latin typeface="Aptos" panose="020B0004020202020204" pitchFamily="34" charset="0"/>
              </a:rPr>
            </a:br>
            <a:br>
              <a:rPr lang="en-GB" sz="1050" dirty="0">
                <a:latin typeface="Aptos" panose="020B0004020202020204" pitchFamily="34" charset="0"/>
              </a:rPr>
            </a:br>
            <a:r>
              <a:rPr lang="en-GB" sz="1050" b="1" dirty="0">
                <a:solidFill>
                  <a:srgbClr val="990000"/>
                </a:solidFill>
                <a:latin typeface="Aptos" panose="020B0004020202020204" pitchFamily="34" charset="0"/>
              </a:rPr>
              <a:t>Conclusion</a:t>
            </a:r>
            <a:br>
              <a:rPr lang="en-GB" sz="1050" b="1" dirty="0">
                <a:solidFill>
                  <a:srgbClr val="990000"/>
                </a:solidFill>
                <a:latin typeface="Aptos" panose="020B0004020202020204" pitchFamily="34" charset="0"/>
              </a:rPr>
            </a:br>
            <a:r>
              <a:rPr lang="en-GB" sz="1050" dirty="0">
                <a:latin typeface="Aptos" panose="020B0004020202020204" pitchFamily="34" charset="0"/>
              </a:rPr>
              <a:t>Focus on the ending of the writing, does it end with the same energy as the beginning of the writing?</a:t>
            </a:r>
            <a:br>
              <a:rPr lang="en-GB" sz="1050" dirty="0">
                <a:latin typeface="Aptos" panose="020B0004020202020204" pitchFamily="34" charset="0"/>
              </a:rPr>
            </a:br>
            <a:br>
              <a:rPr lang="en-GB" sz="1050" dirty="0">
                <a:latin typeface="Aptos" panose="020B0004020202020204" pitchFamily="34" charset="0"/>
              </a:rPr>
            </a:br>
            <a:r>
              <a:rPr lang="en-GB" sz="1050" b="1" dirty="0">
                <a:solidFill>
                  <a:srgbClr val="990000"/>
                </a:solidFill>
                <a:latin typeface="Aptos" panose="020B0004020202020204" pitchFamily="34" charset="0"/>
              </a:rPr>
              <a:t>Has the writing purpose been met? </a:t>
            </a:r>
          </a:p>
        </p:txBody>
      </p:sp>
    </p:spTree>
    <p:extLst>
      <p:ext uri="{BB962C8B-B14F-4D97-AF65-F5344CB8AC3E}">
        <p14:creationId xmlns:p14="http://schemas.microsoft.com/office/powerpoint/2010/main" val="2271448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95E6A3-7658-3970-7563-61FA2EFA44CF}"/>
              </a:ext>
            </a:extLst>
          </p:cNvPr>
          <p:cNvSpPr txBox="1"/>
          <p:nvPr/>
        </p:nvSpPr>
        <p:spPr>
          <a:xfrm>
            <a:off x="204185" y="180862"/>
            <a:ext cx="3932809" cy="3485570"/>
          </a:xfrm>
          <a:prstGeom prst="rect">
            <a:avLst/>
          </a:prstGeom>
          <a:noFill/>
          <a:ln w="38100">
            <a:solidFill>
              <a:srgbClr val="990000"/>
            </a:solidFill>
          </a:ln>
        </p:spPr>
        <p:txBody>
          <a:bodyPr wrap="square" rtlCol="0">
            <a:spAutoFit/>
          </a:bodyPr>
          <a:lstStyle/>
          <a:p>
            <a:r>
              <a:rPr lang="en-GB" sz="1050" u="sng" dirty="0">
                <a:latin typeface="Aptos" panose="020B0004020202020204" pitchFamily="34" charset="0"/>
              </a:rPr>
              <a:t>Independent writing</a:t>
            </a:r>
            <a:br>
              <a:rPr lang="en-GB" sz="1050" u="sng" dirty="0">
                <a:latin typeface="Aptos" panose="020B0004020202020204" pitchFamily="34" charset="0"/>
              </a:rPr>
            </a:br>
            <a:br>
              <a:rPr lang="en-GB" sz="1050" u="sng" dirty="0">
                <a:latin typeface="Aptos" panose="020B0004020202020204" pitchFamily="34" charset="0"/>
              </a:rPr>
            </a:br>
            <a:r>
              <a:rPr lang="en-GB" sz="1050" b="1" dirty="0">
                <a:solidFill>
                  <a:srgbClr val="990000"/>
                </a:solidFill>
                <a:latin typeface="Aptos" panose="020B0004020202020204" pitchFamily="34" charset="0"/>
              </a:rPr>
              <a:t>Hook and/or stimulus</a:t>
            </a:r>
          </a:p>
          <a:p>
            <a:r>
              <a:rPr lang="en-GB" sz="1050" dirty="0">
                <a:latin typeface="Aptos" panose="020B0004020202020204" pitchFamily="34" charset="0"/>
              </a:rPr>
              <a:t>Refer back to the original hook or introduce a new stimulus. This could include a video clip, animation or photograph. </a:t>
            </a:r>
            <a:br>
              <a:rPr lang="en-GB" sz="1050" dirty="0">
                <a:latin typeface="Aptos" panose="020B0004020202020204" pitchFamily="34" charset="0"/>
              </a:rPr>
            </a:br>
            <a:br>
              <a:rPr lang="en-GB" sz="1050" dirty="0">
                <a:latin typeface="Aptos" panose="020B0004020202020204" pitchFamily="34" charset="0"/>
              </a:rPr>
            </a:br>
            <a:r>
              <a:rPr lang="en-GB" sz="1050" b="1" dirty="0">
                <a:solidFill>
                  <a:srgbClr val="990000"/>
                </a:solidFill>
                <a:latin typeface="Aptos" panose="020B0004020202020204" pitchFamily="34" charset="0"/>
              </a:rPr>
              <a:t>Planning</a:t>
            </a:r>
            <a:br>
              <a:rPr lang="en-GB" sz="1050" dirty="0">
                <a:latin typeface="Aptos" panose="020B0004020202020204" pitchFamily="34" charset="0"/>
              </a:rPr>
            </a:br>
            <a:r>
              <a:rPr lang="en-GB" sz="1050" dirty="0">
                <a:latin typeface="Aptos" panose="020B0004020202020204" pitchFamily="34" charset="0"/>
              </a:rPr>
              <a:t>Children to follow the planning format as modelled by the teacher earlier in the unit linked to the hook and/or stimulus. Children to consider the purpose and audience. </a:t>
            </a:r>
            <a:br>
              <a:rPr lang="en-GB" sz="1050" dirty="0">
                <a:latin typeface="Aptos" panose="020B0004020202020204" pitchFamily="34" charset="0"/>
              </a:rPr>
            </a:br>
            <a:br>
              <a:rPr lang="en-GB" sz="1050" dirty="0">
                <a:latin typeface="Aptos" panose="020B0004020202020204" pitchFamily="34" charset="0"/>
              </a:rPr>
            </a:br>
            <a:r>
              <a:rPr lang="en-GB" sz="1050" b="1" dirty="0">
                <a:solidFill>
                  <a:srgbClr val="990000"/>
                </a:solidFill>
                <a:latin typeface="Aptos" panose="020B0004020202020204" pitchFamily="34" charset="0"/>
              </a:rPr>
              <a:t>Writing in chunks</a:t>
            </a:r>
            <a:br>
              <a:rPr lang="en-GB" sz="1050" dirty="0">
                <a:latin typeface="Aptos" panose="020B0004020202020204" pitchFamily="34" charset="0"/>
              </a:rPr>
            </a:br>
            <a:r>
              <a:rPr lang="en-GB" sz="1050" dirty="0">
                <a:latin typeface="Aptos" panose="020B0004020202020204" pitchFamily="34" charset="0"/>
              </a:rPr>
              <a:t>The writing is chunked into more manageable sections to support the writing process (paragraph by paragraph as per plan) to build towards a final piece. After each ‘chunk’, children edit and improve their writing, rewriting the same paragraph as appropriate. Children to make use of the learning environment and the working wall independently to support their writes (classroom resources, vocabulary banks, displayed prompts). Ensure that this write makes use of  and mirrors the success criteria devised. Teachers provide ‘on the spot’ feedback.</a:t>
            </a:r>
          </a:p>
        </p:txBody>
      </p:sp>
      <p:sp>
        <p:nvSpPr>
          <p:cNvPr id="5" name="Arrow: Right 4">
            <a:extLst>
              <a:ext uri="{FF2B5EF4-FFF2-40B4-BE49-F238E27FC236}">
                <a16:creationId xmlns:a16="http://schemas.microsoft.com/office/drawing/2014/main" id="{D6F7307C-144E-673F-CA80-8863FEC9D42C}"/>
              </a:ext>
            </a:extLst>
          </p:cNvPr>
          <p:cNvSpPr/>
          <p:nvPr/>
        </p:nvSpPr>
        <p:spPr>
          <a:xfrm>
            <a:off x="3923930" y="1031441"/>
            <a:ext cx="426128" cy="150920"/>
          </a:xfrm>
          <a:prstGeom prst="rightArrow">
            <a:avLst/>
          </a:prstGeom>
          <a:solidFill>
            <a:srgbClr val="990000"/>
          </a:solidFill>
          <a:ln>
            <a:solidFill>
              <a:srgbClr val="99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5613A1E5-6BB3-EF48-BA13-2C6DB9CD89FE}"/>
              </a:ext>
            </a:extLst>
          </p:cNvPr>
          <p:cNvSpPr txBox="1"/>
          <p:nvPr/>
        </p:nvSpPr>
        <p:spPr>
          <a:xfrm>
            <a:off x="4495798" y="180862"/>
            <a:ext cx="2235695" cy="1477328"/>
          </a:xfrm>
          <a:prstGeom prst="rect">
            <a:avLst/>
          </a:prstGeom>
          <a:noFill/>
          <a:ln w="38100">
            <a:solidFill>
              <a:srgbClr val="990000"/>
            </a:solidFill>
          </a:ln>
        </p:spPr>
        <p:txBody>
          <a:bodyPr wrap="square" rtlCol="0">
            <a:spAutoFit/>
          </a:bodyPr>
          <a:lstStyle/>
          <a:p>
            <a:r>
              <a:rPr lang="en-GB" sz="1000" b="1" dirty="0">
                <a:solidFill>
                  <a:srgbClr val="990000"/>
                </a:solidFill>
                <a:latin typeface="Aptos" panose="020B0004020202020204" pitchFamily="34" charset="0"/>
              </a:rPr>
              <a:t>Embedding skills</a:t>
            </a:r>
            <a:br>
              <a:rPr lang="en-GB" sz="1000" b="1" dirty="0">
                <a:solidFill>
                  <a:srgbClr val="990000"/>
                </a:solidFill>
                <a:latin typeface="Aptos" panose="020B0004020202020204" pitchFamily="34" charset="0"/>
              </a:rPr>
            </a:br>
            <a:br>
              <a:rPr lang="en-GB" sz="1000" b="1" dirty="0">
                <a:solidFill>
                  <a:srgbClr val="990000"/>
                </a:solidFill>
                <a:latin typeface="Aptos" panose="020B0004020202020204" pitchFamily="34" charset="0"/>
              </a:rPr>
            </a:br>
            <a:r>
              <a:rPr lang="en-GB" sz="1000" dirty="0">
                <a:latin typeface="Aptos" panose="020B0004020202020204" pitchFamily="34" charset="0"/>
              </a:rPr>
              <a:t>-Children to explore ‘what a bad one looks like’ or a marked piece of children’s work to edit and improve. </a:t>
            </a:r>
            <a:br>
              <a:rPr lang="en-GB" sz="1000" dirty="0">
                <a:latin typeface="Aptos" panose="020B0004020202020204" pitchFamily="34" charset="0"/>
              </a:rPr>
            </a:br>
            <a:br>
              <a:rPr lang="en-GB" sz="1000" dirty="0">
                <a:latin typeface="Aptos" panose="020B0004020202020204" pitchFamily="34" charset="0"/>
              </a:rPr>
            </a:br>
            <a:r>
              <a:rPr lang="en-GB" sz="1000" dirty="0">
                <a:latin typeface="Aptos" panose="020B0004020202020204" pitchFamily="34" charset="0"/>
              </a:rPr>
              <a:t>-Children to reverse the writing process, creating a plan for a given piece of writing. </a:t>
            </a:r>
            <a:endParaRPr lang="en-GB" sz="1000" b="1" dirty="0">
              <a:solidFill>
                <a:srgbClr val="990000"/>
              </a:solidFill>
              <a:latin typeface="Aptos" panose="020B0004020202020204" pitchFamily="34" charset="0"/>
            </a:endParaRPr>
          </a:p>
        </p:txBody>
      </p:sp>
      <p:sp>
        <p:nvSpPr>
          <p:cNvPr id="7" name="Arrow: Right 6">
            <a:extLst>
              <a:ext uri="{FF2B5EF4-FFF2-40B4-BE49-F238E27FC236}">
                <a16:creationId xmlns:a16="http://schemas.microsoft.com/office/drawing/2014/main" id="{D0B90655-26E5-25CC-9E78-5915B4DF32E8}"/>
              </a:ext>
            </a:extLst>
          </p:cNvPr>
          <p:cNvSpPr/>
          <p:nvPr/>
        </p:nvSpPr>
        <p:spPr>
          <a:xfrm rot="5400000">
            <a:off x="6030531" y="1645693"/>
            <a:ext cx="302573" cy="136125"/>
          </a:xfrm>
          <a:prstGeom prst="rightArrow">
            <a:avLst/>
          </a:prstGeom>
          <a:solidFill>
            <a:srgbClr val="990000"/>
          </a:solidFill>
          <a:ln>
            <a:solidFill>
              <a:srgbClr val="99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9F0E52FE-6FA4-5E13-CF36-72008A8E793D}"/>
              </a:ext>
            </a:extLst>
          </p:cNvPr>
          <p:cNvSpPr txBox="1"/>
          <p:nvPr/>
        </p:nvSpPr>
        <p:spPr>
          <a:xfrm>
            <a:off x="4495798" y="1903084"/>
            <a:ext cx="2235695" cy="1708160"/>
          </a:xfrm>
          <a:prstGeom prst="rect">
            <a:avLst/>
          </a:prstGeom>
          <a:noFill/>
          <a:ln w="38100">
            <a:solidFill>
              <a:srgbClr val="990000"/>
            </a:solidFill>
          </a:ln>
        </p:spPr>
        <p:txBody>
          <a:bodyPr wrap="square" rtlCol="0">
            <a:spAutoFit/>
          </a:bodyPr>
          <a:lstStyle/>
          <a:p>
            <a:r>
              <a:rPr lang="en-GB" sz="1050" u="sng" dirty="0">
                <a:latin typeface="Aptos" panose="020B0004020202020204" pitchFamily="34" charset="0"/>
              </a:rPr>
              <a:t>Post writing</a:t>
            </a:r>
            <a:br>
              <a:rPr lang="en-GB" sz="1050" u="sng" dirty="0">
                <a:latin typeface="Aptos" panose="020B0004020202020204" pitchFamily="34" charset="0"/>
              </a:rPr>
            </a:br>
            <a:br>
              <a:rPr lang="en-GB" sz="1050" b="1" dirty="0">
                <a:solidFill>
                  <a:srgbClr val="990000"/>
                </a:solidFill>
                <a:latin typeface="Aptos" panose="020B0004020202020204" pitchFamily="34" charset="0"/>
              </a:rPr>
            </a:br>
            <a:r>
              <a:rPr lang="en-GB" sz="1050" b="1" dirty="0">
                <a:solidFill>
                  <a:srgbClr val="990000"/>
                </a:solidFill>
                <a:latin typeface="Aptos" panose="020B0004020202020204" pitchFamily="34" charset="0"/>
              </a:rPr>
              <a:t>Have I reached my goal?</a:t>
            </a:r>
            <a:br>
              <a:rPr lang="en-GB" sz="1050" b="1" dirty="0">
                <a:solidFill>
                  <a:srgbClr val="990000"/>
                </a:solidFill>
                <a:latin typeface="Aptos" panose="020B0004020202020204" pitchFamily="34" charset="0"/>
              </a:rPr>
            </a:br>
            <a:br>
              <a:rPr lang="en-GB" sz="1050" b="1" dirty="0">
                <a:solidFill>
                  <a:srgbClr val="990000"/>
                </a:solidFill>
                <a:latin typeface="Aptos" panose="020B0004020202020204" pitchFamily="34" charset="0"/>
              </a:rPr>
            </a:br>
            <a:r>
              <a:rPr lang="en-GB" sz="1050" b="1" dirty="0">
                <a:solidFill>
                  <a:srgbClr val="990000"/>
                </a:solidFill>
                <a:latin typeface="Aptos" panose="020B0004020202020204" pitchFamily="34" charset="0"/>
              </a:rPr>
              <a:t>What have I achieved?</a:t>
            </a:r>
          </a:p>
          <a:p>
            <a:endParaRPr lang="en-GB" sz="1050" b="1" dirty="0">
              <a:solidFill>
                <a:srgbClr val="990000"/>
              </a:solidFill>
              <a:latin typeface="Aptos" panose="020B0004020202020204" pitchFamily="34" charset="0"/>
            </a:endParaRPr>
          </a:p>
          <a:p>
            <a:r>
              <a:rPr lang="en-GB" sz="1050" b="1" dirty="0">
                <a:solidFill>
                  <a:srgbClr val="990000"/>
                </a:solidFill>
                <a:latin typeface="Aptos" panose="020B0004020202020204" pitchFamily="34" charset="0"/>
              </a:rPr>
              <a:t>How have I built upon my previous learning and knowledge?</a:t>
            </a:r>
            <a:br>
              <a:rPr lang="en-GB" sz="1050" u="sng" dirty="0">
                <a:latin typeface="Aptos" panose="020B0004020202020204" pitchFamily="34" charset="0"/>
              </a:rPr>
            </a:br>
            <a:endParaRPr lang="en-GB" sz="1050" u="sng" dirty="0">
              <a:latin typeface="Aptos" panose="020B0004020202020204" pitchFamily="34" charset="0"/>
            </a:endParaRPr>
          </a:p>
        </p:txBody>
      </p:sp>
    </p:spTree>
    <p:extLst>
      <p:ext uri="{BB962C8B-B14F-4D97-AF65-F5344CB8AC3E}">
        <p14:creationId xmlns:p14="http://schemas.microsoft.com/office/powerpoint/2010/main" val="3647667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792</Words>
  <Application>Microsoft Office PowerPoint</Application>
  <PresentationFormat>Widescreen</PresentationFormat>
  <Paragraphs>33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Gray-Hodgson</dc:creator>
  <cp:lastModifiedBy>Stacey Gray-Hodgson</cp:lastModifiedBy>
  <cp:revision>5</cp:revision>
  <dcterms:created xsi:type="dcterms:W3CDTF">2023-12-10T20:47:15Z</dcterms:created>
  <dcterms:modified xsi:type="dcterms:W3CDTF">2023-12-28T13:18:22Z</dcterms:modified>
</cp:coreProperties>
</file>